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723" r:id="rId1"/>
  </p:sldMasterIdLst>
  <p:notesMasterIdLst>
    <p:notesMasterId r:id="rId258"/>
  </p:notesMasterIdLst>
  <p:handoutMasterIdLst>
    <p:handoutMasterId r:id="rId259"/>
  </p:handoutMasterIdLst>
  <p:sldIdLst>
    <p:sldId id="256" r:id="rId2"/>
    <p:sldId id="257" r:id="rId3"/>
    <p:sldId id="258" r:id="rId4"/>
    <p:sldId id="259" r:id="rId5"/>
    <p:sldId id="260" r:id="rId6"/>
    <p:sldId id="261" r:id="rId7"/>
    <p:sldId id="262" r:id="rId8"/>
    <p:sldId id="443" r:id="rId9"/>
    <p:sldId id="263" r:id="rId10"/>
    <p:sldId id="444" r:id="rId11"/>
    <p:sldId id="445" r:id="rId12"/>
    <p:sldId id="446" r:id="rId13"/>
    <p:sldId id="264" r:id="rId14"/>
    <p:sldId id="447" r:id="rId15"/>
    <p:sldId id="265" r:id="rId16"/>
    <p:sldId id="266" r:id="rId17"/>
    <p:sldId id="267" r:id="rId18"/>
    <p:sldId id="268" r:id="rId19"/>
    <p:sldId id="269" r:id="rId20"/>
    <p:sldId id="270" r:id="rId21"/>
    <p:sldId id="272" r:id="rId22"/>
    <p:sldId id="274" r:id="rId23"/>
    <p:sldId id="273" r:id="rId24"/>
    <p:sldId id="275" r:id="rId25"/>
    <p:sldId id="276" r:id="rId26"/>
    <p:sldId id="277" r:id="rId27"/>
    <p:sldId id="278" r:id="rId28"/>
    <p:sldId id="279" r:id="rId29"/>
    <p:sldId id="280" r:id="rId30"/>
    <p:sldId id="281" r:id="rId31"/>
    <p:sldId id="284" r:id="rId32"/>
    <p:sldId id="285" r:id="rId33"/>
    <p:sldId id="286" r:id="rId34"/>
    <p:sldId id="287" r:id="rId35"/>
    <p:sldId id="288" r:id="rId36"/>
    <p:sldId id="289" r:id="rId37"/>
    <p:sldId id="449" r:id="rId38"/>
    <p:sldId id="450" r:id="rId39"/>
    <p:sldId id="296" r:id="rId40"/>
    <p:sldId id="290" r:id="rId41"/>
    <p:sldId id="291" r:id="rId42"/>
    <p:sldId id="292" r:id="rId43"/>
    <p:sldId id="293" r:id="rId44"/>
    <p:sldId id="294" r:id="rId45"/>
    <p:sldId id="295" r:id="rId46"/>
    <p:sldId id="297" r:id="rId47"/>
    <p:sldId id="298" r:id="rId48"/>
    <p:sldId id="299" r:id="rId49"/>
    <p:sldId id="300" r:id="rId50"/>
    <p:sldId id="301" r:id="rId51"/>
    <p:sldId id="302" r:id="rId52"/>
    <p:sldId id="303" r:id="rId53"/>
    <p:sldId id="304" r:id="rId54"/>
    <p:sldId id="305" r:id="rId55"/>
    <p:sldId id="307" r:id="rId56"/>
    <p:sldId id="308" r:id="rId57"/>
    <p:sldId id="306" r:id="rId58"/>
    <p:sldId id="309" r:id="rId59"/>
    <p:sldId id="451" r:id="rId60"/>
    <p:sldId id="310" r:id="rId61"/>
    <p:sldId id="311" r:id="rId62"/>
    <p:sldId id="693" r:id="rId63"/>
    <p:sldId id="313" r:id="rId64"/>
    <p:sldId id="694" r:id="rId65"/>
    <p:sldId id="314" r:id="rId66"/>
    <p:sldId id="315" r:id="rId67"/>
    <p:sldId id="316" r:id="rId68"/>
    <p:sldId id="695" r:id="rId69"/>
    <p:sldId id="452" r:id="rId70"/>
    <p:sldId id="318" r:id="rId71"/>
    <p:sldId id="319" r:id="rId72"/>
    <p:sldId id="680" r:id="rId73"/>
    <p:sldId id="320" r:id="rId74"/>
    <p:sldId id="321" r:id="rId75"/>
    <p:sldId id="322" r:id="rId76"/>
    <p:sldId id="323" r:id="rId77"/>
    <p:sldId id="324" r:id="rId78"/>
    <p:sldId id="326" r:id="rId79"/>
    <p:sldId id="327" r:id="rId80"/>
    <p:sldId id="328" r:id="rId81"/>
    <p:sldId id="329" r:id="rId82"/>
    <p:sldId id="330" r:id="rId83"/>
    <p:sldId id="331" r:id="rId84"/>
    <p:sldId id="333" r:id="rId85"/>
    <p:sldId id="334" r:id="rId86"/>
    <p:sldId id="335" r:id="rId87"/>
    <p:sldId id="377" r:id="rId88"/>
    <p:sldId id="358" r:id="rId89"/>
    <p:sldId id="453" r:id="rId90"/>
    <p:sldId id="454" r:id="rId91"/>
    <p:sldId id="455" r:id="rId92"/>
    <p:sldId id="359" r:id="rId93"/>
    <p:sldId id="336" r:id="rId94"/>
    <p:sldId id="337" r:id="rId95"/>
    <p:sldId id="361" r:id="rId96"/>
    <p:sldId id="363" r:id="rId97"/>
    <p:sldId id="360" r:id="rId98"/>
    <p:sldId id="366" r:id="rId99"/>
    <p:sldId id="343" r:id="rId100"/>
    <p:sldId id="364" r:id="rId101"/>
    <p:sldId id="365" r:id="rId102"/>
    <p:sldId id="344" r:id="rId103"/>
    <p:sldId id="367" r:id="rId104"/>
    <p:sldId id="696" r:id="rId105"/>
    <p:sldId id="697" r:id="rId106"/>
    <p:sldId id="698" r:id="rId107"/>
    <p:sldId id="699" r:id="rId108"/>
    <p:sldId id="700" r:id="rId109"/>
    <p:sldId id="341" r:id="rId110"/>
    <p:sldId id="342" r:id="rId111"/>
    <p:sldId id="373" r:id="rId112"/>
    <p:sldId id="345" r:id="rId113"/>
    <p:sldId id="562" r:id="rId114"/>
    <p:sldId id="372" r:id="rId115"/>
    <p:sldId id="701" r:id="rId116"/>
    <p:sldId id="347" r:id="rId117"/>
    <p:sldId id="702" r:id="rId118"/>
    <p:sldId id="681" r:id="rId119"/>
    <p:sldId id="374" r:id="rId120"/>
    <p:sldId id="375" r:id="rId121"/>
    <p:sldId id="354" r:id="rId122"/>
    <p:sldId id="349" r:id="rId123"/>
    <p:sldId id="352" r:id="rId124"/>
    <p:sldId id="353" r:id="rId125"/>
    <p:sldId id="691" r:id="rId126"/>
    <p:sldId id="692" r:id="rId127"/>
    <p:sldId id="690" r:id="rId128"/>
    <p:sldId id="703" r:id="rId129"/>
    <p:sldId id="689" r:id="rId130"/>
    <p:sldId id="376" r:id="rId131"/>
    <p:sldId id="350" r:id="rId132"/>
    <p:sldId id="351" r:id="rId133"/>
    <p:sldId id="356" r:id="rId134"/>
    <p:sldId id="357" r:id="rId135"/>
    <p:sldId id="682" r:id="rId136"/>
    <p:sldId id="380" r:id="rId137"/>
    <p:sldId id="381" r:id="rId138"/>
    <p:sldId id="382" r:id="rId139"/>
    <p:sldId id="383" r:id="rId140"/>
    <p:sldId id="704" r:id="rId141"/>
    <p:sldId id="705" r:id="rId142"/>
    <p:sldId id="706" r:id="rId143"/>
    <p:sldId id="707" r:id="rId144"/>
    <p:sldId id="708" r:id="rId145"/>
    <p:sldId id="709" r:id="rId146"/>
    <p:sldId id="710" r:id="rId147"/>
    <p:sldId id="711" r:id="rId148"/>
    <p:sldId id="712" r:id="rId149"/>
    <p:sldId id="713" r:id="rId150"/>
    <p:sldId id="399" r:id="rId151"/>
    <p:sldId id="400" r:id="rId152"/>
    <p:sldId id="401" r:id="rId153"/>
    <p:sldId id="402" r:id="rId154"/>
    <p:sldId id="404" r:id="rId155"/>
    <p:sldId id="405" r:id="rId156"/>
    <p:sldId id="407" r:id="rId157"/>
    <p:sldId id="406" r:id="rId158"/>
    <p:sldId id="408" r:id="rId159"/>
    <p:sldId id="409" r:id="rId160"/>
    <p:sldId id="683"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505" r:id="rId174"/>
    <p:sldId id="519" r:id="rId175"/>
    <p:sldId id="520" r:id="rId176"/>
    <p:sldId id="521" r:id="rId177"/>
    <p:sldId id="522" r:id="rId178"/>
    <p:sldId id="523" r:id="rId179"/>
    <p:sldId id="524" r:id="rId180"/>
    <p:sldId id="525" r:id="rId181"/>
    <p:sldId id="526" r:id="rId182"/>
    <p:sldId id="527" r:id="rId183"/>
    <p:sldId id="528" r:id="rId184"/>
    <p:sldId id="508" r:id="rId185"/>
    <p:sldId id="506" r:id="rId186"/>
    <p:sldId id="529" r:id="rId187"/>
    <p:sldId id="530" r:id="rId188"/>
    <p:sldId id="531" r:id="rId189"/>
    <p:sldId id="532" r:id="rId190"/>
    <p:sldId id="533" r:id="rId191"/>
    <p:sldId id="510" r:id="rId192"/>
    <p:sldId id="511" r:id="rId193"/>
    <p:sldId id="534" r:id="rId194"/>
    <p:sldId id="535" r:id="rId195"/>
    <p:sldId id="509" r:id="rId196"/>
    <p:sldId id="537" r:id="rId197"/>
    <p:sldId id="536" r:id="rId198"/>
    <p:sldId id="513" r:id="rId199"/>
    <p:sldId id="538" r:id="rId200"/>
    <p:sldId id="684" r:id="rId201"/>
    <p:sldId id="674" r:id="rId202"/>
    <p:sldId id="555" r:id="rId203"/>
    <p:sldId id="556" r:id="rId204"/>
    <p:sldId id="685" r:id="rId205"/>
    <p:sldId id="675" r:id="rId206"/>
    <p:sldId id="676" r:id="rId207"/>
    <p:sldId id="686" r:id="rId208"/>
    <p:sldId id="687" r:id="rId209"/>
    <p:sldId id="426" r:id="rId210"/>
    <p:sldId id="552" r:id="rId211"/>
    <p:sldId id="678" r:id="rId212"/>
    <p:sldId id="679" r:id="rId213"/>
    <p:sldId id="563" r:id="rId214"/>
    <p:sldId id="566" r:id="rId215"/>
    <p:sldId id="565" r:id="rId216"/>
    <p:sldId id="567" r:id="rId217"/>
    <p:sldId id="568" r:id="rId218"/>
    <p:sldId id="569" r:id="rId219"/>
    <p:sldId id="564" r:id="rId220"/>
    <p:sldId id="577" r:id="rId221"/>
    <p:sldId id="578" r:id="rId222"/>
    <p:sldId id="585" r:id="rId223"/>
    <p:sldId id="579" r:id="rId224"/>
    <p:sldId id="580" r:id="rId225"/>
    <p:sldId id="588" r:id="rId226"/>
    <p:sldId id="581" r:id="rId227"/>
    <p:sldId id="582" r:id="rId228"/>
    <p:sldId id="583" r:id="rId229"/>
    <p:sldId id="589" r:id="rId230"/>
    <p:sldId id="610" r:id="rId231"/>
    <p:sldId id="611" r:id="rId232"/>
    <p:sldId id="612" r:id="rId233"/>
    <p:sldId id="613" r:id="rId234"/>
    <p:sldId id="614" r:id="rId235"/>
    <p:sldId id="615" r:id="rId236"/>
    <p:sldId id="616" r:id="rId237"/>
    <p:sldId id="617" r:id="rId238"/>
    <p:sldId id="618" r:id="rId239"/>
    <p:sldId id="621" r:id="rId240"/>
    <p:sldId id="619" r:id="rId241"/>
    <p:sldId id="620" r:id="rId242"/>
    <p:sldId id="623" r:id="rId243"/>
    <p:sldId id="622" r:id="rId244"/>
    <p:sldId id="624" r:id="rId245"/>
    <p:sldId id="625" r:id="rId246"/>
    <p:sldId id="626" r:id="rId247"/>
    <p:sldId id="627" r:id="rId248"/>
    <p:sldId id="628" r:id="rId249"/>
    <p:sldId id="629" r:id="rId250"/>
    <p:sldId id="630" r:id="rId251"/>
    <p:sldId id="632" r:id="rId252"/>
    <p:sldId id="633" r:id="rId253"/>
    <p:sldId id="634" r:id="rId254"/>
    <p:sldId id="635" r:id="rId255"/>
    <p:sldId id="636" r:id="rId256"/>
    <p:sldId id="688" r:id="rId257"/>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Times"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imes"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6"/>
    <p:restoredTop sz="94830"/>
  </p:normalViewPr>
  <p:slideViewPr>
    <p:cSldViewPr>
      <p:cViewPr varScale="1">
        <p:scale>
          <a:sx n="112" d="100"/>
          <a:sy n="112" d="100"/>
        </p:scale>
        <p:origin x="20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handoutMaster" Target="handoutMasters/handout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viewProps" Target="view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EFFA92-F293-9C46-A9B1-A7485ABC3575}" type="doc">
      <dgm:prSet loTypeId="urn:microsoft.com/office/officeart/2005/8/layout/pyramid3" loCatId="pyramid" qsTypeId="urn:microsoft.com/office/officeart/2005/8/quickstyle/simple4" qsCatId="simple" csTypeId="urn:microsoft.com/office/officeart/2005/8/colors/accent1_2" csCatId="accent1" phldr="1"/>
      <dgm:spPr/>
    </dgm:pt>
    <dgm:pt modelId="{8B245263-586C-BE4B-BF3F-23D979D7CFAA}">
      <dgm:prSet phldrT="[Texte]"/>
      <dgm:spPr/>
      <dgm:t>
        <a:bodyPr/>
        <a:lstStyle/>
        <a:p>
          <a:r>
            <a:rPr lang="fr-FR" dirty="0" err="1"/>
            <a:t>Mkt</a:t>
          </a:r>
          <a:r>
            <a:rPr lang="fr-FR" dirty="0"/>
            <a:t> indifférencié</a:t>
          </a:r>
        </a:p>
      </dgm:t>
    </dgm:pt>
    <dgm:pt modelId="{933B7EF2-759E-614F-9D09-B000702215F7}" type="parTrans" cxnId="{3CB2AD02-D196-9A4F-8ED4-E2E2E5C38413}">
      <dgm:prSet/>
      <dgm:spPr/>
      <dgm:t>
        <a:bodyPr/>
        <a:lstStyle/>
        <a:p>
          <a:endParaRPr lang="fr-FR"/>
        </a:p>
      </dgm:t>
    </dgm:pt>
    <dgm:pt modelId="{729CE717-4D11-9340-8B5E-B03A8FBE1A12}" type="sibTrans" cxnId="{3CB2AD02-D196-9A4F-8ED4-E2E2E5C38413}">
      <dgm:prSet/>
      <dgm:spPr/>
      <dgm:t>
        <a:bodyPr/>
        <a:lstStyle/>
        <a:p>
          <a:endParaRPr lang="fr-FR"/>
        </a:p>
      </dgm:t>
    </dgm:pt>
    <dgm:pt modelId="{1BDE84EA-834C-B446-8741-04DCB7C2A406}">
      <dgm:prSet phldrT="[Texte]"/>
      <dgm:spPr/>
      <dgm:t>
        <a:bodyPr/>
        <a:lstStyle/>
        <a:p>
          <a:r>
            <a:rPr lang="fr-FR" dirty="0" err="1"/>
            <a:t>Mkt</a:t>
          </a:r>
          <a:r>
            <a:rPr lang="fr-FR" dirty="0"/>
            <a:t> segmenté</a:t>
          </a:r>
        </a:p>
      </dgm:t>
    </dgm:pt>
    <dgm:pt modelId="{6A5D632B-6F8F-1A4E-8B72-E8AE7EA2D253}" type="parTrans" cxnId="{584C93D0-6799-9042-8E48-BAE700956A76}">
      <dgm:prSet/>
      <dgm:spPr/>
      <dgm:t>
        <a:bodyPr/>
        <a:lstStyle/>
        <a:p>
          <a:endParaRPr lang="fr-FR"/>
        </a:p>
      </dgm:t>
    </dgm:pt>
    <dgm:pt modelId="{87EEA0CC-4DC9-4446-84BA-751306DD8546}" type="sibTrans" cxnId="{584C93D0-6799-9042-8E48-BAE700956A76}">
      <dgm:prSet/>
      <dgm:spPr/>
      <dgm:t>
        <a:bodyPr/>
        <a:lstStyle/>
        <a:p>
          <a:endParaRPr lang="fr-FR"/>
        </a:p>
      </dgm:t>
    </dgm:pt>
    <dgm:pt modelId="{AAF6DC3E-C346-3E45-A645-3B9BD4E961D7}">
      <dgm:prSet phldrT="[Texte]"/>
      <dgm:spPr/>
      <dgm:t>
        <a:bodyPr/>
        <a:lstStyle/>
        <a:p>
          <a:r>
            <a:rPr lang="fr-FR" dirty="0" err="1"/>
            <a:t>Mkt</a:t>
          </a:r>
          <a:r>
            <a:rPr lang="fr-FR" dirty="0"/>
            <a:t> individualisé</a:t>
          </a:r>
        </a:p>
      </dgm:t>
    </dgm:pt>
    <dgm:pt modelId="{558B7A12-FDBB-FF48-BC54-E35A9C2D2B77}" type="parTrans" cxnId="{F64DAC6F-3FD3-224D-BFB8-2A63272E0093}">
      <dgm:prSet/>
      <dgm:spPr/>
      <dgm:t>
        <a:bodyPr/>
        <a:lstStyle/>
        <a:p>
          <a:endParaRPr lang="fr-FR"/>
        </a:p>
      </dgm:t>
    </dgm:pt>
    <dgm:pt modelId="{A1BD04D6-D322-B343-AE16-FF1623B43C4A}" type="sibTrans" cxnId="{F64DAC6F-3FD3-224D-BFB8-2A63272E0093}">
      <dgm:prSet/>
      <dgm:spPr/>
      <dgm:t>
        <a:bodyPr/>
        <a:lstStyle/>
        <a:p>
          <a:endParaRPr lang="fr-FR"/>
        </a:p>
      </dgm:t>
    </dgm:pt>
    <dgm:pt modelId="{F1ECC94D-D677-BF45-9BBC-6A41127E9C50}" type="pres">
      <dgm:prSet presAssocID="{BBEFFA92-F293-9C46-A9B1-A7485ABC3575}" presName="Name0" presStyleCnt="0">
        <dgm:presLayoutVars>
          <dgm:dir/>
          <dgm:animLvl val="lvl"/>
          <dgm:resizeHandles val="exact"/>
        </dgm:presLayoutVars>
      </dgm:prSet>
      <dgm:spPr/>
    </dgm:pt>
    <dgm:pt modelId="{AF583A2A-7C69-1A41-B511-9CD07F490902}" type="pres">
      <dgm:prSet presAssocID="{8B245263-586C-BE4B-BF3F-23D979D7CFAA}" presName="Name8" presStyleCnt="0"/>
      <dgm:spPr/>
    </dgm:pt>
    <dgm:pt modelId="{3DB19701-F15A-4045-8951-B486ED03588D}" type="pres">
      <dgm:prSet presAssocID="{8B245263-586C-BE4B-BF3F-23D979D7CFAA}" presName="level" presStyleLbl="node1" presStyleIdx="0" presStyleCnt="3">
        <dgm:presLayoutVars>
          <dgm:chMax val="1"/>
          <dgm:bulletEnabled val="1"/>
        </dgm:presLayoutVars>
      </dgm:prSet>
      <dgm:spPr/>
    </dgm:pt>
    <dgm:pt modelId="{877FC529-34D1-F34E-B064-F10791E3FF63}" type="pres">
      <dgm:prSet presAssocID="{8B245263-586C-BE4B-BF3F-23D979D7CFAA}" presName="levelTx" presStyleLbl="revTx" presStyleIdx="0" presStyleCnt="0">
        <dgm:presLayoutVars>
          <dgm:chMax val="1"/>
          <dgm:bulletEnabled val="1"/>
        </dgm:presLayoutVars>
      </dgm:prSet>
      <dgm:spPr/>
    </dgm:pt>
    <dgm:pt modelId="{FDE82E0A-B59F-A941-8DE7-8FC755F32FE4}" type="pres">
      <dgm:prSet presAssocID="{1BDE84EA-834C-B446-8741-04DCB7C2A406}" presName="Name8" presStyleCnt="0"/>
      <dgm:spPr/>
    </dgm:pt>
    <dgm:pt modelId="{0EB7664E-F321-0D4D-929F-5F16A5BC6826}" type="pres">
      <dgm:prSet presAssocID="{1BDE84EA-834C-B446-8741-04DCB7C2A406}" presName="level" presStyleLbl="node1" presStyleIdx="1" presStyleCnt="3">
        <dgm:presLayoutVars>
          <dgm:chMax val="1"/>
          <dgm:bulletEnabled val="1"/>
        </dgm:presLayoutVars>
      </dgm:prSet>
      <dgm:spPr/>
    </dgm:pt>
    <dgm:pt modelId="{151CC668-620F-AC41-8CA6-676E04A0F115}" type="pres">
      <dgm:prSet presAssocID="{1BDE84EA-834C-B446-8741-04DCB7C2A406}" presName="levelTx" presStyleLbl="revTx" presStyleIdx="0" presStyleCnt="0">
        <dgm:presLayoutVars>
          <dgm:chMax val="1"/>
          <dgm:bulletEnabled val="1"/>
        </dgm:presLayoutVars>
      </dgm:prSet>
      <dgm:spPr/>
    </dgm:pt>
    <dgm:pt modelId="{03B508F7-3C4C-4043-9F83-4EFF174FA917}" type="pres">
      <dgm:prSet presAssocID="{AAF6DC3E-C346-3E45-A645-3B9BD4E961D7}" presName="Name8" presStyleCnt="0"/>
      <dgm:spPr/>
    </dgm:pt>
    <dgm:pt modelId="{FE1C6BBD-76E0-FD4A-AFB8-36407D56214D}" type="pres">
      <dgm:prSet presAssocID="{AAF6DC3E-C346-3E45-A645-3B9BD4E961D7}" presName="level" presStyleLbl="node1" presStyleIdx="2" presStyleCnt="3">
        <dgm:presLayoutVars>
          <dgm:chMax val="1"/>
          <dgm:bulletEnabled val="1"/>
        </dgm:presLayoutVars>
      </dgm:prSet>
      <dgm:spPr/>
    </dgm:pt>
    <dgm:pt modelId="{C92D451D-058B-EB40-8864-12A2170C7EF4}" type="pres">
      <dgm:prSet presAssocID="{AAF6DC3E-C346-3E45-A645-3B9BD4E961D7}" presName="levelTx" presStyleLbl="revTx" presStyleIdx="0" presStyleCnt="0">
        <dgm:presLayoutVars>
          <dgm:chMax val="1"/>
          <dgm:bulletEnabled val="1"/>
        </dgm:presLayoutVars>
      </dgm:prSet>
      <dgm:spPr/>
    </dgm:pt>
  </dgm:ptLst>
  <dgm:cxnLst>
    <dgm:cxn modelId="{3CB2AD02-D196-9A4F-8ED4-E2E2E5C38413}" srcId="{BBEFFA92-F293-9C46-A9B1-A7485ABC3575}" destId="{8B245263-586C-BE4B-BF3F-23D979D7CFAA}" srcOrd="0" destOrd="0" parTransId="{933B7EF2-759E-614F-9D09-B000702215F7}" sibTransId="{729CE717-4D11-9340-8B5E-B03A8FBE1A12}"/>
    <dgm:cxn modelId="{8CF0C71E-52A7-384B-88EF-982EF5D8FEC8}" type="presOf" srcId="{8B245263-586C-BE4B-BF3F-23D979D7CFAA}" destId="{877FC529-34D1-F34E-B064-F10791E3FF63}" srcOrd="1" destOrd="0" presId="urn:microsoft.com/office/officeart/2005/8/layout/pyramid3"/>
    <dgm:cxn modelId="{66EDDB2C-00AC-2445-B2CE-6461DDC6A162}" type="presOf" srcId="{AAF6DC3E-C346-3E45-A645-3B9BD4E961D7}" destId="{FE1C6BBD-76E0-FD4A-AFB8-36407D56214D}" srcOrd="0" destOrd="0" presId="urn:microsoft.com/office/officeart/2005/8/layout/pyramid3"/>
    <dgm:cxn modelId="{E649C331-035F-934A-94B1-3181FACD3953}" type="presOf" srcId="{AAF6DC3E-C346-3E45-A645-3B9BD4E961D7}" destId="{C92D451D-058B-EB40-8864-12A2170C7EF4}" srcOrd="1" destOrd="0" presId="urn:microsoft.com/office/officeart/2005/8/layout/pyramid3"/>
    <dgm:cxn modelId="{F64DAC6F-3FD3-224D-BFB8-2A63272E0093}" srcId="{BBEFFA92-F293-9C46-A9B1-A7485ABC3575}" destId="{AAF6DC3E-C346-3E45-A645-3B9BD4E961D7}" srcOrd="2" destOrd="0" parTransId="{558B7A12-FDBB-FF48-BC54-E35A9C2D2B77}" sibTransId="{A1BD04D6-D322-B343-AE16-FF1623B43C4A}"/>
    <dgm:cxn modelId="{945B9897-21E5-A045-BEF9-FBA369894F16}" type="presOf" srcId="{BBEFFA92-F293-9C46-A9B1-A7485ABC3575}" destId="{F1ECC94D-D677-BF45-9BBC-6A41127E9C50}" srcOrd="0" destOrd="0" presId="urn:microsoft.com/office/officeart/2005/8/layout/pyramid3"/>
    <dgm:cxn modelId="{F90962B4-3124-0D4C-9091-830C0F82FBBA}" type="presOf" srcId="{1BDE84EA-834C-B446-8741-04DCB7C2A406}" destId="{151CC668-620F-AC41-8CA6-676E04A0F115}" srcOrd="1" destOrd="0" presId="urn:microsoft.com/office/officeart/2005/8/layout/pyramid3"/>
    <dgm:cxn modelId="{584C93D0-6799-9042-8E48-BAE700956A76}" srcId="{BBEFFA92-F293-9C46-A9B1-A7485ABC3575}" destId="{1BDE84EA-834C-B446-8741-04DCB7C2A406}" srcOrd="1" destOrd="0" parTransId="{6A5D632B-6F8F-1A4E-8B72-E8AE7EA2D253}" sibTransId="{87EEA0CC-4DC9-4446-84BA-751306DD8546}"/>
    <dgm:cxn modelId="{362AB2DB-DF05-1A4D-8829-F50C362DDAAC}" type="presOf" srcId="{8B245263-586C-BE4B-BF3F-23D979D7CFAA}" destId="{3DB19701-F15A-4045-8951-B486ED03588D}" srcOrd="0" destOrd="0" presId="urn:microsoft.com/office/officeart/2005/8/layout/pyramid3"/>
    <dgm:cxn modelId="{BDB4E1DE-4263-204D-B64C-8B610DD38479}" type="presOf" srcId="{1BDE84EA-834C-B446-8741-04DCB7C2A406}" destId="{0EB7664E-F321-0D4D-929F-5F16A5BC6826}" srcOrd="0" destOrd="0" presId="urn:microsoft.com/office/officeart/2005/8/layout/pyramid3"/>
    <dgm:cxn modelId="{7F45ADE5-64DD-9140-B760-7F3195B9F0DC}" type="presParOf" srcId="{F1ECC94D-D677-BF45-9BBC-6A41127E9C50}" destId="{AF583A2A-7C69-1A41-B511-9CD07F490902}" srcOrd="0" destOrd="0" presId="urn:microsoft.com/office/officeart/2005/8/layout/pyramid3"/>
    <dgm:cxn modelId="{04A199F8-5391-2E49-8319-9235E861B2F4}" type="presParOf" srcId="{AF583A2A-7C69-1A41-B511-9CD07F490902}" destId="{3DB19701-F15A-4045-8951-B486ED03588D}" srcOrd="0" destOrd="0" presId="urn:microsoft.com/office/officeart/2005/8/layout/pyramid3"/>
    <dgm:cxn modelId="{A54C8549-FE50-5545-A805-21768BCE0D84}" type="presParOf" srcId="{AF583A2A-7C69-1A41-B511-9CD07F490902}" destId="{877FC529-34D1-F34E-B064-F10791E3FF63}" srcOrd="1" destOrd="0" presId="urn:microsoft.com/office/officeart/2005/8/layout/pyramid3"/>
    <dgm:cxn modelId="{C50717D1-8F55-5344-9EF1-77EF75C8B680}" type="presParOf" srcId="{F1ECC94D-D677-BF45-9BBC-6A41127E9C50}" destId="{FDE82E0A-B59F-A941-8DE7-8FC755F32FE4}" srcOrd="1" destOrd="0" presId="urn:microsoft.com/office/officeart/2005/8/layout/pyramid3"/>
    <dgm:cxn modelId="{B82F2E19-D5F7-BD45-BE2A-24956E53D4B0}" type="presParOf" srcId="{FDE82E0A-B59F-A941-8DE7-8FC755F32FE4}" destId="{0EB7664E-F321-0D4D-929F-5F16A5BC6826}" srcOrd="0" destOrd="0" presId="urn:microsoft.com/office/officeart/2005/8/layout/pyramid3"/>
    <dgm:cxn modelId="{CF5D8295-45DD-E04F-8516-32F2083EB7CB}" type="presParOf" srcId="{FDE82E0A-B59F-A941-8DE7-8FC755F32FE4}" destId="{151CC668-620F-AC41-8CA6-676E04A0F115}" srcOrd="1" destOrd="0" presId="urn:microsoft.com/office/officeart/2005/8/layout/pyramid3"/>
    <dgm:cxn modelId="{CC4A899B-F9A8-1F4A-8F3C-F6394844849A}" type="presParOf" srcId="{F1ECC94D-D677-BF45-9BBC-6A41127E9C50}" destId="{03B508F7-3C4C-4043-9F83-4EFF174FA917}" srcOrd="2" destOrd="0" presId="urn:microsoft.com/office/officeart/2005/8/layout/pyramid3"/>
    <dgm:cxn modelId="{34761DDB-6EAE-BC4B-9CF2-F07F231D73D2}" type="presParOf" srcId="{03B508F7-3C4C-4043-9F83-4EFF174FA917}" destId="{FE1C6BBD-76E0-FD4A-AFB8-36407D56214D}" srcOrd="0" destOrd="0" presId="urn:microsoft.com/office/officeart/2005/8/layout/pyramid3"/>
    <dgm:cxn modelId="{E687A52D-D3CB-4945-9823-800E50B0B335}" type="presParOf" srcId="{03B508F7-3C4C-4043-9F83-4EFF174FA917}" destId="{C92D451D-058B-EB40-8864-12A2170C7EF4}"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19701-F15A-4045-8951-B486ED03588D}">
      <dsp:nvSpPr>
        <dsp:cNvPr id="0" name=""/>
        <dsp:cNvSpPr/>
      </dsp:nvSpPr>
      <dsp:spPr>
        <a:xfrm rot="10800000">
          <a:off x="0" y="0"/>
          <a:ext cx="7556500" cy="1381654"/>
        </a:xfrm>
        <a:prstGeom prst="trapezoid">
          <a:avLst>
            <a:gd name="adj" fmla="val 91153"/>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err="1"/>
            <a:t>Mkt</a:t>
          </a:r>
          <a:r>
            <a:rPr lang="fr-FR" sz="3200" kern="1200" dirty="0"/>
            <a:t> indifférencié</a:t>
          </a:r>
        </a:p>
      </dsp:txBody>
      <dsp:txXfrm rot="-10800000">
        <a:off x="1322387" y="0"/>
        <a:ext cx="4911725" cy="1381654"/>
      </dsp:txXfrm>
    </dsp:sp>
    <dsp:sp modelId="{0EB7664E-F321-0D4D-929F-5F16A5BC6826}">
      <dsp:nvSpPr>
        <dsp:cNvPr id="0" name=""/>
        <dsp:cNvSpPr/>
      </dsp:nvSpPr>
      <dsp:spPr>
        <a:xfrm rot="10800000">
          <a:off x="1259416" y="1381654"/>
          <a:ext cx="5037666" cy="1381654"/>
        </a:xfrm>
        <a:prstGeom prst="trapezoid">
          <a:avLst>
            <a:gd name="adj" fmla="val 91153"/>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err="1"/>
            <a:t>Mkt</a:t>
          </a:r>
          <a:r>
            <a:rPr lang="fr-FR" sz="3200" kern="1200" dirty="0"/>
            <a:t> segmenté</a:t>
          </a:r>
        </a:p>
      </dsp:txBody>
      <dsp:txXfrm rot="-10800000">
        <a:off x="2141008" y="1381654"/>
        <a:ext cx="3274483" cy="1381654"/>
      </dsp:txXfrm>
    </dsp:sp>
    <dsp:sp modelId="{FE1C6BBD-76E0-FD4A-AFB8-36407D56214D}">
      <dsp:nvSpPr>
        <dsp:cNvPr id="0" name=""/>
        <dsp:cNvSpPr/>
      </dsp:nvSpPr>
      <dsp:spPr>
        <a:xfrm rot="10800000">
          <a:off x="2518833" y="2763308"/>
          <a:ext cx="2518833" cy="1381654"/>
        </a:xfrm>
        <a:prstGeom prst="trapezoid">
          <a:avLst>
            <a:gd name="adj" fmla="val 91153"/>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err="1"/>
            <a:t>Mkt</a:t>
          </a:r>
          <a:r>
            <a:rPr lang="fr-FR" sz="3200" kern="1200" dirty="0"/>
            <a:t> individualisé</a:t>
          </a:r>
        </a:p>
      </dsp:txBody>
      <dsp:txXfrm rot="-10800000">
        <a:off x="2518833" y="2763308"/>
        <a:ext cx="2518833" cy="13816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DFC67C4-FEE7-B160-5B95-1000552C79C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fr-FR"/>
          </a:p>
        </p:txBody>
      </p:sp>
      <p:sp>
        <p:nvSpPr>
          <p:cNvPr id="29699" name="Rectangle 3">
            <a:extLst>
              <a:ext uri="{FF2B5EF4-FFF2-40B4-BE49-F238E27FC236}">
                <a16:creationId xmlns:a16="http://schemas.microsoft.com/office/drawing/2014/main" id="{3F8D06B8-1100-6ED7-FDBA-0CC8CB9FACB7}"/>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fr-FR"/>
          </a:p>
        </p:txBody>
      </p:sp>
      <p:sp>
        <p:nvSpPr>
          <p:cNvPr id="29700" name="Rectangle 4">
            <a:extLst>
              <a:ext uri="{FF2B5EF4-FFF2-40B4-BE49-F238E27FC236}">
                <a16:creationId xmlns:a16="http://schemas.microsoft.com/office/drawing/2014/main" id="{FA76931D-34CC-8C8B-E2FC-E7FCE0942144}"/>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fr-FR"/>
          </a:p>
        </p:txBody>
      </p:sp>
      <p:sp>
        <p:nvSpPr>
          <p:cNvPr id="29701" name="Rectangle 5">
            <a:extLst>
              <a:ext uri="{FF2B5EF4-FFF2-40B4-BE49-F238E27FC236}">
                <a16:creationId xmlns:a16="http://schemas.microsoft.com/office/drawing/2014/main" id="{71C1D2ED-F5F9-93C9-364A-49925D5A9C1F}"/>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F2164602-D444-2147-B331-0E9F9BA2FD7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E2C9022-8F5F-59E8-620E-AB64269B5F7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fr-FR"/>
          </a:p>
        </p:txBody>
      </p:sp>
      <p:sp>
        <p:nvSpPr>
          <p:cNvPr id="7171" name="Rectangle 3">
            <a:extLst>
              <a:ext uri="{FF2B5EF4-FFF2-40B4-BE49-F238E27FC236}">
                <a16:creationId xmlns:a16="http://schemas.microsoft.com/office/drawing/2014/main" id="{75B58B95-F37D-BD93-5074-797A2542398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fr-FR"/>
          </a:p>
        </p:txBody>
      </p:sp>
      <p:sp>
        <p:nvSpPr>
          <p:cNvPr id="24580" name="Rectangle 4">
            <a:extLst>
              <a:ext uri="{FF2B5EF4-FFF2-40B4-BE49-F238E27FC236}">
                <a16:creationId xmlns:a16="http://schemas.microsoft.com/office/drawing/2014/main" id="{A447A0BA-39C0-BA2D-0EB8-49E97A0C251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6D5FF1B6-BD2D-41EE-3654-A295D8E3035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174" name="Rectangle 6">
            <a:extLst>
              <a:ext uri="{FF2B5EF4-FFF2-40B4-BE49-F238E27FC236}">
                <a16:creationId xmlns:a16="http://schemas.microsoft.com/office/drawing/2014/main" id="{4D1C6260-42F7-2A3A-A8FF-C34E235700B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fr-FR"/>
          </a:p>
        </p:txBody>
      </p:sp>
      <p:sp>
        <p:nvSpPr>
          <p:cNvPr id="7175" name="Rectangle 7">
            <a:extLst>
              <a:ext uri="{FF2B5EF4-FFF2-40B4-BE49-F238E27FC236}">
                <a16:creationId xmlns:a16="http://schemas.microsoft.com/office/drawing/2014/main" id="{7C85C8C6-76DD-33A7-9EB0-6F96AF907EA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5660C518-F10F-2C44-B5A8-3ABF658E4C8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DB692C9-07D2-A110-3B3F-50D3E6E88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ECA326D-06B9-B447-B438-0F7D449A2EE4}" type="slidenum">
              <a:rPr lang="fr-FR" altLang="fr-FR" smtClean="0"/>
              <a:pPr/>
              <a:t>1</a:t>
            </a:fld>
            <a:endParaRPr lang="fr-FR" altLang="fr-FR"/>
          </a:p>
        </p:txBody>
      </p:sp>
      <p:sp>
        <p:nvSpPr>
          <p:cNvPr id="27650" name="Rectangle 2">
            <a:extLst>
              <a:ext uri="{FF2B5EF4-FFF2-40B4-BE49-F238E27FC236}">
                <a16:creationId xmlns:a16="http://schemas.microsoft.com/office/drawing/2014/main" id="{BC203B69-83D0-1BBA-4646-5B889181A480}"/>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8E145A03-C417-9D98-F49D-A574E0227E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AC5613A9-2B5F-B63D-F743-210C2EA51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759028C-A4E7-7740-B6BE-3CE5C05A6D34}" type="slidenum">
              <a:rPr lang="fr-FR" altLang="fr-FR" smtClean="0"/>
              <a:pPr/>
              <a:t>15</a:t>
            </a:fld>
            <a:endParaRPr lang="fr-FR" altLang="fr-FR"/>
          </a:p>
        </p:txBody>
      </p:sp>
      <p:sp>
        <p:nvSpPr>
          <p:cNvPr id="51202" name="Rectangle 2">
            <a:extLst>
              <a:ext uri="{FF2B5EF4-FFF2-40B4-BE49-F238E27FC236}">
                <a16:creationId xmlns:a16="http://schemas.microsoft.com/office/drawing/2014/main" id="{EF592966-9730-75D3-8040-6C3DF0C384C0}"/>
              </a:ext>
            </a:extLst>
          </p:cNvPr>
          <p:cNvSpPr>
            <a:spLocks noChangeArrowheads="1" noTextEdit="1"/>
          </p:cNvSpPr>
          <p:nvPr>
            <p:ph type="sldImg"/>
          </p:nvPr>
        </p:nvSpPr>
        <p:spPr>
          <a:ln/>
        </p:spPr>
      </p:sp>
      <p:sp>
        <p:nvSpPr>
          <p:cNvPr id="51203" name="Rectangle 3">
            <a:extLst>
              <a:ext uri="{FF2B5EF4-FFF2-40B4-BE49-F238E27FC236}">
                <a16:creationId xmlns:a16="http://schemas.microsoft.com/office/drawing/2014/main" id="{A089A9EB-0DD3-DCFD-9AF0-4E4F408A3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DA4713A9-2E26-6AE2-0FE0-D9A38E5647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F7A48EF-F1E8-414C-A400-AF95935119E3}" type="slidenum">
              <a:rPr lang="fr-FR" altLang="fr-FR" smtClean="0"/>
              <a:pPr/>
              <a:t>116</a:t>
            </a:fld>
            <a:endParaRPr lang="fr-FR" altLang="fr-FR"/>
          </a:p>
        </p:txBody>
      </p:sp>
      <p:sp>
        <p:nvSpPr>
          <p:cNvPr id="243714" name="Rectangle 2">
            <a:extLst>
              <a:ext uri="{FF2B5EF4-FFF2-40B4-BE49-F238E27FC236}">
                <a16:creationId xmlns:a16="http://schemas.microsoft.com/office/drawing/2014/main" id="{059C1BDE-5F0B-34FA-E9B2-3A5924BEC342}"/>
              </a:ext>
            </a:extLst>
          </p:cNvPr>
          <p:cNvSpPr>
            <a:spLocks noChangeArrowheads="1" noTextEdit="1"/>
          </p:cNvSpPr>
          <p:nvPr>
            <p:ph type="sldImg"/>
          </p:nvPr>
        </p:nvSpPr>
        <p:spPr>
          <a:ln/>
        </p:spPr>
      </p:sp>
      <p:sp>
        <p:nvSpPr>
          <p:cNvPr id="243715" name="Rectangle 3">
            <a:extLst>
              <a:ext uri="{FF2B5EF4-FFF2-40B4-BE49-F238E27FC236}">
                <a16:creationId xmlns:a16="http://schemas.microsoft.com/office/drawing/2014/main" id="{40D367E0-5DF8-45A2-1C9C-5F6DAC4EA3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92588626-4B3D-245A-47C8-F864BBA60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E8CDB00-4C93-5A43-9E95-A84DDF594438}" type="slidenum">
              <a:rPr lang="fr-FR" altLang="fr-FR" smtClean="0"/>
              <a:pPr/>
              <a:t>119</a:t>
            </a:fld>
            <a:endParaRPr lang="fr-FR" altLang="fr-FR"/>
          </a:p>
        </p:txBody>
      </p:sp>
      <p:sp>
        <p:nvSpPr>
          <p:cNvPr id="247810" name="Rectangle 2">
            <a:extLst>
              <a:ext uri="{FF2B5EF4-FFF2-40B4-BE49-F238E27FC236}">
                <a16:creationId xmlns:a16="http://schemas.microsoft.com/office/drawing/2014/main" id="{5EB02BFF-B9C3-079F-8E7F-6A8B5A833CAF}"/>
              </a:ext>
            </a:extLst>
          </p:cNvPr>
          <p:cNvSpPr>
            <a:spLocks noChangeArrowheads="1" noTextEdit="1"/>
          </p:cNvSpPr>
          <p:nvPr>
            <p:ph type="sldImg"/>
          </p:nvPr>
        </p:nvSpPr>
        <p:spPr>
          <a:ln/>
        </p:spPr>
      </p:sp>
      <p:sp>
        <p:nvSpPr>
          <p:cNvPr id="247811" name="Rectangle 3">
            <a:extLst>
              <a:ext uri="{FF2B5EF4-FFF2-40B4-BE49-F238E27FC236}">
                <a16:creationId xmlns:a16="http://schemas.microsoft.com/office/drawing/2014/main" id="{9122DB5C-4FBB-5959-55FC-9B82E4C176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16A8264C-D48F-7481-A87C-24CA65232C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321E04A-8357-FA44-B647-141AAC6B3BE0}" type="slidenum">
              <a:rPr lang="fr-FR" altLang="fr-FR" smtClean="0"/>
              <a:pPr/>
              <a:t>120</a:t>
            </a:fld>
            <a:endParaRPr lang="fr-FR" altLang="fr-FR"/>
          </a:p>
        </p:txBody>
      </p:sp>
      <p:sp>
        <p:nvSpPr>
          <p:cNvPr id="249858" name="Rectangle 2">
            <a:extLst>
              <a:ext uri="{FF2B5EF4-FFF2-40B4-BE49-F238E27FC236}">
                <a16:creationId xmlns:a16="http://schemas.microsoft.com/office/drawing/2014/main" id="{E2A5C96B-1528-231A-1640-A264AC61C43B}"/>
              </a:ext>
            </a:extLst>
          </p:cNvPr>
          <p:cNvSpPr>
            <a:spLocks noChangeArrowheads="1" noTextEdit="1"/>
          </p:cNvSpPr>
          <p:nvPr>
            <p:ph type="sldImg"/>
          </p:nvPr>
        </p:nvSpPr>
        <p:spPr>
          <a:ln/>
        </p:spPr>
      </p:sp>
      <p:sp>
        <p:nvSpPr>
          <p:cNvPr id="249859" name="Rectangle 3">
            <a:extLst>
              <a:ext uri="{FF2B5EF4-FFF2-40B4-BE49-F238E27FC236}">
                <a16:creationId xmlns:a16="http://schemas.microsoft.com/office/drawing/2014/main" id="{CBC17F93-D134-8131-1715-60B246070F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a:extLst>
              <a:ext uri="{FF2B5EF4-FFF2-40B4-BE49-F238E27FC236}">
                <a16:creationId xmlns:a16="http://schemas.microsoft.com/office/drawing/2014/main" id="{32CC768D-F7ED-6E74-E6FE-52C031A960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5EE68C9-85CB-D844-B3C6-1A4CBB670842}" type="slidenum">
              <a:rPr lang="fr-FR" altLang="fr-FR" smtClean="0"/>
              <a:pPr/>
              <a:t>121</a:t>
            </a:fld>
            <a:endParaRPr lang="fr-FR" altLang="fr-FR"/>
          </a:p>
        </p:txBody>
      </p:sp>
      <p:sp>
        <p:nvSpPr>
          <p:cNvPr id="251906" name="Rectangle 2">
            <a:extLst>
              <a:ext uri="{FF2B5EF4-FFF2-40B4-BE49-F238E27FC236}">
                <a16:creationId xmlns:a16="http://schemas.microsoft.com/office/drawing/2014/main" id="{2966BA94-DE67-E09E-D317-FEB44991C11E}"/>
              </a:ext>
            </a:extLst>
          </p:cNvPr>
          <p:cNvSpPr>
            <a:spLocks noChangeArrowheads="1" noTextEdit="1"/>
          </p:cNvSpPr>
          <p:nvPr>
            <p:ph type="sldImg"/>
          </p:nvPr>
        </p:nvSpPr>
        <p:spPr>
          <a:ln/>
        </p:spPr>
      </p:sp>
      <p:sp>
        <p:nvSpPr>
          <p:cNvPr id="251907" name="Rectangle 3">
            <a:extLst>
              <a:ext uri="{FF2B5EF4-FFF2-40B4-BE49-F238E27FC236}">
                <a16:creationId xmlns:a16="http://schemas.microsoft.com/office/drawing/2014/main" id="{1AD4B710-A87C-916B-1A3A-3C1F509867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CB3F95A8-654F-1AB3-0101-9DA266B3EC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D55A25C-275C-EE49-B350-9527CD6213A1}" type="slidenum">
              <a:rPr lang="fr-FR" altLang="fr-FR" smtClean="0"/>
              <a:pPr/>
              <a:t>122</a:t>
            </a:fld>
            <a:endParaRPr lang="fr-FR" altLang="fr-FR"/>
          </a:p>
        </p:txBody>
      </p:sp>
      <p:sp>
        <p:nvSpPr>
          <p:cNvPr id="253954" name="Rectangle 2">
            <a:extLst>
              <a:ext uri="{FF2B5EF4-FFF2-40B4-BE49-F238E27FC236}">
                <a16:creationId xmlns:a16="http://schemas.microsoft.com/office/drawing/2014/main" id="{1D56D8CC-DEEE-A738-A787-08108CF7C222}"/>
              </a:ext>
            </a:extLst>
          </p:cNvPr>
          <p:cNvSpPr>
            <a:spLocks noChangeArrowheads="1" noTextEdit="1"/>
          </p:cNvSpPr>
          <p:nvPr>
            <p:ph type="sldImg"/>
          </p:nvPr>
        </p:nvSpPr>
        <p:spPr>
          <a:ln/>
        </p:spPr>
      </p:sp>
      <p:sp>
        <p:nvSpPr>
          <p:cNvPr id="253955" name="Rectangle 3">
            <a:extLst>
              <a:ext uri="{FF2B5EF4-FFF2-40B4-BE49-F238E27FC236}">
                <a16:creationId xmlns:a16="http://schemas.microsoft.com/office/drawing/2014/main" id="{B89C1929-0FA2-9A46-D65D-72766564E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B42FA6F2-B587-A380-7782-B31E8181B6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908EF74-4899-D249-9D33-65CEB1BDBF30}" type="slidenum">
              <a:rPr lang="fr-FR" altLang="fr-FR" smtClean="0"/>
              <a:pPr/>
              <a:t>123</a:t>
            </a:fld>
            <a:endParaRPr lang="fr-FR" altLang="fr-FR"/>
          </a:p>
        </p:txBody>
      </p:sp>
      <p:sp>
        <p:nvSpPr>
          <p:cNvPr id="256002" name="Rectangle 2">
            <a:extLst>
              <a:ext uri="{FF2B5EF4-FFF2-40B4-BE49-F238E27FC236}">
                <a16:creationId xmlns:a16="http://schemas.microsoft.com/office/drawing/2014/main" id="{7FA2B478-71E1-43EC-6203-22882F064871}"/>
              </a:ext>
            </a:extLst>
          </p:cNvPr>
          <p:cNvSpPr>
            <a:spLocks noChangeArrowheads="1" noTextEdit="1"/>
          </p:cNvSpPr>
          <p:nvPr>
            <p:ph type="sldImg"/>
          </p:nvPr>
        </p:nvSpPr>
        <p:spPr>
          <a:ln/>
        </p:spPr>
      </p:sp>
      <p:sp>
        <p:nvSpPr>
          <p:cNvPr id="256003" name="Rectangle 3">
            <a:extLst>
              <a:ext uri="{FF2B5EF4-FFF2-40B4-BE49-F238E27FC236}">
                <a16:creationId xmlns:a16="http://schemas.microsoft.com/office/drawing/2014/main" id="{3BC41ACC-D0EA-BB0F-9B2D-6BF8491126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AEB689C1-2975-4496-1692-81CC53181F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DC519D0-F1D9-2649-BED7-84629618B78B}" type="slidenum">
              <a:rPr lang="fr-FR" altLang="fr-FR" smtClean="0"/>
              <a:pPr/>
              <a:t>124</a:t>
            </a:fld>
            <a:endParaRPr lang="fr-FR" altLang="fr-FR"/>
          </a:p>
        </p:txBody>
      </p:sp>
      <p:sp>
        <p:nvSpPr>
          <p:cNvPr id="258050" name="Rectangle 2">
            <a:extLst>
              <a:ext uri="{FF2B5EF4-FFF2-40B4-BE49-F238E27FC236}">
                <a16:creationId xmlns:a16="http://schemas.microsoft.com/office/drawing/2014/main" id="{BAD87CE2-FF62-C393-A0FC-80E70811597D}"/>
              </a:ext>
            </a:extLst>
          </p:cNvPr>
          <p:cNvSpPr>
            <a:spLocks noChangeArrowheads="1" noTextEdit="1"/>
          </p:cNvSpPr>
          <p:nvPr>
            <p:ph type="sldImg"/>
          </p:nvPr>
        </p:nvSpPr>
        <p:spPr>
          <a:ln/>
        </p:spPr>
      </p:sp>
      <p:sp>
        <p:nvSpPr>
          <p:cNvPr id="258051" name="Rectangle 3">
            <a:extLst>
              <a:ext uri="{FF2B5EF4-FFF2-40B4-BE49-F238E27FC236}">
                <a16:creationId xmlns:a16="http://schemas.microsoft.com/office/drawing/2014/main" id="{AFDA1FC4-7F28-0103-C9E8-301B6C18A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D746CE7A-C790-8D54-998F-2929342CB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9816DE9-B769-F24D-870D-664868E7C2FD}" type="slidenum">
              <a:rPr lang="fr-FR" altLang="fr-FR" smtClean="0"/>
              <a:pPr/>
              <a:t>128</a:t>
            </a:fld>
            <a:endParaRPr lang="fr-FR" altLang="fr-FR"/>
          </a:p>
        </p:txBody>
      </p:sp>
      <p:sp>
        <p:nvSpPr>
          <p:cNvPr id="194562" name="Rectangle 2">
            <a:extLst>
              <a:ext uri="{FF2B5EF4-FFF2-40B4-BE49-F238E27FC236}">
                <a16:creationId xmlns:a16="http://schemas.microsoft.com/office/drawing/2014/main" id="{06597A21-5B45-2A7C-9BBD-5BC3BC929D78}"/>
              </a:ext>
            </a:extLst>
          </p:cNvPr>
          <p:cNvSpPr>
            <a:spLocks noChangeArrowheads="1" noTextEdit="1"/>
          </p:cNvSpPr>
          <p:nvPr>
            <p:ph type="sldImg"/>
          </p:nvPr>
        </p:nvSpPr>
        <p:spPr>
          <a:ln/>
        </p:spPr>
      </p:sp>
      <p:sp>
        <p:nvSpPr>
          <p:cNvPr id="194563" name="Rectangle 3">
            <a:extLst>
              <a:ext uri="{FF2B5EF4-FFF2-40B4-BE49-F238E27FC236}">
                <a16:creationId xmlns:a16="http://schemas.microsoft.com/office/drawing/2014/main" id="{DDE080B6-4E88-CD79-25DA-2F8F684A5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B0E8421F-8DD9-9A04-20FE-18A670CBFC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3F08B09-F6ED-B64E-A411-C6F1A3B331C7}" type="slidenum">
              <a:rPr lang="fr-FR" altLang="fr-FR" smtClean="0"/>
              <a:pPr/>
              <a:t>130</a:t>
            </a:fld>
            <a:endParaRPr lang="fr-FR" altLang="fr-FR"/>
          </a:p>
        </p:txBody>
      </p:sp>
      <p:sp>
        <p:nvSpPr>
          <p:cNvPr id="263170" name="Rectangle 2">
            <a:extLst>
              <a:ext uri="{FF2B5EF4-FFF2-40B4-BE49-F238E27FC236}">
                <a16:creationId xmlns:a16="http://schemas.microsoft.com/office/drawing/2014/main" id="{0FAED71D-B4AE-7AE0-608C-9B5A128425F6}"/>
              </a:ext>
            </a:extLst>
          </p:cNvPr>
          <p:cNvSpPr>
            <a:spLocks noChangeArrowheads="1" noTextEdit="1"/>
          </p:cNvSpPr>
          <p:nvPr>
            <p:ph type="sldImg"/>
          </p:nvPr>
        </p:nvSpPr>
        <p:spPr>
          <a:ln/>
        </p:spPr>
      </p:sp>
      <p:sp>
        <p:nvSpPr>
          <p:cNvPr id="263171" name="Rectangle 3">
            <a:extLst>
              <a:ext uri="{FF2B5EF4-FFF2-40B4-BE49-F238E27FC236}">
                <a16:creationId xmlns:a16="http://schemas.microsoft.com/office/drawing/2014/main" id="{B1F77D57-1DC3-C500-E20E-C20A97708D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9481D51F-5CCC-1839-936C-ED9161801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294563A-D001-CF49-9126-000E519C59DA}" type="slidenum">
              <a:rPr lang="fr-FR" altLang="fr-FR" smtClean="0"/>
              <a:pPr/>
              <a:t>131</a:t>
            </a:fld>
            <a:endParaRPr lang="fr-FR" altLang="fr-FR"/>
          </a:p>
        </p:txBody>
      </p:sp>
      <p:sp>
        <p:nvSpPr>
          <p:cNvPr id="265218" name="Rectangle 2">
            <a:extLst>
              <a:ext uri="{FF2B5EF4-FFF2-40B4-BE49-F238E27FC236}">
                <a16:creationId xmlns:a16="http://schemas.microsoft.com/office/drawing/2014/main" id="{C4C8A44E-7A82-BDF8-CAF1-CADE35BC9E9B}"/>
              </a:ext>
            </a:extLst>
          </p:cNvPr>
          <p:cNvSpPr>
            <a:spLocks noChangeArrowheads="1" noTextEdit="1"/>
          </p:cNvSpPr>
          <p:nvPr>
            <p:ph type="sldImg"/>
          </p:nvPr>
        </p:nvSpPr>
        <p:spPr>
          <a:ln/>
        </p:spPr>
      </p:sp>
      <p:sp>
        <p:nvSpPr>
          <p:cNvPr id="265219" name="Rectangle 3">
            <a:extLst>
              <a:ext uri="{FF2B5EF4-FFF2-40B4-BE49-F238E27FC236}">
                <a16:creationId xmlns:a16="http://schemas.microsoft.com/office/drawing/2014/main" id="{C7D32FB7-ABD6-25DD-5AC6-75C4D28F2C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4E9864F-0AF7-5F9A-30BF-75764BAE3E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358DDBA-191A-C046-8971-8E824B48969A}" type="slidenum">
              <a:rPr lang="fr-FR" altLang="fr-FR" smtClean="0"/>
              <a:pPr/>
              <a:t>16</a:t>
            </a:fld>
            <a:endParaRPr lang="fr-FR" altLang="fr-FR"/>
          </a:p>
        </p:txBody>
      </p:sp>
      <p:sp>
        <p:nvSpPr>
          <p:cNvPr id="53250" name="Rectangle 2">
            <a:extLst>
              <a:ext uri="{FF2B5EF4-FFF2-40B4-BE49-F238E27FC236}">
                <a16:creationId xmlns:a16="http://schemas.microsoft.com/office/drawing/2014/main" id="{8D3482A5-E10D-8680-6581-0A4B8DD2773F}"/>
              </a:ext>
            </a:extLst>
          </p:cNvPr>
          <p:cNvSpPr>
            <a:spLocks noChangeArrowheads="1" noTextEdit="1"/>
          </p:cNvSpPr>
          <p:nvPr>
            <p:ph type="sldImg"/>
          </p:nvPr>
        </p:nvSpPr>
        <p:spPr>
          <a:ln/>
        </p:spPr>
      </p:sp>
      <p:sp>
        <p:nvSpPr>
          <p:cNvPr id="53251" name="Rectangle 3">
            <a:extLst>
              <a:ext uri="{FF2B5EF4-FFF2-40B4-BE49-F238E27FC236}">
                <a16:creationId xmlns:a16="http://schemas.microsoft.com/office/drawing/2014/main" id="{B1197F99-B810-AD81-7AD5-2FD6933F4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465ADB4A-446B-B61D-7746-C020CD7E2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747479E-D8E1-F449-8F2D-F85D8A613439}" type="slidenum">
              <a:rPr lang="fr-FR" altLang="fr-FR" smtClean="0"/>
              <a:pPr/>
              <a:t>132</a:t>
            </a:fld>
            <a:endParaRPr lang="fr-FR" altLang="fr-FR"/>
          </a:p>
        </p:txBody>
      </p:sp>
      <p:sp>
        <p:nvSpPr>
          <p:cNvPr id="267266" name="Rectangle 2">
            <a:extLst>
              <a:ext uri="{FF2B5EF4-FFF2-40B4-BE49-F238E27FC236}">
                <a16:creationId xmlns:a16="http://schemas.microsoft.com/office/drawing/2014/main" id="{8DF902B0-32BE-ADF9-52C3-34F60CB0B014}"/>
              </a:ext>
            </a:extLst>
          </p:cNvPr>
          <p:cNvSpPr>
            <a:spLocks noChangeArrowheads="1" noTextEdit="1"/>
          </p:cNvSpPr>
          <p:nvPr>
            <p:ph type="sldImg"/>
          </p:nvPr>
        </p:nvSpPr>
        <p:spPr>
          <a:ln/>
        </p:spPr>
      </p:sp>
      <p:sp>
        <p:nvSpPr>
          <p:cNvPr id="267267" name="Rectangle 3">
            <a:extLst>
              <a:ext uri="{FF2B5EF4-FFF2-40B4-BE49-F238E27FC236}">
                <a16:creationId xmlns:a16="http://schemas.microsoft.com/office/drawing/2014/main" id="{7C9B7C7E-2A72-4EB9-C1F6-3AB35B16DC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668178A2-3D2E-4237-346B-83857D0E2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DEAFBFD-8D5F-D94F-B769-052CAFE3B0BF}" type="slidenum">
              <a:rPr lang="fr-FR" altLang="fr-FR" smtClean="0"/>
              <a:pPr/>
              <a:t>133</a:t>
            </a:fld>
            <a:endParaRPr lang="fr-FR" altLang="fr-FR"/>
          </a:p>
        </p:txBody>
      </p:sp>
      <p:sp>
        <p:nvSpPr>
          <p:cNvPr id="269314" name="Rectangle 2">
            <a:extLst>
              <a:ext uri="{FF2B5EF4-FFF2-40B4-BE49-F238E27FC236}">
                <a16:creationId xmlns:a16="http://schemas.microsoft.com/office/drawing/2014/main" id="{F6741525-F693-9FE9-7F3F-C39E34B3B062}"/>
              </a:ext>
            </a:extLst>
          </p:cNvPr>
          <p:cNvSpPr>
            <a:spLocks noChangeArrowheads="1" noTextEdit="1"/>
          </p:cNvSpPr>
          <p:nvPr>
            <p:ph type="sldImg"/>
          </p:nvPr>
        </p:nvSpPr>
        <p:spPr>
          <a:ln/>
        </p:spPr>
      </p:sp>
      <p:sp>
        <p:nvSpPr>
          <p:cNvPr id="269315" name="Rectangle 3">
            <a:extLst>
              <a:ext uri="{FF2B5EF4-FFF2-40B4-BE49-F238E27FC236}">
                <a16:creationId xmlns:a16="http://schemas.microsoft.com/office/drawing/2014/main" id="{57A6A5E1-CC59-642F-7B4C-F603BC1BF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5DA22258-5507-F97A-C8F1-6078F5F43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46CAC96-78D8-624B-B7E4-1C3FB742EECF}" type="slidenum">
              <a:rPr lang="fr-FR" altLang="fr-FR" smtClean="0"/>
              <a:pPr/>
              <a:t>134</a:t>
            </a:fld>
            <a:endParaRPr lang="fr-FR" altLang="fr-FR"/>
          </a:p>
        </p:txBody>
      </p:sp>
      <p:sp>
        <p:nvSpPr>
          <p:cNvPr id="271362" name="Rectangle 2">
            <a:extLst>
              <a:ext uri="{FF2B5EF4-FFF2-40B4-BE49-F238E27FC236}">
                <a16:creationId xmlns:a16="http://schemas.microsoft.com/office/drawing/2014/main" id="{6B0ACE17-7CA0-7EAB-6CF2-7091EBC245BB}"/>
              </a:ext>
            </a:extLst>
          </p:cNvPr>
          <p:cNvSpPr>
            <a:spLocks noChangeArrowheads="1" noTextEdit="1"/>
          </p:cNvSpPr>
          <p:nvPr>
            <p:ph type="sldImg"/>
          </p:nvPr>
        </p:nvSpPr>
        <p:spPr>
          <a:ln/>
        </p:spPr>
      </p:sp>
      <p:sp>
        <p:nvSpPr>
          <p:cNvPr id="271363" name="Rectangle 3">
            <a:extLst>
              <a:ext uri="{FF2B5EF4-FFF2-40B4-BE49-F238E27FC236}">
                <a16:creationId xmlns:a16="http://schemas.microsoft.com/office/drawing/2014/main" id="{70E39C43-2FF7-1B13-8FCF-F98229382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a:extLst>
              <a:ext uri="{FF2B5EF4-FFF2-40B4-BE49-F238E27FC236}">
                <a16:creationId xmlns:a16="http://schemas.microsoft.com/office/drawing/2014/main" id="{3D06B023-A8A9-9DF0-8302-1F04EED48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30707F5-A0D3-424C-9D2C-0E1B5DEDB8F1}" type="slidenum">
              <a:rPr lang="fr-FR" altLang="fr-FR" smtClean="0"/>
              <a:pPr/>
              <a:t>136</a:t>
            </a:fld>
            <a:endParaRPr lang="fr-FR" altLang="fr-FR"/>
          </a:p>
        </p:txBody>
      </p:sp>
      <p:sp>
        <p:nvSpPr>
          <p:cNvPr id="274434" name="Rectangle 2">
            <a:extLst>
              <a:ext uri="{FF2B5EF4-FFF2-40B4-BE49-F238E27FC236}">
                <a16:creationId xmlns:a16="http://schemas.microsoft.com/office/drawing/2014/main" id="{4FB27065-35DD-D13F-D90C-0EC286C6E7FF}"/>
              </a:ext>
            </a:extLst>
          </p:cNvPr>
          <p:cNvSpPr>
            <a:spLocks noChangeArrowheads="1" noTextEdit="1"/>
          </p:cNvSpPr>
          <p:nvPr>
            <p:ph type="sldImg"/>
          </p:nvPr>
        </p:nvSpPr>
        <p:spPr>
          <a:ln/>
        </p:spPr>
      </p:sp>
      <p:sp>
        <p:nvSpPr>
          <p:cNvPr id="274435" name="Rectangle 3">
            <a:extLst>
              <a:ext uri="{FF2B5EF4-FFF2-40B4-BE49-F238E27FC236}">
                <a16:creationId xmlns:a16="http://schemas.microsoft.com/office/drawing/2014/main" id="{3B93732E-DFC8-29F3-C5AE-B2B3167B7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09A98934-5C6E-EA56-0DE4-60CED682B2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7101E72-956D-4040-B003-41EAA931912C}" type="slidenum">
              <a:rPr lang="fr-FR" altLang="fr-FR" smtClean="0"/>
              <a:pPr/>
              <a:t>137</a:t>
            </a:fld>
            <a:endParaRPr lang="fr-FR" altLang="fr-FR"/>
          </a:p>
        </p:txBody>
      </p:sp>
      <p:sp>
        <p:nvSpPr>
          <p:cNvPr id="276482" name="Rectangle 2">
            <a:extLst>
              <a:ext uri="{FF2B5EF4-FFF2-40B4-BE49-F238E27FC236}">
                <a16:creationId xmlns:a16="http://schemas.microsoft.com/office/drawing/2014/main" id="{B9229A49-5A20-012B-23AB-0B98CCD4A24A}"/>
              </a:ext>
            </a:extLst>
          </p:cNvPr>
          <p:cNvSpPr>
            <a:spLocks noChangeArrowheads="1" noTextEdit="1"/>
          </p:cNvSpPr>
          <p:nvPr>
            <p:ph type="sldImg"/>
          </p:nvPr>
        </p:nvSpPr>
        <p:spPr>
          <a:ln/>
        </p:spPr>
      </p:sp>
      <p:sp>
        <p:nvSpPr>
          <p:cNvPr id="276483" name="Rectangle 3">
            <a:extLst>
              <a:ext uri="{FF2B5EF4-FFF2-40B4-BE49-F238E27FC236}">
                <a16:creationId xmlns:a16="http://schemas.microsoft.com/office/drawing/2014/main" id="{5DF7ACBD-F704-4C7A-0CA7-4CB45699E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8302BBFC-33C4-EC18-486B-2BBE5492A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25A1388-44E7-3843-8769-5AB952EBE4D2}" type="slidenum">
              <a:rPr lang="fr-FR" altLang="fr-FR" smtClean="0"/>
              <a:pPr/>
              <a:t>138</a:t>
            </a:fld>
            <a:endParaRPr lang="fr-FR" altLang="fr-FR"/>
          </a:p>
        </p:txBody>
      </p:sp>
      <p:sp>
        <p:nvSpPr>
          <p:cNvPr id="278530" name="Rectangle 2">
            <a:extLst>
              <a:ext uri="{FF2B5EF4-FFF2-40B4-BE49-F238E27FC236}">
                <a16:creationId xmlns:a16="http://schemas.microsoft.com/office/drawing/2014/main" id="{80D83DC4-9A60-E734-92D3-D5EF43C7E148}"/>
              </a:ext>
            </a:extLst>
          </p:cNvPr>
          <p:cNvSpPr>
            <a:spLocks noChangeArrowheads="1" noTextEdit="1"/>
          </p:cNvSpPr>
          <p:nvPr>
            <p:ph type="sldImg"/>
          </p:nvPr>
        </p:nvSpPr>
        <p:spPr>
          <a:ln/>
        </p:spPr>
      </p:sp>
      <p:sp>
        <p:nvSpPr>
          <p:cNvPr id="278531" name="Rectangle 3">
            <a:extLst>
              <a:ext uri="{FF2B5EF4-FFF2-40B4-BE49-F238E27FC236}">
                <a16:creationId xmlns:a16="http://schemas.microsoft.com/office/drawing/2014/main" id="{FF65EE37-4C8F-BB9A-CCEC-ABA805F6B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EC89F74A-B5B2-A10D-180B-D12B4F1EA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9482493-B6A0-904A-AFBE-CF045DD40152}" type="slidenum">
              <a:rPr lang="fr-FR" altLang="fr-FR" smtClean="0"/>
              <a:pPr/>
              <a:t>139</a:t>
            </a:fld>
            <a:endParaRPr lang="fr-FR" altLang="fr-FR"/>
          </a:p>
        </p:txBody>
      </p:sp>
      <p:sp>
        <p:nvSpPr>
          <p:cNvPr id="280578" name="Rectangle 2">
            <a:extLst>
              <a:ext uri="{FF2B5EF4-FFF2-40B4-BE49-F238E27FC236}">
                <a16:creationId xmlns:a16="http://schemas.microsoft.com/office/drawing/2014/main" id="{61907270-C8F5-DB42-98B7-56991FE5EC57}"/>
              </a:ext>
            </a:extLst>
          </p:cNvPr>
          <p:cNvSpPr>
            <a:spLocks noChangeArrowheads="1" noTextEdit="1"/>
          </p:cNvSpPr>
          <p:nvPr>
            <p:ph type="sldImg"/>
          </p:nvPr>
        </p:nvSpPr>
        <p:spPr>
          <a:ln/>
        </p:spPr>
      </p:sp>
      <p:sp>
        <p:nvSpPr>
          <p:cNvPr id="280579" name="Rectangle 3">
            <a:extLst>
              <a:ext uri="{FF2B5EF4-FFF2-40B4-BE49-F238E27FC236}">
                <a16:creationId xmlns:a16="http://schemas.microsoft.com/office/drawing/2014/main" id="{12EF9F5B-8479-9FB6-360B-DA85B7F552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69C97676-10E0-FA6D-C1A4-1A965CD140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390A3E2-BE31-2A41-863D-54F6190C514B}" type="slidenum">
              <a:rPr lang="fr-FR" altLang="fr-FR" smtClean="0"/>
              <a:pPr/>
              <a:t>140</a:t>
            </a:fld>
            <a:endParaRPr lang="fr-FR" altLang="fr-FR"/>
          </a:p>
        </p:txBody>
      </p:sp>
      <p:sp>
        <p:nvSpPr>
          <p:cNvPr id="215042" name="Rectangle 2">
            <a:extLst>
              <a:ext uri="{FF2B5EF4-FFF2-40B4-BE49-F238E27FC236}">
                <a16:creationId xmlns:a16="http://schemas.microsoft.com/office/drawing/2014/main" id="{5851D6FE-10D0-A672-B772-5835DB221A03}"/>
              </a:ext>
            </a:extLst>
          </p:cNvPr>
          <p:cNvSpPr>
            <a:spLocks noChangeArrowheads="1" noTextEdit="1"/>
          </p:cNvSpPr>
          <p:nvPr>
            <p:ph type="sldImg"/>
          </p:nvPr>
        </p:nvSpPr>
        <p:spPr>
          <a:ln/>
        </p:spPr>
      </p:sp>
      <p:sp>
        <p:nvSpPr>
          <p:cNvPr id="215043" name="Rectangle 3">
            <a:extLst>
              <a:ext uri="{FF2B5EF4-FFF2-40B4-BE49-F238E27FC236}">
                <a16:creationId xmlns:a16="http://schemas.microsoft.com/office/drawing/2014/main" id="{3DC42939-1ED4-DB3E-D0AC-1065A4FAA1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CA754D08-1D2B-2E91-91D4-AA59482DE7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723B478-DBF0-9547-912B-29262FB14F48}" type="slidenum">
              <a:rPr lang="fr-FR" altLang="fr-FR" smtClean="0"/>
              <a:pPr/>
              <a:t>142</a:t>
            </a:fld>
            <a:endParaRPr lang="fr-FR" altLang="fr-FR"/>
          </a:p>
        </p:txBody>
      </p:sp>
      <p:sp>
        <p:nvSpPr>
          <p:cNvPr id="218114" name="Rectangle 2">
            <a:extLst>
              <a:ext uri="{FF2B5EF4-FFF2-40B4-BE49-F238E27FC236}">
                <a16:creationId xmlns:a16="http://schemas.microsoft.com/office/drawing/2014/main" id="{96B18058-FA9F-962B-0A8C-453D89DCF52F}"/>
              </a:ext>
            </a:extLst>
          </p:cNvPr>
          <p:cNvSpPr>
            <a:spLocks noChangeArrowheads="1" noTextEdit="1"/>
          </p:cNvSpPr>
          <p:nvPr>
            <p:ph type="sldImg"/>
          </p:nvPr>
        </p:nvSpPr>
        <p:spPr>
          <a:ln/>
        </p:spPr>
      </p:sp>
      <p:sp>
        <p:nvSpPr>
          <p:cNvPr id="218115" name="Rectangle 3">
            <a:extLst>
              <a:ext uri="{FF2B5EF4-FFF2-40B4-BE49-F238E27FC236}">
                <a16:creationId xmlns:a16="http://schemas.microsoft.com/office/drawing/2014/main" id="{030908C5-A236-E6A3-071B-DB1EBCF49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66AEDC55-A913-96FB-7B2B-C910F237B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A07FF91-FA71-5643-85D2-537218ABCC57}" type="slidenum">
              <a:rPr lang="fr-FR" altLang="fr-FR" smtClean="0"/>
              <a:pPr/>
              <a:t>144</a:t>
            </a:fld>
            <a:endParaRPr lang="fr-FR" altLang="fr-FR"/>
          </a:p>
        </p:txBody>
      </p:sp>
      <p:sp>
        <p:nvSpPr>
          <p:cNvPr id="221186" name="Rectangle 2">
            <a:extLst>
              <a:ext uri="{FF2B5EF4-FFF2-40B4-BE49-F238E27FC236}">
                <a16:creationId xmlns:a16="http://schemas.microsoft.com/office/drawing/2014/main" id="{6B9DF808-A4F2-EFA2-A659-E766C4C47DC1}"/>
              </a:ext>
            </a:extLst>
          </p:cNvPr>
          <p:cNvSpPr>
            <a:spLocks noChangeArrowheads="1" noTextEdit="1"/>
          </p:cNvSpPr>
          <p:nvPr>
            <p:ph type="sldImg"/>
          </p:nvPr>
        </p:nvSpPr>
        <p:spPr>
          <a:ln/>
        </p:spPr>
      </p:sp>
      <p:sp>
        <p:nvSpPr>
          <p:cNvPr id="221187" name="Rectangle 3">
            <a:extLst>
              <a:ext uri="{FF2B5EF4-FFF2-40B4-BE49-F238E27FC236}">
                <a16:creationId xmlns:a16="http://schemas.microsoft.com/office/drawing/2014/main" id="{E063A214-1FD9-EC33-1946-49CC6EA6B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7D91E487-7E35-0BF7-7192-2063692447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635B3D7-A26B-D641-B3B9-379B153EA719}" type="slidenum">
              <a:rPr lang="fr-FR" altLang="fr-FR" smtClean="0"/>
              <a:pPr/>
              <a:t>17</a:t>
            </a:fld>
            <a:endParaRPr lang="fr-FR" altLang="fr-FR"/>
          </a:p>
        </p:txBody>
      </p:sp>
      <p:sp>
        <p:nvSpPr>
          <p:cNvPr id="55298" name="Rectangle 2">
            <a:extLst>
              <a:ext uri="{FF2B5EF4-FFF2-40B4-BE49-F238E27FC236}">
                <a16:creationId xmlns:a16="http://schemas.microsoft.com/office/drawing/2014/main" id="{89163535-BC65-FD40-FAE0-A62A00D17FCA}"/>
              </a:ext>
            </a:extLst>
          </p:cNvPr>
          <p:cNvSpPr>
            <a:spLocks noChangeArrowheads="1" noTextEdit="1"/>
          </p:cNvSpPr>
          <p:nvPr>
            <p:ph type="sldImg"/>
          </p:nvPr>
        </p:nvSpPr>
        <p:spPr>
          <a:ln/>
        </p:spPr>
      </p:sp>
      <p:sp>
        <p:nvSpPr>
          <p:cNvPr id="55299" name="Rectangle 3">
            <a:extLst>
              <a:ext uri="{FF2B5EF4-FFF2-40B4-BE49-F238E27FC236}">
                <a16:creationId xmlns:a16="http://schemas.microsoft.com/office/drawing/2014/main" id="{56D49CD0-FFE4-3E37-D458-CB9FC30237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DC9C994-61E0-558F-E669-845E098DA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750E053-4021-B044-94AE-335C7F9A19F5}" type="slidenum">
              <a:rPr lang="fr-FR" altLang="fr-FR" smtClean="0"/>
              <a:pPr/>
              <a:t>146</a:t>
            </a:fld>
            <a:endParaRPr lang="fr-FR" altLang="fr-FR"/>
          </a:p>
        </p:txBody>
      </p:sp>
      <p:sp>
        <p:nvSpPr>
          <p:cNvPr id="224258" name="Rectangle 2">
            <a:extLst>
              <a:ext uri="{FF2B5EF4-FFF2-40B4-BE49-F238E27FC236}">
                <a16:creationId xmlns:a16="http://schemas.microsoft.com/office/drawing/2014/main" id="{8B492F12-5601-13FD-089E-4C3040A5F91C}"/>
              </a:ext>
            </a:extLst>
          </p:cNvPr>
          <p:cNvSpPr>
            <a:spLocks noChangeArrowheads="1" noTextEdit="1"/>
          </p:cNvSpPr>
          <p:nvPr>
            <p:ph type="sldImg"/>
          </p:nvPr>
        </p:nvSpPr>
        <p:spPr>
          <a:ln/>
        </p:spPr>
      </p:sp>
      <p:sp>
        <p:nvSpPr>
          <p:cNvPr id="224259" name="Rectangle 3">
            <a:extLst>
              <a:ext uri="{FF2B5EF4-FFF2-40B4-BE49-F238E27FC236}">
                <a16:creationId xmlns:a16="http://schemas.microsoft.com/office/drawing/2014/main" id="{96AE3D58-FF1E-3D1A-2453-DC46B32674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1D616ACD-9762-5759-35DB-A890599DA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DA4C357-F3EE-574E-8FF7-DAB2571AF2C2}" type="slidenum">
              <a:rPr lang="fr-FR" altLang="fr-FR" smtClean="0"/>
              <a:pPr/>
              <a:t>148</a:t>
            </a:fld>
            <a:endParaRPr lang="fr-FR" altLang="fr-FR"/>
          </a:p>
        </p:txBody>
      </p:sp>
      <p:sp>
        <p:nvSpPr>
          <p:cNvPr id="227330" name="Rectangle 2">
            <a:extLst>
              <a:ext uri="{FF2B5EF4-FFF2-40B4-BE49-F238E27FC236}">
                <a16:creationId xmlns:a16="http://schemas.microsoft.com/office/drawing/2014/main" id="{8765745C-8C28-C280-3C67-E2FB8ED26BCF}"/>
              </a:ext>
            </a:extLst>
          </p:cNvPr>
          <p:cNvSpPr>
            <a:spLocks noChangeArrowheads="1" noTextEdit="1"/>
          </p:cNvSpPr>
          <p:nvPr>
            <p:ph type="sldImg"/>
          </p:nvPr>
        </p:nvSpPr>
        <p:spPr>
          <a:ln/>
        </p:spPr>
      </p:sp>
      <p:sp>
        <p:nvSpPr>
          <p:cNvPr id="227331" name="Rectangle 3">
            <a:extLst>
              <a:ext uri="{FF2B5EF4-FFF2-40B4-BE49-F238E27FC236}">
                <a16:creationId xmlns:a16="http://schemas.microsoft.com/office/drawing/2014/main" id="{F78DAF32-585B-4701-9B18-D1F236BBF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4DE2B31F-D06F-2E54-B78F-827F9D6A54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C547C46-F470-5E4B-96E9-20261A3C1248}" type="slidenum">
              <a:rPr lang="fr-FR" altLang="fr-FR" smtClean="0"/>
              <a:pPr/>
              <a:t>149</a:t>
            </a:fld>
            <a:endParaRPr lang="fr-FR" altLang="fr-FR"/>
          </a:p>
        </p:txBody>
      </p:sp>
      <p:sp>
        <p:nvSpPr>
          <p:cNvPr id="229378" name="Rectangle 2">
            <a:extLst>
              <a:ext uri="{FF2B5EF4-FFF2-40B4-BE49-F238E27FC236}">
                <a16:creationId xmlns:a16="http://schemas.microsoft.com/office/drawing/2014/main" id="{9821B90E-23C7-AF01-3FF9-8BD3601DFC9B}"/>
              </a:ext>
            </a:extLst>
          </p:cNvPr>
          <p:cNvSpPr>
            <a:spLocks noChangeArrowheads="1" noTextEdit="1"/>
          </p:cNvSpPr>
          <p:nvPr>
            <p:ph type="sldImg"/>
          </p:nvPr>
        </p:nvSpPr>
        <p:spPr>
          <a:ln/>
        </p:spPr>
      </p:sp>
      <p:sp>
        <p:nvSpPr>
          <p:cNvPr id="229379" name="Rectangle 3">
            <a:extLst>
              <a:ext uri="{FF2B5EF4-FFF2-40B4-BE49-F238E27FC236}">
                <a16:creationId xmlns:a16="http://schemas.microsoft.com/office/drawing/2014/main" id="{DFE2215D-3044-A3F4-EFC0-C369C05D2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457CC482-7B94-E3E4-B5F8-DE49C446FB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8D4286B-3146-724C-A107-0857361B7D7D}" type="slidenum">
              <a:rPr lang="fr-FR" altLang="fr-FR" smtClean="0"/>
              <a:pPr/>
              <a:t>150</a:t>
            </a:fld>
            <a:endParaRPr lang="fr-FR" altLang="fr-FR"/>
          </a:p>
        </p:txBody>
      </p:sp>
      <p:sp>
        <p:nvSpPr>
          <p:cNvPr id="313346" name="Rectangle 2">
            <a:extLst>
              <a:ext uri="{FF2B5EF4-FFF2-40B4-BE49-F238E27FC236}">
                <a16:creationId xmlns:a16="http://schemas.microsoft.com/office/drawing/2014/main" id="{62A5877B-8088-0E48-D27B-0F4FDC0C9F66}"/>
              </a:ext>
            </a:extLst>
          </p:cNvPr>
          <p:cNvSpPr>
            <a:spLocks noChangeArrowheads="1" noTextEdit="1"/>
          </p:cNvSpPr>
          <p:nvPr>
            <p:ph type="sldImg"/>
          </p:nvPr>
        </p:nvSpPr>
        <p:spPr>
          <a:ln/>
        </p:spPr>
      </p:sp>
      <p:sp>
        <p:nvSpPr>
          <p:cNvPr id="313347" name="Rectangle 3">
            <a:extLst>
              <a:ext uri="{FF2B5EF4-FFF2-40B4-BE49-F238E27FC236}">
                <a16:creationId xmlns:a16="http://schemas.microsoft.com/office/drawing/2014/main" id="{E6FC87A8-2EC5-8E44-2556-832C46052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EDA2991B-E66F-CC1D-B608-27A5656075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1DC9563-77BA-924C-9954-A4BFD50C5DDF}" type="slidenum">
              <a:rPr lang="fr-FR" altLang="fr-FR" smtClean="0"/>
              <a:pPr/>
              <a:t>151</a:t>
            </a:fld>
            <a:endParaRPr lang="fr-FR" altLang="fr-FR"/>
          </a:p>
        </p:txBody>
      </p:sp>
      <p:sp>
        <p:nvSpPr>
          <p:cNvPr id="315394" name="Rectangle 2">
            <a:extLst>
              <a:ext uri="{FF2B5EF4-FFF2-40B4-BE49-F238E27FC236}">
                <a16:creationId xmlns:a16="http://schemas.microsoft.com/office/drawing/2014/main" id="{DFD020B9-5B4F-B80E-0E8E-44A9D376D85D}"/>
              </a:ext>
            </a:extLst>
          </p:cNvPr>
          <p:cNvSpPr>
            <a:spLocks noChangeArrowheads="1" noTextEdit="1"/>
          </p:cNvSpPr>
          <p:nvPr>
            <p:ph type="sldImg"/>
          </p:nvPr>
        </p:nvSpPr>
        <p:spPr>
          <a:ln/>
        </p:spPr>
      </p:sp>
      <p:sp>
        <p:nvSpPr>
          <p:cNvPr id="315395" name="Rectangle 3">
            <a:extLst>
              <a:ext uri="{FF2B5EF4-FFF2-40B4-BE49-F238E27FC236}">
                <a16:creationId xmlns:a16="http://schemas.microsoft.com/office/drawing/2014/main" id="{68C3368A-2D13-11A4-5BAE-B5A7D6FE03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a:extLst>
              <a:ext uri="{FF2B5EF4-FFF2-40B4-BE49-F238E27FC236}">
                <a16:creationId xmlns:a16="http://schemas.microsoft.com/office/drawing/2014/main" id="{BD0919B8-A2CC-C27E-C916-EA69C8BD4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8B2C0FA-764C-DE4F-A6AF-94F6C1FC9CD1}" type="slidenum">
              <a:rPr lang="fr-FR" altLang="fr-FR" smtClean="0"/>
              <a:pPr/>
              <a:t>152</a:t>
            </a:fld>
            <a:endParaRPr lang="fr-FR" altLang="fr-FR"/>
          </a:p>
        </p:txBody>
      </p:sp>
      <p:sp>
        <p:nvSpPr>
          <p:cNvPr id="317442" name="Rectangle 2">
            <a:extLst>
              <a:ext uri="{FF2B5EF4-FFF2-40B4-BE49-F238E27FC236}">
                <a16:creationId xmlns:a16="http://schemas.microsoft.com/office/drawing/2014/main" id="{164DC775-6393-0E7E-8CB9-D65BCC6E1BCD}"/>
              </a:ext>
            </a:extLst>
          </p:cNvPr>
          <p:cNvSpPr>
            <a:spLocks noChangeArrowheads="1" noTextEdit="1"/>
          </p:cNvSpPr>
          <p:nvPr>
            <p:ph type="sldImg"/>
          </p:nvPr>
        </p:nvSpPr>
        <p:spPr>
          <a:ln/>
        </p:spPr>
      </p:sp>
      <p:sp>
        <p:nvSpPr>
          <p:cNvPr id="317443" name="Rectangle 3">
            <a:extLst>
              <a:ext uri="{FF2B5EF4-FFF2-40B4-BE49-F238E27FC236}">
                <a16:creationId xmlns:a16="http://schemas.microsoft.com/office/drawing/2014/main" id="{9DED7064-D970-312A-51A0-569ADCB32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a:extLst>
              <a:ext uri="{FF2B5EF4-FFF2-40B4-BE49-F238E27FC236}">
                <a16:creationId xmlns:a16="http://schemas.microsoft.com/office/drawing/2014/main" id="{B0C3131F-9CBA-6D94-274B-F83D8688D2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2215237-9F5C-5842-BA31-FAECB83C1ABB}" type="slidenum">
              <a:rPr lang="fr-FR" altLang="fr-FR" smtClean="0"/>
              <a:pPr/>
              <a:t>153</a:t>
            </a:fld>
            <a:endParaRPr lang="fr-FR" altLang="fr-FR"/>
          </a:p>
        </p:txBody>
      </p:sp>
      <p:sp>
        <p:nvSpPr>
          <p:cNvPr id="319490" name="Rectangle 2">
            <a:extLst>
              <a:ext uri="{FF2B5EF4-FFF2-40B4-BE49-F238E27FC236}">
                <a16:creationId xmlns:a16="http://schemas.microsoft.com/office/drawing/2014/main" id="{8E13E594-816C-4489-37C7-9225C80CAC07}"/>
              </a:ext>
            </a:extLst>
          </p:cNvPr>
          <p:cNvSpPr>
            <a:spLocks noChangeArrowheads="1" noTextEdit="1"/>
          </p:cNvSpPr>
          <p:nvPr>
            <p:ph type="sldImg"/>
          </p:nvPr>
        </p:nvSpPr>
        <p:spPr>
          <a:ln/>
        </p:spPr>
      </p:sp>
      <p:sp>
        <p:nvSpPr>
          <p:cNvPr id="319491" name="Rectangle 3">
            <a:extLst>
              <a:ext uri="{FF2B5EF4-FFF2-40B4-BE49-F238E27FC236}">
                <a16:creationId xmlns:a16="http://schemas.microsoft.com/office/drawing/2014/main" id="{97EB0B96-1DE4-E85C-C2B9-540D9F86D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a:extLst>
              <a:ext uri="{FF2B5EF4-FFF2-40B4-BE49-F238E27FC236}">
                <a16:creationId xmlns:a16="http://schemas.microsoft.com/office/drawing/2014/main" id="{5E16C55C-B477-179E-8DC6-0069376E9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25DDAA0-A990-BC46-BE62-6370373177D3}" type="slidenum">
              <a:rPr lang="fr-FR" altLang="fr-FR" smtClean="0"/>
              <a:pPr/>
              <a:t>154</a:t>
            </a:fld>
            <a:endParaRPr lang="fr-FR" altLang="fr-FR"/>
          </a:p>
        </p:txBody>
      </p:sp>
      <p:sp>
        <p:nvSpPr>
          <p:cNvPr id="323586" name="Rectangle 2">
            <a:extLst>
              <a:ext uri="{FF2B5EF4-FFF2-40B4-BE49-F238E27FC236}">
                <a16:creationId xmlns:a16="http://schemas.microsoft.com/office/drawing/2014/main" id="{291259AF-4F4C-8C33-273D-B1EC875AC2E7}"/>
              </a:ext>
            </a:extLst>
          </p:cNvPr>
          <p:cNvSpPr>
            <a:spLocks noChangeArrowheads="1" noTextEdit="1"/>
          </p:cNvSpPr>
          <p:nvPr>
            <p:ph type="sldImg"/>
          </p:nvPr>
        </p:nvSpPr>
        <p:spPr>
          <a:ln/>
        </p:spPr>
      </p:sp>
      <p:sp>
        <p:nvSpPr>
          <p:cNvPr id="323587" name="Rectangle 3">
            <a:extLst>
              <a:ext uri="{FF2B5EF4-FFF2-40B4-BE49-F238E27FC236}">
                <a16:creationId xmlns:a16="http://schemas.microsoft.com/office/drawing/2014/main" id="{C131CE9A-B151-795F-DA19-480F487C83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a:extLst>
              <a:ext uri="{FF2B5EF4-FFF2-40B4-BE49-F238E27FC236}">
                <a16:creationId xmlns:a16="http://schemas.microsoft.com/office/drawing/2014/main" id="{A179F1EC-BAA0-60AA-D358-DB302AE210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D65B671-40B9-0B43-8312-743748356F13}" type="slidenum">
              <a:rPr lang="fr-FR" altLang="fr-FR" smtClean="0"/>
              <a:pPr/>
              <a:t>155</a:t>
            </a:fld>
            <a:endParaRPr lang="fr-FR" altLang="fr-FR"/>
          </a:p>
        </p:txBody>
      </p:sp>
      <p:sp>
        <p:nvSpPr>
          <p:cNvPr id="325634" name="Rectangle 2">
            <a:extLst>
              <a:ext uri="{FF2B5EF4-FFF2-40B4-BE49-F238E27FC236}">
                <a16:creationId xmlns:a16="http://schemas.microsoft.com/office/drawing/2014/main" id="{671183F2-F2E9-354C-65CA-2471E063FDFE}"/>
              </a:ext>
            </a:extLst>
          </p:cNvPr>
          <p:cNvSpPr>
            <a:spLocks noChangeArrowheads="1" noTextEdit="1"/>
          </p:cNvSpPr>
          <p:nvPr>
            <p:ph type="sldImg"/>
          </p:nvPr>
        </p:nvSpPr>
        <p:spPr>
          <a:ln/>
        </p:spPr>
      </p:sp>
      <p:sp>
        <p:nvSpPr>
          <p:cNvPr id="325635" name="Rectangle 3">
            <a:extLst>
              <a:ext uri="{FF2B5EF4-FFF2-40B4-BE49-F238E27FC236}">
                <a16:creationId xmlns:a16="http://schemas.microsoft.com/office/drawing/2014/main" id="{10C5BED2-B456-05C3-6BD6-0AD456BF8D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a:extLst>
              <a:ext uri="{FF2B5EF4-FFF2-40B4-BE49-F238E27FC236}">
                <a16:creationId xmlns:a16="http://schemas.microsoft.com/office/drawing/2014/main" id="{2CC1D8F1-CBD4-A2C6-BB7D-5D058D32B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796777D-8597-374E-8FE0-5E803EC79261}" type="slidenum">
              <a:rPr lang="fr-FR" altLang="fr-FR" smtClean="0"/>
              <a:pPr/>
              <a:t>156</a:t>
            </a:fld>
            <a:endParaRPr lang="fr-FR" altLang="fr-FR"/>
          </a:p>
        </p:txBody>
      </p:sp>
      <p:sp>
        <p:nvSpPr>
          <p:cNvPr id="327682" name="Rectangle 2">
            <a:extLst>
              <a:ext uri="{FF2B5EF4-FFF2-40B4-BE49-F238E27FC236}">
                <a16:creationId xmlns:a16="http://schemas.microsoft.com/office/drawing/2014/main" id="{1F2F5898-AF9A-5043-53C6-A9CAB1B57380}"/>
              </a:ext>
            </a:extLst>
          </p:cNvPr>
          <p:cNvSpPr>
            <a:spLocks noChangeArrowheads="1" noTextEdit="1"/>
          </p:cNvSpPr>
          <p:nvPr>
            <p:ph type="sldImg"/>
          </p:nvPr>
        </p:nvSpPr>
        <p:spPr>
          <a:ln/>
        </p:spPr>
      </p:sp>
      <p:sp>
        <p:nvSpPr>
          <p:cNvPr id="327683" name="Rectangle 3">
            <a:extLst>
              <a:ext uri="{FF2B5EF4-FFF2-40B4-BE49-F238E27FC236}">
                <a16:creationId xmlns:a16="http://schemas.microsoft.com/office/drawing/2014/main" id="{8AB6964C-0393-2EC1-5605-29B0AD1C43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2831EAD6-63A8-5CFB-0796-244A6DAFC9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D24B88F-BE94-CB41-8F76-FEEF6581DB85}" type="slidenum">
              <a:rPr lang="fr-FR" altLang="fr-FR" smtClean="0"/>
              <a:pPr/>
              <a:t>18</a:t>
            </a:fld>
            <a:endParaRPr lang="fr-FR" altLang="fr-FR"/>
          </a:p>
        </p:txBody>
      </p:sp>
      <p:sp>
        <p:nvSpPr>
          <p:cNvPr id="57346" name="Rectangle 2">
            <a:extLst>
              <a:ext uri="{FF2B5EF4-FFF2-40B4-BE49-F238E27FC236}">
                <a16:creationId xmlns:a16="http://schemas.microsoft.com/office/drawing/2014/main" id="{2B793B4B-908F-D62B-8849-53285C3F3FD6}"/>
              </a:ext>
            </a:extLst>
          </p:cNvPr>
          <p:cNvSpPr>
            <a:spLocks noChangeArrowheads="1" noTextEdit="1"/>
          </p:cNvSpPr>
          <p:nvPr>
            <p:ph type="sldImg"/>
          </p:nvPr>
        </p:nvSpPr>
        <p:spPr>
          <a:ln/>
        </p:spPr>
      </p:sp>
      <p:sp>
        <p:nvSpPr>
          <p:cNvPr id="57347" name="Rectangle 3">
            <a:extLst>
              <a:ext uri="{FF2B5EF4-FFF2-40B4-BE49-F238E27FC236}">
                <a16:creationId xmlns:a16="http://schemas.microsoft.com/office/drawing/2014/main" id="{2F93FB7A-2EC2-0156-C687-AEC399D77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49AD5C46-5F8E-8E15-B5E5-F7F674B40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20CEA6D-385A-9B49-B5FA-0DF26FFB14F5}" type="slidenum">
              <a:rPr lang="fr-FR" altLang="fr-FR" smtClean="0"/>
              <a:pPr/>
              <a:t>157</a:t>
            </a:fld>
            <a:endParaRPr lang="fr-FR" altLang="fr-FR"/>
          </a:p>
        </p:txBody>
      </p:sp>
      <p:sp>
        <p:nvSpPr>
          <p:cNvPr id="329730" name="Rectangle 2">
            <a:extLst>
              <a:ext uri="{FF2B5EF4-FFF2-40B4-BE49-F238E27FC236}">
                <a16:creationId xmlns:a16="http://schemas.microsoft.com/office/drawing/2014/main" id="{D5678B6F-D55B-5D0E-5928-74FA74F71F54}"/>
              </a:ext>
            </a:extLst>
          </p:cNvPr>
          <p:cNvSpPr>
            <a:spLocks noChangeArrowheads="1" noTextEdit="1"/>
          </p:cNvSpPr>
          <p:nvPr>
            <p:ph type="sldImg"/>
          </p:nvPr>
        </p:nvSpPr>
        <p:spPr>
          <a:ln/>
        </p:spPr>
      </p:sp>
      <p:sp>
        <p:nvSpPr>
          <p:cNvPr id="329731" name="Rectangle 3">
            <a:extLst>
              <a:ext uri="{FF2B5EF4-FFF2-40B4-BE49-F238E27FC236}">
                <a16:creationId xmlns:a16="http://schemas.microsoft.com/office/drawing/2014/main" id="{177F6C15-687C-F7DE-ECCC-E99F121B21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a:extLst>
              <a:ext uri="{FF2B5EF4-FFF2-40B4-BE49-F238E27FC236}">
                <a16:creationId xmlns:a16="http://schemas.microsoft.com/office/drawing/2014/main" id="{2EB0EA94-39D2-CD63-110A-B09A6A676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EFEEF6C-C8CB-A243-AD98-BEA26A687C52}" type="slidenum">
              <a:rPr lang="fr-FR" altLang="fr-FR" smtClean="0"/>
              <a:pPr/>
              <a:t>158</a:t>
            </a:fld>
            <a:endParaRPr lang="fr-FR" altLang="fr-FR"/>
          </a:p>
        </p:txBody>
      </p:sp>
      <p:sp>
        <p:nvSpPr>
          <p:cNvPr id="331778" name="Rectangle 2">
            <a:extLst>
              <a:ext uri="{FF2B5EF4-FFF2-40B4-BE49-F238E27FC236}">
                <a16:creationId xmlns:a16="http://schemas.microsoft.com/office/drawing/2014/main" id="{3CED3C36-F40E-135A-F169-456524A5C15A}"/>
              </a:ext>
            </a:extLst>
          </p:cNvPr>
          <p:cNvSpPr>
            <a:spLocks noChangeArrowheads="1" noTextEdit="1"/>
          </p:cNvSpPr>
          <p:nvPr>
            <p:ph type="sldImg"/>
          </p:nvPr>
        </p:nvSpPr>
        <p:spPr>
          <a:ln/>
        </p:spPr>
      </p:sp>
      <p:sp>
        <p:nvSpPr>
          <p:cNvPr id="331779" name="Rectangle 3">
            <a:extLst>
              <a:ext uri="{FF2B5EF4-FFF2-40B4-BE49-F238E27FC236}">
                <a16:creationId xmlns:a16="http://schemas.microsoft.com/office/drawing/2014/main" id="{DD8B2499-CB12-2029-CD04-39B115A3D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a:extLst>
              <a:ext uri="{FF2B5EF4-FFF2-40B4-BE49-F238E27FC236}">
                <a16:creationId xmlns:a16="http://schemas.microsoft.com/office/drawing/2014/main" id="{85659156-D8A8-0E73-B1F1-1ED2E7DF1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B104FAB-A4C0-0642-A4BA-BA5419835007}" type="slidenum">
              <a:rPr lang="fr-FR" altLang="fr-FR" smtClean="0"/>
              <a:pPr/>
              <a:t>159</a:t>
            </a:fld>
            <a:endParaRPr lang="fr-FR" altLang="fr-FR"/>
          </a:p>
        </p:txBody>
      </p:sp>
      <p:sp>
        <p:nvSpPr>
          <p:cNvPr id="333826" name="Rectangle 2">
            <a:extLst>
              <a:ext uri="{FF2B5EF4-FFF2-40B4-BE49-F238E27FC236}">
                <a16:creationId xmlns:a16="http://schemas.microsoft.com/office/drawing/2014/main" id="{973B3B22-03BC-C36B-D200-AC84F3BF0BDC}"/>
              </a:ext>
            </a:extLst>
          </p:cNvPr>
          <p:cNvSpPr>
            <a:spLocks noChangeArrowheads="1" noTextEdit="1"/>
          </p:cNvSpPr>
          <p:nvPr>
            <p:ph type="sldImg"/>
          </p:nvPr>
        </p:nvSpPr>
        <p:spPr>
          <a:ln/>
        </p:spPr>
      </p:sp>
      <p:sp>
        <p:nvSpPr>
          <p:cNvPr id="333827" name="Rectangle 3">
            <a:extLst>
              <a:ext uri="{FF2B5EF4-FFF2-40B4-BE49-F238E27FC236}">
                <a16:creationId xmlns:a16="http://schemas.microsoft.com/office/drawing/2014/main" id="{700D30F4-92EC-6B81-322B-C86DA5A5E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a:extLst>
              <a:ext uri="{FF2B5EF4-FFF2-40B4-BE49-F238E27FC236}">
                <a16:creationId xmlns:a16="http://schemas.microsoft.com/office/drawing/2014/main" id="{197349CD-439D-6AC5-1D1B-6C01C667E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0AFD661-1EFA-2148-A6F0-5F904A54114D}" type="slidenum">
              <a:rPr lang="fr-FR" altLang="fr-FR" smtClean="0"/>
              <a:pPr/>
              <a:t>161</a:t>
            </a:fld>
            <a:endParaRPr lang="fr-FR" altLang="fr-FR"/>
          </a:p>
        </p:txBody>
      </p:sp>
      <p:sp>
        <p:nvSpPr>
          <p:cNvPr id="343042" name="Rectangle 2">
            <a:extLst>
              <a:ext uri="{FF2B5EF4-FFF2-40B4-BE49-F238E27FC236}">
                <a16:creationId xmlns:a16="http://schemas.microsoft.com/office/drawing/2014/main" id="{476E609B-EF21-6F71-B9F9-90B17D578B92}"/>
              </a:ext>
            </a:extLst>
          </p:cNvPr>
          <p:cNvSpPr>
            <a:spLocks noChangeArrowheads="1" noTextEdit="1"/>
          </p:cNvSpPr>
          <p:nvPr>
            <p:ph type="sldImg"/>
          </p:nvPr>
        </p:nvSpPr>
        <p:spPr>
          <a:ln/>
        </p:spPr>
      </p:sp>
      <p:sp>
        <p:nvSpPr>
          <p:cNvPr id="343043" name="Rectangle 3">
            <a:extLst>
              <a:ext uri="{FF2B5EF4-FFF2-40B4-BE49-F238E27FC236}">
                <a16:creationId xmlns:a16="http://schemas.microsoft.com/office/drawing/2014/main" id="{BDF69C76-9547-FFCE-AC87-1A1903F90F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a:extLst>
              <a:ext uri="{FF2B5EF4-FFF2-40B4-BE49-F238E27FC236}">
                <a16:creationId xmlns:a16="http://schemas.microsoft.com/office/drawing/2014/main" id="{A0D44CB8-7FD1-8B35-A044-F5E9AD1A78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926E380-6A2C-CA4A-AD74-55D9E2B3E6F3}" type="slidenum">
              <a:rPr lang="fr-FR" altLang="fr-FR" smtClean="0"/>
              <a:pPr/>
              <a:t>162</a:t>
            </a:fld>
            <a:endParaRPr lang="fr-FR" altLang="fr-FR"/>
          </a:p>
        </p:txBody>
      </p:sp>
      <p:sp>
        <p:nvSpPr>
          <p:cNvPr id="345090" name="Rectangle 2">
            <a:extLst>
              <a:ext uri="{FF2B5EF4-FFF2-40B4-BE49-F238E27FC236}">
                <a16:creationId xmlns:a16="http://schemas.microsoft.com/office/drawing/2014/main" id="{E3388798-E799-B15C-FA70-A88E67A1BEEB}"/>
              </a:ext>
            </a:extLst>
          </p:cNvPr>
          <p:cNvSpPr>
            <a:spLocks noChangeArrowheads="1" noTextEdit="1"/>
          </p:cNvSpPr>
          <p:nvPr>
            <p:ph type="sldImg"/>
          </p:nvPr>
        </p:nvSpPr>
        <p:spPr>
          <a:ln/>
        </p:spPr>
      </p:sp>
      <p:sp>
        <p:nvSpPr>
          <p:cNvPr id="345091" name="Rectangle 3">
            <a:extLst>
              <a:ext uri="{FF2B5EF4-FFF2-40B4-BE49-F238E27FC236}">
                <a16:creationId xmlns:a16="http://schemas.microsoft.com/office/drawing/2014/main" id="{940BE528-C57A-4C36-A9EF-2EA7494BBF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a:extLst>
              <a:ext uri="{FF2B5EF4-FFF2-40B4-BE49-F238E27FC236}">
                <a16:creationId xmlns:a16="http://schemas.microsoft.com/office/drawing/2014/main" id="{16F63CCC-C7B4-DEE4-DAB3-2849E4D203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3AC5ED5-5E8B-7442-BE1B-C974EE300DAC}" type="slidenum">
              <a:rPr lang="fr-FR" altLang="fr-FR" smtClean="0"/>
              <a:pPr/>
              <a:t>163</a:t>
            </a:fld>
            <a:endParaRPr lang="fr-FR" altLang="fr-FR"/>
          </a:p>
        </p:txBody>
      </p:sp>
      <p:sp>
        <p:nvSpPr>
          <p:cNvPr id="347138" name="Rectangle 2">
            <a:extLst>
              <a:ext uri="{FF2B5EF4-FFF2-40B4-BE49-F238E27FC236}">
                <a16:creationId xmlns:a16="http://schemas.microsoft.com/office/drawing/2014/main" id="{05DF2732-017F-BB55-E149-60335A47D2A6}"/>
              </a:ext>
            </a:extLst>
          </p:cNvPr>
          <p:cNvSpPr>
            <a:spLocks noChangeArrowheads="1" noTextEdit="1"/>
          </p:cNvSpPr>
          <p:nvPr>
            <p:ph type="sldImg"/>
          </p:nvPr>
        </p:nvSpPr>
        <p:spPr>
          <a:ln/>
        </p:spPr>
      </p:sp>
      <p:sp>
        <p:nvSpPr>
          <p:cNvPr id="347139" name="Rectangle 3">
            <a:extLst>
              <a:ext uri="{FF2B5EF4-FFF2-40B4-BE49-F238E27FC236}">
                <a16:creationId xmlns:a16="http://schemas.microsoft.com/office/drawing/2014/main" id="{18F43F7D-636C-9712-BCB8-A54178D2B1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a:extLst>
              <a:ext uri="{FF2B5EF4-FFF2-40B4-BE49-F238E27FC236}">
                <a16:creationId xmlns:a16="http://schemas.microsoft.com/office/drawing/2014/main" id="{1167429D-8CCE-9230-9AD7-B307C7548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0FE5A59-825C-594B-B51B-B0EE91CE16A8}" type="slidenum">
              <a:rPr lang="fr-FR" altLang="fr-FR" smtClean="0"/>
              <a:pPr/>
              <a:t>164</a:t>
            </a:fld>
            <a:endParaRPr lang="fr-FR" altLang="fr-FR"/>
          </a:p>
        </p:txBody>
      </p:sp>
      <p:sp>
        <p:nvSpPr>
          <p:cNvPr id="349186" name="Rectangle 2">
            <a:extLst>
              <a:ext uri="{FF2B5EF4-FFF2-40B4-BE49-F238E27FC236}">
                <a16:creationId xmlns:a16="http://schemas.microsoft.com/office/drawing/2014/main" id="{0D4B57CB-8F9F-98E1-C445-876D0D8750EF}"/>
              </a:ext>
            </a:extLst>
          </p:cNvPr>
          <p:cNvSpPr>
            <a:spLocks noChangeArrowheads="1" noTextEdit="1"/>
          </p:cNvSpPr>
          <p:nvPr>
            <p:ph type="sldImg"/>
          </p:nvPr>
        </p:nvSpPr>
        <p:spPr>
          <a:ln/>
        </p:spPr>
      </p:sp>
      <p:sp>
        <p:nvSpPr>
          <p:cNvPr id="349187" name="Rectangle 3">
            <a:extLst>
              <a:ext uri="{FF2B5EF4-FFF2-40B4-BE49-F238E27FC236}">
                <a16:creationId xmlns:a16="http://schemas.microsoft.com/office/drawing/2014/main" id="{4E4EF952-F23D-3C3C-4F06-2C79D3855E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a:extLst>
              <a:ext uri="{FF2B5EF4-FFF2-40B4-BE49-F238E27FC236}">
                <a16:creationId xmlns:a16="http://schemas.microsoft.com/office/drawing/2014/main" id="{F3C7265C-EB6A-F56D-9835-5FF9306DC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7B41939-F4E7-DC4C-8F62-69CEE2E38381}" type="slidenum">
              <a:rPr lang="fr-FR" altLang="fr-FR" smtClean="0"/>
              <a:pPr/>
              <a:t>165</a:t>
            </a:fld>
            <a:endParaRPr lang="fr-FR" altLang="fr-FR"/>
          </a:p>
        </p:txBody>
      </p:sp>
      <p:sp>
        <p:nvSpPr>
          <p:cNvPr id="351234" name="Rectangle 2">
            <a:extLst>
              <a:ext uri="{FF2B5EF4-FFF2-40B4-BE49-F238E27FC236}">
                <a16:creationId xmlns:a16="http://schemas.microsoft.com/office/drawing/2014/main" id="{4CBAC5D1-86AE-9DC6-E4FF-C3E7E6F66A96}"/>
              </a:ext>
            </a:extLst>
          </p:cNvPr>
          <p:cNvSpPr>
            <a:spLocks noChangeArrowheads="1" noTextEdit="1"/>
          </p:cNvSpPr>
          <p:nvPr>
            <p:ph type="sldImg"/>
          </p:nvPr>
        </p:nvSpPr>
        <p:spPr>
          <a:ln/>
        </p:spPr>
      </p:sp>
      <p:sp>
        <p:nvSpPr>
          <p:cNvPr id="351235" name="Rectangle 3">
            <a:extLst>
              <a:ext uri="{FF2B5EF4-FFF2-40B4-BE49-F238E27FC236}">
                <a16:creationId xmlns:a16="http://schemas.microsoft.com/office/drawing/2014/main" id="{A4BA0132-48C2-0AE3-F427-FE53F0D8C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7F0119C8-6B99-ABFE-9859-6A409C8A2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CF0DDEE-08DA-214C-91A4-BDD4CE489228}" type="slidenum">
              <a:rPr lang="fr-FR" altLang="fr-FR" smtClean="0"/>
              <a:pPr/>
              <a:t>166</a:t>
            </a:fld>
            <a:endParaRPr lang="fr-FR" altLang="fr-FR"/>
          </a:p>
        </p:txBody>
      </p:sp>
      <p:sp>
        <p:nvSpPr>
          <p:cNvPr id="353282" name="Rectangle 2">
            <a:extLst>
              <a:ext uri="{FF2B5EF4-FFF2-40B4-BE49-F238E27FC236}">
                <a16:creationId xmlns:a16="http://schemas.microsoft.com/office/drawing/2014/main" id="{BB20C572-A2D2-5E37-65AD-55BFC15CA830}"/>
              </a:ext>
            </a:extLst>
          </p:cNvPr>
          <p:cNvSpPr>
            <a:spLocks noChangeArrowheads="1" noTextEdit="1"/>
          </p:cNvSpPr>
          <p:nvPr>
            <p:ph type="sldImg"/>
          </p:nvPr>
        </p:nvSpPr>
        <p:spPr>
          <a:ln/>
        </p:spPr>
      </p:sp>
      <p:sp>
        <p:nvSpPr>
          <p:cNvPr id="353283" name="Rectangle 3">
            <a:extLst>
              <a:ext uri="{FF2B5EF4-FFF2-40B4-BE49-F238E27FC236}">
                <a16:creationId xmlns:a16="http://schemas.microsoft.com/office/drawing/2014/main" id="{7565C1EA-26EB-B161-C5B3-4C6C11CFCE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a:extLst>
              <a:ext uri="{FF2B5EF4-FFF2-40B4-BE49-F238E27FC236}">
                <a16:creationId xmlns:a16="http://schemas.microsoft.com/office/drawing/2014/main" id="{17C81D60-C6C5-ED63-5CDF-BBDBD3F94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DAE8704-63B8-8C4D-B2AE-8B5159E3478A}" type="slidenum">
              <a:rPr lang="fr-FR" altLang="fr-FR" smtClean="0"/>
              <a:pPr/>
              <a:t>167</a:t>
            </a:fld>
            <a:endParaRPr lang="fr-FR" altLang="fr-FR"/>
          </a:p>
        </p:txBody>
      </p:sp>
      <p:sp>
        <p:nvSpPr>
          <p:cNvPr id="355330" name="Rectangle 2">
            <a:extLst>
              <a:ext uri="{FF2B5EF4-FFF2-40B4-BE49-F238E27FC236}">
                <a16:creationId xmlns:a16="http://schemas.microsoft.com/office/drawing/2014/main" id="{342F68C2-2CDD-DD3D-4478-90C8675AEDAE}"/>
              </a:ext>
            </a:extLst>
          </p:cNvPr>
          <p:cNvSpPr>
            <a:spLocks noChangeArrowheads="1" noTextEdit="1"/>
          </p:cNvSpPr>
          <p:nvPr>
            <p:ph type="sldImg"/>
          </p:nvPr>
        </p:nvSpPr>
        <p:spPr>
          <a:ln/>
        </p:spPr>
      </p:sp>
      <p:sp>
        <p:nvSpPr>
          <p:cNvPr id="355331" name="Rectangle 3">
            <a:extLst>
              <a:ext uri="{FF2B5EF4-FFF2-40B4-BE49-F238E27FC236}">
                <a16:creationId xmlns:a16="http://schemas.microsoft.com/office/drawing/2014/main" id="{30EA0F6F-CE68-0D37-F856-57F74E295E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31A11144-47F0-3F25-C390-163F5B07D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71AFBA4-6CBE-E74C-8315-3A7B5F79E666}" type="slidenum">
              <a:rPr lang="fr-FR" altLang="fr-FR" smtClean="0"/>
              <a:pPr/>
              <a:t>19</a:t>
            </a:fld>
            <a:endParaRPr lang="fr-FR" altLang="fr-FR"/>
          </a:p>
        </p:txBody>
      </p:sp>
      <p:sp>
        <p:nvSpPr>
          <p:cNvPr id="59394" name="Rectangle 2">
            <a:extLst>
              <a:ext uri="{FF2B5EF4-FFF2-40B4-BE49-F238E27FC236}">
                <a16:creationId xmlns:a16="http://schemas.microsoft.com/office/drawing/2014/main" id="{DDA42D58-BB55-9CCD-AEF9-0AB3B6EDCDD0}"/>
              </a:ext>
            </a:extLst>
          </p:cNvPr>
          <p:cNvSpPr>
            <a:spLocks noChangeArrowheads="1" noTextEdit="1"/>
          </p:cNvSpPr>
          <p:nvPr>
            <p:ph type="sldImg"/>
          </p:nvPr>
        </p:nvSpPr>
        <p:spPr>
          <a:ln/>
        </p:spPr>
      </p:sp>
      <p:sp>
        <p:nvSpPr>
          <p:cNvPr id="59395" name="Rectangle 3">
            <a:extLst>
              <a:ext uri="{FF2B5EF4-FFF2-40B4-BE49-F238E27FC236}">
                <a16:creationId xmlns:a16="http://schemas.microsoft.com/office/drawing/2014/main" id="{D77C5F9E-2AF1-9C52-98FF-B349D1247A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a:extLst>
              <a:ext uri="{FF2B5EF4-FFF2-40B4-BE49-F238E27FC236}">
                <a16:creationId xmlns:a16="http://schemas.microsoft.com/office/drawing/2014/main" id="{B78DD27F-025C-9137-66C2-508209C1E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556DE45-C2B5-894A-B385-74DA3F4F79AA}" type="slidenum">
              <a:rPr lang="fr-FR" altLang="fr-FR" smtClean="0"/>
              <a:pPr/>
              <a:t>168</a:t>
            </a:fld>
            <a:endParaRPr lang="fr-FR" altLang="fr-FR"/>
          </a:p>
        </p:txBody>
      </p:sp>
      <p:sp>
        <p:nvSpPr>
          <p:cNvPr id="357378" name="Rectangle 2">
            <a:extLst>
              <a:ext uri="{FF2B5EF4-FFF2-40B4-BE49-F238E27FC236}">
                <a16:creationId xmlns:a16="http://schemas.microsoft.com/office/drawing/2014/main" id="{D4A96C46-60D5-FF20-79BE-AB4453B213BC}"/>
              </a:ext>
            </a:extLst>
          </p:cNvPr>
          <p:cNvSpPr>
            <a:spLocks noChangeArrowheads="1" noTextEdit="1"/>
          </p:cNvSpPr>
          <p:nvPr>
            <p:ph type="sldImg"/>
          </p:nvPr>
        </p:nvSpPr>
        <p:spPr>
          <a:ln/>
        </p:spPr>
      </p:sp>
      <p:sp>
        <p:nvSpPr>
          <p:cNvPr id="357379" name="Rectangle 3">
            <a:extLst>
              <a:ext uri="{FF2B5EF4-FFF2-40B4-BE49-F238E27FC236}">
                <a16:creationId xmlns:a16="http://schemas.microsoft.com/office/drawing/2014/main" id="{D48E13B6-A395-6F30-D774-4F861EAF9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a:extLst>
              <a:ext uri="{FF2B5EF4-FFF2-40B4-BE49-F238E27FC236}">
                <a16:creationId xmlns:a16="http://schemas.microsoft.com/office/drawing/2014/main" id="{C6F4AA5B-2A81-B1E6-3FDB-AE6165561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A4E7486-9B8C-C94C-BE6C-4F7E20B4C1D6}" type="slidenum">
              <a:rPr lang="fr-FR" altLang="fr-FR" smtClean="0"/>
              <a:pPr/>
              <a:t>169</a:t>
            </a:fld>
            <a:endParaRPr lang="fr-FR" altLang="fr-FR"/>
          </a:p>
        </p:txBody>
      </p:sp>
      <p:sp>
        <p:nvSpPr>
          <p:cNvPr id="359426" name="Rectangle 2">
            <a:extLst>
              <a:ext uri="{FF2B5EF4-FFF2-40B4-BE49-F238E27FC236}">
                <a16:creationId xmlns:a16="http://schemas.microsoft.com/office/drawing/2014/main" id="{92F61A04-7F80-596F-56A4-024E65BCB7EC}"/>
              </a:ext>
            </a:extLst>
          </p:cNvPr>
          <p:cNvSpPr>
            <a:spLocks noChangeArrowheads="1" noTextEdit="1"/>
          </p:cNvSpPr>
          <p:nvPr>
            <p:ph type="sldImg"/>
          </p:nvPr>
        </p:nvSpPr>
        <p:spPr>
          <a:ln/>
        </p:spPr>
      </p:sp>
      <p:sp>
        <p:nvSpPr>
          <p:cNvPr id="359427" name="Rectangle 3">
            <a:extLst>
              <a:ext uri="{FF2B5EF4-FFF2-40B4-BE49-F238E27FC236}">
                <a16:creationId xmlns:a16="http://schemas.microsoft.com/office/drawing/2014/main" id="{A5E6B295-2A55-5E21-C0C0-41090163B7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a:extLst>
              <a:ext uri="{FF2B5EF4-FFF2-40B4-BE49-F238E27FC236}">
                <a16:creationId xmlns:a16="http://schemas.microsoft.com/office/drawing/2014/main" id="{560977E5-7B4A-405F-AD96-7279AFD8C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5FED97A-43EC-6440-B497-3828184BB6B1}" type="slidenum">
              <a:rPr lang="fr-FR" altLang="fr-FR" smtClean="0"/>
              <a:pPr/>
              <a:t>170</a:t>
            </a:fld>
            <a:endParaRPr lang="fr-FR" altLang="fr-FR"/>
          </a:p>
        </p:txBody>
      </p:sp>
      <p:sp>
        <p:nvSpPr>
          <p:cNvPr id="361474" name="Rectangle 2">
            <a:extLst>
              <a:ext uri="{FF2B5EF4-FFF2-40B4-BE49-F238E27FC236}">
                <a16:creationId xmlns:a16="http://schemas.microsoft.com/office/drawing/2014/main" id="{A53D17D1-18AE-C4EE-F5EA-471872C140DB}"/>
              </a:ext>
            </a:extLst>
          </p:cNvPr>
          <p:cNvSpPr>
            <a:spLocks noChangeArrowheads="1" noTextEdit="1"/>
          </p:cNvSpPr>
          <p:nvPr>
            <p:ph type="sldImg"/>
          </p:nvPr>
        </p:nvSpPr>
        <p:spPr>
          <a:ln/>
        </p:spPr>
      </p:sp>
      <p:sp>
        <p:nvSpPr>
          <p:cNvPr id="361475" name="Rectangle 3">
            <a:extLst>
              <a:ext uri="{FF2B5EF4-FFF2-40B4-BE49-F238E27FC236}">
                <a16:creationId xmlns:a16="http://schemas.microsoft.com/office/drawing/2014/main" id="{84307353-A325-49A9-4769-933E3D39E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a:extLst>
              <a:ext uri="{FF2B5EF4-FFF2-40B4-BE49-F238E27FC236}">
                <a16:creationId xmlns:a16="http://schemas.microsoft.com/office/drawing/2014/main" id="{FA238FC8-B638-8DD1-3D1E-52FB80CD87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CD4BAED-6648-6549-A243-6B1AD6121C79}" type="slidenum">
              <a:rPr lang="fr-FR" altLang="fr-FR" smtClean="0"/>
              <a:pPr/>
              <a:t>171</a:t>
            </a:fld>
            <a:endParaRPr lang="fr-FR" altLang="fr-FR"/>
          </a:p>
        </p:txBody>
      </p:sp>
      <p:sp>
        <p:nvSpPr>
          <p:cNvPr id="363522" name="Rectangle 2">
            <a:extLst>
              <a:ext uri="{FF2B5EF4-FFF2-40B4-BE49-F238E27FC236}">
                <a16:creationId xmlns:a16="http://schemas.microsoft.com/office/drawing/2014/main" id="{CDB9AC22-946A-2414-0C5E-6BE7A247FD00}"/>
              </a:ext>
            </a:extLst>
          </p:cNvPr>
          <p:cNvSpPr>
            <a:spLocks noChangeArrowheads="1" noTextEdit="1"/>
          </p:cNvSpPr>
          <p:nvPr>
            <p:ph type="sldImg"/>
          </p:nvPr>
        </p:nvSpPr>
        <p:spPr>
          <a:ln/>
        </p:spPr>
      </p:sp>
      <p:sp>
        <p:nvSpPr>
          <p:cNvPr id="363523" name="Rectangle 3">
            <a:extLst>
              <a:ext uri="{FF2B5EF4-FFF2-40B4-BE49-F238E27FC236}">
                <a16:creationId xmlns:a16="http://schemas.microsoft.com/office/drawing/2014/main" id="{DE372286-42FE-2DB7-28AB-4C3EE7595D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a:extLst>
              <a:ext uri="{FF2B5EF4-FFF2-40B4-BE49-F238E27FC236}">
                <a16:creationId xmlns:a16="http://schemas.microsoft.com/office/drawing/2014/main" id="{4B75DDF9-C0DC-CDDE-C059-165FC525B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012CF6B-94DD-1742-8F31-CF457CC99021}" type="slidenum">
              <a:rPr lang="fr-FR" altLang="fr-FR" smtClean="0"/>
              <a:pPr/>
              <a:t>172</a:t>
            </a:fld>
            <a:endParaRPr lang="fr-FR" altLang="fr-FR"/>
          </a:p>
        </p:txBody>
      </p:sp>
      <p:sp>
        <p:nvSpPr>
          <p:cNvPr id="365570" name="Rectangle 2">
            <a:extLst>
              <a:ext uri="{FF2B5EF4-FFF2-40B4-BE49-F238E27FC236}">
                <a16:creationId xmlns:a16="http://schemas.microsoft.com/office/drawing/2014/main" id="{9DCEFDCB-E905-E0C1-833A-9C497014B061}"/>
              </a:ext>
            </a:extLst>
          </p:cNvPr>
          <p:cNvSpPr>
            <a:spLocks noChangeArrowheads="1" noTextEdit="1"/>
          </p:cNvSpPr>
          <p:nvPr>
            <p:ph type="sldImg"/>
          </p:nvPr>
        </p:nvSpPr>
        <p:spPr>
          <a:ln/>
        </p:spPr>
      </p:sp>
      <p:sp>
        <p:nvSpPr>
          <p:cNvPr id="365571" name="Rectangle 3">
            <a:extLst>
              <a:ext uri="{FF2B5EF4-FFF2-40B4-BE49-F238E27FC236}">
                <a16:creationId xmlns:a16="http://schemas.microsoft.com/office/drawing/2014/main" id="{CA42B009-B974-2699-C379-423E39D7B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a:extLst>
              <a:ext uri="{FF2B5EF4-FFF2-40B4-BE49-F238E27FC236}">
                <a16:creationId xmlns:a16="http://schemas.microsoft.com/office/drawing/2014/main" id="{2A133DF1-A888-46F3-1C40-593EC72C9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A810806-A89A-BE4A-8E2F-D156E618DE25}" type="slidenum">
              <a:rPr lang="fr-FR" altLang="fr-FR" smtClean="0"/>
              <a:pPr/>
              <a:t>209</a:t>
            </a:fld>
            <a:endParaRPr lang="fr-FR" altLang="fr-FR"/>
          </a:p>
        </p:txBody>
      </p:sp>
      <p:sp>
        <p:nvSpPr>
          <p:cNvPr id="404482" name="Rectangle 2">
            <a:extLst>
              <a:ext uri="{FF2B5EF4-FFF2-40B4-BE49-F238E27FC236}">
                <a16:creationId xmlns:a16="http://schemas.microsoft.com/office/drawing/2014/main" id="{7EF21EFA-81E3-0CBE-C5A1-C86FAE8A6D3D}"/>
              </a:ext>
            </a:extLst>
          </p:cNvPr>
          <p:cNvSpPr>
            <a:spLocks noChangeArrowheads="1" noTextEdit="1"/>
          </p:cNvSpPr>
          <p:nvPr>
            <p:ph type="sldImg"/>
          </p:nvPr>
        </p:nvSpPr>
        <p:spPr>
          <a:ln/>
        </p:spPr>
      </p:sp>
      <p:sp>
        <p:nvSpPr>
          <p:cNvPr id="404483" name="Rectangle 3">
            <a:extLst>
              <a:ext uri="{FF2B5EF4-FFF2-40B4-BE49-F238E27FC236}">
                <a16:creationId xmlns:a16="http://schemas.microsoft.com/office/drawing/2014/main" id="{70A1646D-B2E6-1FD3-290B-92E2AEA41C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44D918ED-E55A-817C-0B7F-D11F3C157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4B51A64-D6B8-D046-839A-0B14FC9E3D3F}" type="slidenum">
              <a:rPr lang="fr-FR" altLang="fr-FR" smtClean="0"/>
              <a:pPr/>
              <a:t>20</a:t>
            </a:fld>
            <a:endParaRPr lang="fr-FR" altLang="fr-FR"/>
          </a:p>
        </p:txBody>
      </p:sp>
      <p:sp>
        <p:nvSpPr>
          <p:cNvPr id="61442" name="Rectangle 2">
            <a:extLst>
              <a:ext uri="{FF2B5EF4-FFF2-40B4-BE49-F238E27FC236}">
                <a16:creationId xmlns:a16="http://schemas.microsoft.com/office/drawing/2014/main" id="{29D7D442-CE6F-66A4-DB1B-9949610B9B2C}"/>
              </a:ext>
            </a:extLst>
          </p:cNvPr>
          <p:cNvSpPr>
            <a:spLocks noChangeArrowheads="1" noTextEdit="1"/>
          </p:cNvSpPr>
          <p:nvPr>
            <p:ph type="sldImg"/>
          </p:nvPr>
        </p:nvSpPr>
        <p:spPr>
          <a:ln/>
        </p:spPr>
      </p:sp>
      <p:sp>
        <p:nvSpPr>
          <p:cNvPr id="61443" name="Rectangle 3">
            <a:extLst>
              <a:ext uri="{FF2B5EF4-FFF2-40B4-BE49-F238E27FC236}">
                <a16:creationId xmlns:a16="http://schemas.microsoft.com/office/drawing/2014/main" id="{CCDDCDAF-F3BE-9C38-C2BC-4E06C54577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1BB51692-7F00-1D14-9686-3F19078185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07D750B-00BF-2945-AABA-59BACDA7AF8F}" type="slidenum">
              <a:rPr lang="fr-FR" altLang="fr-FR" smtClean="0"/>
              <a:pPr/>
              <a:t>21</a:t>
            </a:fld>
            <a:endParaRPr lang="fr-FR" altLang="fr-FR"/>
          </a:p>
        </p:txBody>
      </p:sp>
      <p:sp>
        <p:nvSpPr>
          <p:cNvPr id="63490" name="Rectangle 2">
            <a:extLst>
              <a:ext uri="{FF2B5EF4-FFF2-40B4-BE49-F238E27FC236}">
                <a16:creationId xmlns:a16="http://schemas.microsoft.com/office/drawing/2014/main" id="{3FBF3C39-127E-F921-82D2-7F4EC24FA74F}"/>
              </a:ext>
            </a:extLst>
          </p:cNvPr>
          <p:cNvSpPr>
            <a:spLocks noChangeArrowheads="1" noTextEdit="1"/>
          </p:cNvSpPr>
          <p:nvPr>
            <p:ph type="sldImg"/>
          </p:nvPr>
        </p:nvSpPr>
        <p:spPr>
          <a:ln/>
        </p:spPr>
      </p:sp>
      <p:sp>
        <p:nvSpPr>
          <p:cNvPr id="63491" name="Rectangle 3">
            <a:extLst>
              <a:ext uri="{FF2B5EF4-FFF2-40B4-BE49-F238E27FC236}">
                <a16:creationId xmlns:a16="http://schemas.microsoft.com/office/drawing/2014/main" id="{C899259B-A9F0-AB4A-12D5-93F215A0D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2641B29-4010-BA51-1C5E-E7FCE75A2E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B1E9A48-CDD8-AD4D-BB45-A757F711E7DA}" type="slidenum">
              <a:rPr lang="fr-FR" altLang="fr-FR" smtClean="0"/>
              <a:pPr/>
              <a:t>22</a:t>
            </a:fld>
            <a:endParaRPr lang="fr-FR" altLang="fr-FR"/>
          </a:p>
        </p:txBody>
      </p:sp>
      <p:sp>
        <p:nvSpPr>
          <p:cNvPr id="65538" name="Rectangle 2">
            <a:extLst>
              <a:ext uri="{FF2B5EF4-FFF2-40B4-BE49-F238E27FC236}">
                <a16:creationId xmlns:a16="http://schemas.microsoft.com/office/drawing/2014/main" id="{3C0008D7-839C-F3DA-D208-09B7752A0473}"/>
              </a:ext>
            </a:extLst>
          </p:cNvPr>
          <p:cNvSpPr>
            <a:spLocks noChangeArrowheads="1" noTextEdit="1"/>
          </p:cNvSpPr>
          <p:nvPr>
            <p:ph type="sldImg"/>
          </p:nvPr>
        </p:nvSpPr>
        <p:spPr>
          <a:ln/>
        </p:spPr>
      </p:sp>
      <p:sp>
        <p:nvSpPr>
          <p:cNvPr id="65539" name="Rectangle 3">
            <a:extLst>
              <a:ext uri="{FF2B5EF4-FFF2-40B4-BE49-F238E27FC236}">
                <a16:creationId xmlns:a16="http://schemas.microsoft.com/office/drawing/2014/main" id="{6CE395E7-0A06-221F-54A6-167383818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DFDE5954-FA37-2496-E389-E56A669B58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5C79F09-2653-7A45-891E-B28683326DA2}" type="slidenum">
              <a:rPr lang="fr-FR" altLang="fr-FR" smtClean="0"/>
              <a:pPr/>
              <a:t>23</a:t>
            </a:fld>
            <a:endParaRPr lang="fr-FR" altLang="fr-FR"/>
          </a:p>
        </p:txBody>
      </p:sp>
      <p:sp>
        <p:nvSpPr>
          <p:cNvPr id="67586" name="Rectangle 2">
            <a:extLst>
              <a:ext uri="{FF2B5EF4-FFF2-40B4-BE49-F238E27FC236}">
                <a16:creationId xmlns:a16="http://schemas.microsoft.com/office/drawing/2014/main" id="{7F71C55A-E7F2-1853-F171-C882976BF46B}"/>
              </a:ext>
            </a:extLst>
          </p:cNvPr>
          <p:cNvSpPr>
            <a:spLocks noChangeArrowheads="1" noTextEdit="1"/>
          </p:cNvSpPr>
          <p:nvPr>
            <p:ph type="sldImg"/>
          </p:nvPr>
        </p:nvSpPr>
        <p:spPr>
          <a:ln/>
        </p:spPr>
      </p:sp>
      <p:sp>
        <p:nvSpPr>
          <p:cNvPr id="67587" name="Rectangle 3">
            <a:extLst>
              <a:ext uri="{FF2B5EF4-FFF2-40B4-BE49-F238E27FC236}">
                <a16:creationId xmlns:a16="http://schemas.microsoft.com/office/drawing/2014/main" id="{D67E8061-4526-0AC3-ACB4-2035E81D65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02D98D60-B40F-383C-7483-E8D0C1185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7F17281-01F8-054D-8A87-DE66D757862F}" type="slidenum">
              <a:rPr lang="fr-FR" altLang="fr-FR" smtClean="0"/>
              <a:pPr/>
              <a:t>24</a:t>
            </a:fld>
            <a:endParaRPr lang="fr-FR" altLang="fr-FR"/>
          </a:p>
        </p:txBody>
      </p:sp>
      <p:sp>
        <p:nvSpPr>
          <p:cNvPr id="69634" name="Rectangle 2">
            <a:extLst>
              <a:ext uri="{FF2B5EF4-FFF2-40B4-BE49-F238E27FC236}">
                <a16:creationId xmlns:a16="http://schemas.microsoft.com/office/drawing/2014/main" id="{EFBB24FE-FA04-7354-D5D6-2DF9DC0CD003}"/>
              </a:ext>
            </a:extLst>
          </p:cNvPr>
          <p:cNvSpPr>
            <a:spLocks noChangeArrowheads="1" noTextEdit="1"/>
          </p:cNvSpPr>
          <p:nvPr>
            <p:ph type="sldImg"/>
          </p:nvPr>
        </p:nvSpPr>
        <p:spPr>
          <a:ln/>
        </p:spPr>
      </p:sp>
      <p:sp>
        <p:nvSpPr>
          <p:cNvPr id="69635" name="Rectangle 3">
            <a:extLst>
              <a:ext uri="{FF2B5EF4-FFF2-40B4-BE49-F238E27FC236}">
                <a16:creationId xmlns:a16="http://schemas.microsoft.com/office/drawing/2014/main" id="{D04BE468-1BB4-2CCA-E533-5AA5F1A64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C85C8FC1-E295-3E45-49BF-246AD35EF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DECA538-1395-CB4B-9BD8-1E91B909E9D5}" type="slidenum">
              <a:rPr lang="fr-FR" altLang="fr-FR" smtClean="0"/>
              <a:pPr/>
              <a:t>2</a:t>
            </a:fld>
            <a:endParaRPr lang="fr-FR" altLang="fr-FR"/>
          </a:p>
        </p:txBody>
      </p:sp>
      <p:sp>
        <p:nvSpPr>
          <p:cNvPr id="29698" name="Rectangle 2">
            <a:extLst>
              <a:ext uri="{FF2B5EF4-FFF2-40B4-BE49-F238E27FC236}">
                <a16:creationId xmlns:a16="http://schemas.microsoft.com/office/drawing/2014/main" id="{A38C324C-92BD-C887-ABBE-082042C17BE5}"/>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B789A017-E2F6-5589-7917-FDBE4F37D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6423B876-A08E-8505-62C0-8E539E9DEA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EAE583C-D779-1342-9028-89665531B648}" type="slidenum">
              <a:rPr lang="fr-FR" altLang="fr-FR" smtClean="0"/>
              <a:pPr/>
              <a:t>25</a:t>
            </a:fld>
            <a:endParaRPr lang="fr-FR" altLang="fr-FR"/>
          </a:p>
        </p:txBody>
      </p:sp>
      <p:sp>
        <p:nvSpPr>
          <p:cNvPr id="71682" name="Rectangle 2">
            <a:extLst>
              <a:ext uri="{FF2B5EF4-FFF2-40B4-BE49-F238E27FC236}">
                <a16:creationId xmlns:a16="http://schemas.microsoft.com/office/drawing/2014/main" id="{E46530FB-04CB-761A-33CE-CCEE7981C347}"/>
              </a:ext>
            </a:extLst>
          </p:cNvPr>
          <p:cNvSpPr>
            <a:spLocks noChangeArrowheads="1" noTextEdit="1"/>
          </p:cNvSpPr>
          <p:nvPr>
            <p:ph type="sldImg"/>
          </p:nvPr>
        </p:nvSpPr>
        <p:spPr>
          <a:ln/>
        </p:spPr>
      </p:sp>
      <p:sp>
        <p:nvSpPr>
          <p:cNvPr id="71683" name="Rectangle 3">
            <a:extLst>
              <a:ext uri="{FF2B5EF4-FFF2-40B4-BE49-F238E27FC236}">
                <a16:creationId xmlns:a16="http://schemas.microsoft.com/office/drawing/2014/main" id="{141152D6-5DB5-4B7C-C468-CC73E2A515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6369180-3736-9D9E-7ACA-28FED8E5D2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CFC8E80-CFC8-A84D-BBF5-0C23A31B2BBD}" type="slidenum">
              <a:rPr lang="fr-FR" altLang="fr-FR" smtClean="0"/>
              <a:pPr/>
              <a:t>26</a:t>
            </a:fld>
            <a:endParaRPr lang="fr-FR" altLang="fr-FR"/>
          </a:p>
        </p:txBody>
      </p:sp>
      <p:sp>
        <p:nvSpPr>
          <p:cNvPr id="73730" name="Rectangle 2">
            <a:extLst>
              <a:ext uri="{FF2B5EF4-FFF2-40B4-BE49-F238E27FC236}">
                <a16:creationId xmlns:a16="http://schemas.microsoft.com/office/drawing/2014/main" id="{1E6FE5C1-CA78-BB12-63A6-B36774A68B55}"/>
              </a:ext>
            </a:extLst>
          </p:cNvPr>
          <p:cNvSpPr>
            <a:spLocks noChangeArrowheads="1" noTextEdit="1"/>
          </p:cNvSpPr>
          <p:nvPr>
            <p:ph type="sldImg"/>
          </p:nvPr>
        </p:nvSpPr>
        <p:spPr>
          <a:ln/>
        </p:spPr>
      </p:sp>
      <p:sp>
        <p:nvSpPr>
          <p:cNvPr id="73731" name="Rectangle 3">
            <a:extLst>
              <a:ext uri="{FF2B5EF4-FFF2-40B4-BE49-F238E27FC236}">
                <a16:creationId xmlns:a16="http://schemas.microsoft.com/office/drawing/2014/main" id="{9B4D0208-902E-AC60-4EA0-9FD529C6E3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0CC6035F-B244-3361-4845-C2507E812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AC34F8E-069C-A948-9B3C-E5CA14789F93}" type="slidenum">
              <a:rPr lang="fr-FR" altLang="fr-FR" smtClean="0"/>
              <a:pPr/>
              <a:t>27</a:t>
            </a:fld>
            <a:endParaRPr lang="fr-FR" altLang="fr-FR"/>
          </a:p>
        </p:txBody>
      </p:sp>
      <p:sp>
        <p:nvSpPr>
          <p:cNvPr id="75778" name="Rectangle 2">
            <a:extLst>
              <a:ext uri="{FF2B5EF4-FFF2-40B4-BE49-F238E27FC236}">
                <a16:creationId xmlns:a16="http://schemas.microsoft.com/office/drawing/2014/main" id="{59AB0384-4989-BF53-26BD-CB8590E970D8}"/>
              </a:ext>
            </a:extLst>
          </p:cNvPr>
          <p:cNvSpPr>
            <a:spLocks noChangeArrowheads="1" noTextEdit="1"/>
          </p:cNvSpPr>
          <p:nvPr>
            <p:ph type="sldImg"/>
          </p:nvPr>
        </p:nvSpPr>
        <p:spPr>
          <a:ln/>
        </p:spPr>
      </p:sp>
      <p:sp>
        <p:nvSpPr>
          <p:cNvPr id="75779" name="Rectangle 3">
            <a:extLst>
              <a:ext uri="{FF2B5EF4-FFF2-40B4-BE49-F238E27FC236}">
                <a16:creationId xmlns:a16="http://schemas.microsoft.com/office/drawing/2014/main" id="{7B2BA5C6-81F8-3207-B0F9-2F47D47A05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BF9F008-38E5-9314-DE0A-ECA02834EF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28E5619-1309-A24E-9757-0945AF55F335}" type="slidenum">
              <a:rPr lang="fr-FR" altLang="fr-FR" smtClean="0"/>
              <a:pPr/>
              <a:t>28</a:t>
            </a:fld>
            <a:endParaRPr lang="fr-FR" altLang="fr-FR"/>
          </a:p>
        </p:txBody>
      </p:sp>
      <p:sp>
        <p:nvSpPr>
          <p:cNvPr id="77826" name="Rectangle 2">
            <a:extLst>
              <a:ext uri="{FF2B5EF4-FFF2-40B4-BE49-F238E27FC236}">
                <a16:creationId xmlns:a16="http://schemas.microsoft.com/office/drawing/2014/main" id="{EC2169B0-2578-F3E7-05D9-3814D129F707}"/>
              </a:ext>
            </a:extLst>
          </p:cNvPr>
          <p:cNvSpPr>
            <a:spLocks noChangeArrowheads="1" noTextEdit="1"/>
          </p:cNvSpPr>
          <p:nvPr>
            <p:ph type="sldImg"/>
          </p:nvPr>
        </p:nvSpPr>
        <p:spPr>
          <a:ln/>
        </p:spPr>
      </p:sp>
      <p:sp>
        <p:nvSpPr>
          <p:cNvPr id="77827" name="Rectangle 3">
            <a:extLst>
              <a:ext uri="{FF2B5EF4-FFF2-40B4-BE49-F238E27FC236}">
                <a16:creationId xmlns:a16="http://schemas.microsoft.com/office/drawing/2014/main" id="{11CF1350-3D48-3CB3-9265-970E15C158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84BA6EFF-F904-9D8A-02B0-368ED461D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E9429B5-E1D8-6F4B-9A69-C3874FBA3245}" type="slidenum">
              <a:rPr lang="fr-FR" altLang="fr-FR" smtClean="0"/>
              <a:pPr/>
              <a:t>29</a:t>
            </a:fld>
            <a:endParaRPr lang="fr-FR" altLang="fr-FR"/>
          </a:p>
        </p:txBody>
      </p:sp>
      <p:sp>
        <p:nvSpPr>
          <p:cNvPr id="79874" name="Rectangle 2">
            <a:extLst>
              <a:ext uri="{FF2B5EF4-FFF2-40B4-BE49-F238E27FC236}">
                <a16:creationId xmlns:a16="http://schemas.microsoft.com/office/drawing/2014/main" id="{336D8C00-6076-643B-F029-B1DA3C90671C}"/>
              </a:ext>
            </a:extLst>
          </p:cNvPr>
          <p:cNvSpPr>
            <a:spLocks noChangeArrowheads="1" noTextEdit="1"/>
          </p:cNvSpPr>
          <p:nvPr>
            <p:ph type="sldImg"/>
          </p:nvPr>
        </p:nvSpPr>
        <p:spPr>
          <a:ln/>
        </p:spPr>
      </p:sp>
      <p:sp>
        <p:nvSpPr>
          <p:cNvPr id="79875" name="Rectangle 3">
            <a:extLst>
              <a:ext uri="{FF2B5EF4-FFF2-40B4-BE49-F238E27FC236}">
                <a16:creationId xmlns:a16="http://schemas.microsoft.com/office/drawing/2014/main" id="{C9C71674-6B30-2A15-FD43-5CA55A5ECC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C2FFFFD9-FF4C-F7BF-356F-C9F365F3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EDCF877-F135-1446-90F9-AD06EEFCF813}" type="slidenum">
              <a:rPr lang="fr-FR" altLang="fr-FR" smtClean="0"/>
              <a:pPr/>
              <a:t>30</a:t>
            </a:fld>
            <a:endParaRPr lang="fr-FR" altLang="fr-FR"/>
          </a:p>
        </p:txBody>
      </p:sp>
      <p:sp>
        <p:nvSpPr>
          <p:cNvPr id="81922" name="Rectangle 2">
            <a:extLst>
              <a:ext uri="{FF2B5EF4-FFF2-40B4-BE49-F238E27FC236}">
                <a16:creationId xmlns:a16="http://schemas.microsoft.com/office/drawing/2014/main" id="{FB82D9F0-9720-EC75-F5FA-CE584B4D628B}"/>
              </a:ext>
            </a:extLst>
          </p:cNvPr>
          <p:cNvSpPr>
            <a:spLocks noChangeArrowheads="1" noTextEdit="1"/>
          </p:cNvSpPr>
          <p:nvPr>
            <p:ph type="sldImg"/>
          </p:nvPr>
        </p:nvSpPr>
        <p:spPr>
          <a:ln/>
        </p:spPr>
      </p:sp>
      <p:sp>
        <p:nvSpPr>
          <p:cNvPr id="81923" name="Rectangle 3">
            <a:extLst>
              <a:ext uri="{FF2B5EF4-FFF2-40B4-BE49-F238E27FC236}">
                <a16:creationId xmlns:a16="http://schemas.microsoft.com/office/drawing/2014/main" id="{4F541153-2F3D-4B3A-6FC8-396FB373E8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A8F5017B-E208-F988-17A3-39BA470D1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DAA5FA5-1876-CF47-8E85-B0FAA2DD6296}" type="slidenum">
              <a:rPr lang="fr-FR" altLang="fr-FR" smtClean="0"/>
              <a:pPr/>
              <a:t>31</a:t>
            </a:fld>
            <a:endParaRPr lang="fr-FR" altLang="fr-FR"/>
          </a:p>
        </p:txBody>
      </p:sp>
      <p:sp>
        <p:nvSpPr>
          <p:cNvPr id="83970" name="Rectangle 2">
            <a:extLst>
              <a:ext uri="{FF2B5EF4-FFF2-40B4-BE49-F238E27FC236}">
                <a16:creationId xmlns:a16="http://schemas.microsoft.com/office/drawing/2014/main" id="{49F73192-0A23-AC8F-ADBE-CF107D1C0854}"/>
              </a:ext>
            </a:extLst>
          </p:cNvPr>
          <p:cNvSpPr>
            <a:spLocks noChangeArrowheads="1" noTextEdit="1"/>
          </p:cNvSpPr>
          <p:nvPr>
            <p:ph type="sldImg"/>
          </p:nvPr>
        </p:nvSpPr>
        <p:spPr>
          <a:ln/>
        </p:spPr>
      </p:sp>
      <p:sp>
        <p:nvSpPr>
          <p:cNvPr id="83971" name="Rectangle 3">
            <a:extLst>
              <a:ext uri="{FF2B5EF4-FFF2-40B4-BE49-F238E27FC236}">
                <a16:creationId xmlns:a16="http://schemas.microsoft.com/office/drawing/2014/main" id="{2C3BF2F0-03DD-F4D5-8C05-5095F3E5A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782C5D3C-101D-F356-71F4-D2EBE9746F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E9EE9A6-2E30-2341-BF52-A3ACD6B49298}" type="slidenum">
              <a:rPr lang="fr-FR" altLang="fr-FR" smtClean="0"/>
              <a:pPr/>
              <a:t>32</a:t>
            </a:fld>
            <a:endParaRPr lang="fr-FR" altLang="fr-FR"/>
          </a:p>
        </p:txBody>
      </p:sp>
      <p:sp>
        <p:nvSpPr>
          <p:cNvPr id="86018" name="Rectangle 2">
            <a:extLst>
              <a:ext uri="{FF2B5EF4-FFF2-40B4-BE49-F238E27FC236}">
                <a16:creationId xmlns:a16="http://schemas.microsoft.com/office/drawing/2014/main" id="{E49AEFAA-1073-40E1-15CB-DB2403F314CD}"/>
              </a:ext>
            </a:extLst>
          </p:cNvPr>
          <p:cNvSpPr>
            <a:spLocks noChangeArrowheads="1" noTextEdit="1"/>
          </p:cNvSpPr>
          <p:nvPr>
            <p:ph type="sldImg"/>
          </p:nvPr>
        </p:nvSpPr>
        <p:spPr>
          <a:ln/>
        </p:spPr>
      </p:sp>
      <p:sp>
        <p:nvSpPr>
          <p:cNvPr id="86019" name="Rectangle 3">
            <a:extLst>
              <a:ext uri="{FF2B5EF4-FFF2-40B4-BE49-F238E27FC236}">
                <a16:creationId xmlns:a16="http://schemas.microsoft.com/office/drawing/2014/main" id="{6647C017-0A8C-B78B-EA9A-B21B4C51A2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2B24EE2-2B73-74CC-4FBA-817FC8FB7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CE06B31-F6EF-1740-9253-A47D87D62C76}" type="slidenum">
              <a:rPr lang="fr-FR" altLang="fr-FR" smtClean="0"/>
              <a:pPr/>
              <a:t>33</a:t>
            </a:fld>
            <a:endParaRPr lang="fr-FR" altLang="fr-FR"/>
          </a:p>
        </p:txBody>
      </p:sp>
      <p:sp>
        <p:nvSpPr>
          <p:cNvPr id="88066" name="Rectangle 2">
            <a:extLst>
              <a:ext uri="{FF2B5EF4-FFF2-40B4-BE49-F238E27FC236}">
                <a16:creationId xmlns:a16="http://schemas.microsoft.com/office/drawing/2014/main" id="{41C4CC5D-41B6-07DD-23A5-3127566EDB5B}"/>
              </a:ext>
            </a:extLst>
          </p:cNvPr>
          <p:cNvSpPr>
            <a:spLocks noChangeArrowheads="1" noTextEdit="1"/>
          </p:cNvSpPr>
          <p:nvPr>
            <p:ph type="sldImg"/>
          </p:nvPr>
        </p:nvSpPr>
        <p:spPr>
          <a:ln/>
        </p:spPr>
      </p:sp>
      <p:sp>
        <p:nvSpPr>
          <p:cNvPr id="88067" name="Rectangle 3">
            <a:extLst>
              <a:ext uri="{FF2B5EF4-FFF2-40B4-BE49-F238E27FC236}">
                <a16:creationId xmlns:a16="http://schemas.microsoft.com/office/drawing/2014/main" id="{D87F73D8-D7A1-7554-8AAC-D34EC7B6FB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B5A358C-BAFD-F81C-60C6-D2EC6BF65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AC5D0FB-0BF8-644D-944B-BAB4FE8276E3}" type="slidenum">
              <a:rPr lang="fr-FR" altLang="fr-FR" smtClean="0"/>
              <a:pPr/>
              <a:t>34</a:t>
            </a:fld>
            <a:endParaRPr lang="fr-FR" altLang="fr-FR"/>
          </a:p>
        </p:txBody>
      </p:sp>
      <p:sp>
        <p:nvSpPr>
          <p:cNvPr id="90114" name="Rectangle 2">
            <a:extLst>
              <a:ext uri="{FF2B5EF4-FFF2-40B4-BE49-F238E27FC236}">
                <a16:creationId xmlns:a16="http://schemas.microsoft.com/office/drawing/2014/main" id="{5434E34B-7F79-B019-346E-93E5DB525164}"/>
              </a:ext>
            </a:extLst>
          </p:cNvPr>
          <p:cNvSpPr>
            <a:spLocks noChangeArrowheads="1" noTextEdit="1"/>
          </p:cNvSpPr>
          <p:nvPr>
            <p:ph type="sldImg"/>
          </p:nvPr>
        </p:nvSpPr>
        <p:spPr>
          <a:ln/>
        </p:spPr>
      </p:sp>
      <p:sp>
        <p:nvSpPr>
          <p:cNvPr id="90115" name="Rectangle 3">
            <a:extLst>
              <a:ext uri="{FF2B5EF4-FFF2-40B4-BE49-F238E27FC236}">
                <a16:creationId xmlns:a16="http://schemas.microsoft.com/office/drawing/2014/main" id="{1F593960-983B-50EB-C948-7E3FFA6A3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B2E6424D-1217-269F-641C-D26FA9E1EF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FDF290A-C087-E44B-AB28-A6D4DE988850}" type="slidenum">
              <a:rPr lang="fr-FR" altLang="fr-FR" smtClean="0"/>
              <a:pPr/>
              <a:t>3</a:t>
            </a:fld>
            <a:endParaRPr lang="fr-FR" altLang="fr-FR"/>
          </a:p>
        </p:txBody>
      </p:sp>
      <p:sp>
        <p:nvSpPr>
          <p:cNvPr id="31746" name="Rectangle 2">
            <a:extLst>
              <a:ext uri="{FF2B5EF4-FFF2-40B4-BE49-F238E27FC236}">
                <a16:creationId xmlns:a16="http://schemas.microsoft.com/office/drawing/2014/main" id="{B9CBC1D0-E5F3-CD34-F267-E3F10C23AEFB}"/>
              </a:ext>
            </a:extLst>
          </p:cNvPr>
          <p:cNvSpPr>
            <a:spLocks noChangeArrowheads="1" noTextEdit="1"/>
          </p:cNvSpPr>
          <p:nvPr>
            <p:ph type="sldImg"/>
          </p:nvPr>
        </p:nvSpPr>
        <p:spPr>
          <a:ln/>
        </p:spPr>
      </p:sp>
      <p:sp>
        <p:nvSpPr>
          <p:cNvPr id="31747" name="Rectangle 3">
            <a:extLst>
              <a:ext uri="{FF2B5EF4-FFF2-40B4-BE49-F238E27FC236}">
                <a16:creationId xmlns:a16="http://schemas.microsoft.com/office/drawing/2014/main" id="{42D6AD73-7833-3F7B-47E4-DE9A5E437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CAE3790-3621-C5FC-6278-D0B10CB97B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7164DD2-92E6-5048-8F87-65CBA0D89FD5}" type="slidenum">
              <a:rPr lang="fr-FR" altLang="fr-FR" smtClean="0"/>
              <a:pPr/>
              <a:t>35</a:t>
            </a:fld>
            <a:endParaRPr lang="fr-FR" altLang="fr-FR"/>
          </a:p>
        </p:txBody>
      </p:sp>
      <p:sp>
        <p:nvSpPr>
          <p:cNvPr id="92162" name="Rectangle 2">
            <a:extLst>
              <a:ext uri="{FF2B5EF4-FFF2-40B4-BE49-F238E27FC236}">
                <a16:creationId xmlns:a16="http://schemas.microsoft.com/office/drawing/2014/main" id="{A37157B3-EB35-9BD3-4AEB-2C7DC1FBD4EC}"/>
              </a:ext>
            </a:extLst>
          </p:cNvPr>
          <p:cNvSpPr>
            <a:spLocks noChangeArrowheads="1" noTextEdit="1"/>
          </p:cNvSpPr>
          <p:nvPr>
            <p:ph type="sldImg"/>
          </p:nvPr>
        </p:nvSpPr>
        <p:spPr>
          <a:ln/>
        </p:spPr>
      </p:sp>
      <p:sp>
        <p:nvSpPr>
          <p:cNvPr id="92163" name="Rectangle 3">
            <a:extLst>
              <a:ext uri="{FF2B5EF4-FFF2-40B4-BE49-F238E27FC236}">
                <a16:creationId xmlns:a16="http://schemas.microsoft.com/office/drawing/2014/main" id="{EEAEE0C4-B2F9-ECD5-87A9-9AB94586BB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E2F1B04-24AE-C1A5-BCAC-EE6E77418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BB4603A-7F0B-AB4D-8E84-7AFDD9EE6B8C}" type="slidenum">
              <a:rPr lang="fr-FR" altLang="fr-FR" smtClean="0"/>
              <a:pPr/>
              <a:t>36</a:t>
            </a:fld>
            <a:endParaRPr lang="fr-FR" altLang="fr-FR"/>
          </a:p>
        </p:txBody>
      </p:sp>
      <p:sp>
        <p:nvSpPr>
          <p:cNvPr id="94210" name="Rectangle 2">
            <a:extLst>
              <a:ext uri="{FF2B5EF4-FFF2-40B4-BE49-F238E27FC236}">
                <a16:creationId xmlns:a16="http://schemas.microsoft.com/office/drawing/2014/main" id="{C82A7846-5864-4699-EE02-44CFD293E3B1}"/>
              </a:ext>
            </a:extLst>
          </p:cNvPr>
          <p:cNvSpPr>
            <a:spLocks noChangeArrowheads="1" noTextEdit="1"/>
          </p:cNvSpPr>
          <p:nvPr>
            <p:ph type="sldImg"/>
          </p:nvPr>
        </p:nvSpPr>
        <p:spPr>
          <a:ln/>
        </p:spPr>
      </p:sp>
      <p:sp>
        <p:nvSpPr>
          <p:cNvPr id="94211" name="Rectangle 3">
            <a:extLst>
              <a:ext uri="{FF2B5EF4-FFF2-40B4-BE49-F238E27FC236}">
                <a16:creationId xmlns:a16="http://schemas.microsoft.com/office/drawing/2014/main" id="{4AE4030A-5C7E-A9CE-79E5-8EFEE5690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3D2ABC1E-E222-0E81-7935-2F77C2955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F1534D1-909E-3B4F-BB20-0332AD864D9F}" type="slidenum">
              <a:rPr lang="fr-FR" altLang="fr-FR" smtClean="0"/>
              <a:pPr/>
              <a:t>39</a:t>
            </a:fld>
            <a:endParaRPr lang="fr-FR" altLang="fr-FR"/>
          </a:p>
        </p:txBody>
      </p:sp>
      <p:sp>
        <p:nvSpPr>
          <p:cNvPr id="98306" name="Rectangle 2">
            <a:extLst>
              <a:ext uri="{FF2B5EF4-FFF2-40B4-BE49-F238E27FC236}">
                <a16:creationId xmlns:a16="http://schemas.microsoft.com/office/drawing/2014/main" id="{8B7E5CAA-663A-3BB0-5CF2-1627B5B1E32A}"/>
              </a:ext>
            </a:extLst>
          </p:cNvPr>
          <p:cNvSpPr>
            <a:spLocks noChangeArrowheads="1" noTextEdit="1"/>
          </p:cNvSpPr>
          <p:nvPr>
            <p:ph type="sldImg"/>
          </p:nvPr>
        </p:nvSpPr>
        <p:spPr>
          <a:ln/>
        </p:spPr>
      </p:sp>
      <p:sp>
        <p:nvSpPr>
          <p:cNvPr id="98307" name="Rectangle 3">
            <a:extLst>
              <a:ext uri="{FF2B5EF4-FFF2-40B4-BE49-F238E27FC236}">
                <a16:creationId xmlns:a16="http://schemas.microsoft.com/office/drawing/2014/main" id="{931EF05E-C2E7-4CB7-684D-7272EEDC4B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399F9875-42D3-B9D6-E819-1ABD9B151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1920545-5E56-8B42-8AF2-51F4974438B3}" type="slidenum">
              <a:rPr lang="fr-FR" altLang="fr-FR" smtClean="0"/>
              <a:pPr/>
              <a:t>40</a:t>
            </a:fld>
            <a:endParaRPr lang="fr-FR" altLang="fr-FR"/>
          </a:p>
        </p:txBody>
      </p:sp>
      <p:sp>
        <p:nvSpPr>
          <p:cNvPr id="100354" name="Rectangle 2">
            <a:extLst>
              <a:ext uri="{FF2B5EF4-FFF2-40B4-BE49-F238E27FC236}">
                <a16:creationId xmlns:a16="http://schemas.microsoft.com/office/drawing/2014/main" id="{C15D57BF-7AA5-563B-E17B-FB79AE607696}"/>
              </a:ext>
            </a:extLst>
          </p:cNvPr>
          <p:cNvSpPr>
            <a:spLocks noChangeArrowheads="1" noTextEdit="1"/>
          </p:cNvSpPr>
          <p:nvPr>
            <p:ph type="sldImg"/>
          </p:nvPr>
        </p:nvSpPr>
        <p:spPr>
          <a:ln/>
        </p:spPr>
      </p:sp>
      <p:sp>
        <p:nvSpPr>
          <p:cNvPr id="100355" name="Rectangle 3">
            <a:extLst>
              <a:ext uri="{FF2B5EF4-FFF2-40B4-BE49-F238E27FC236}">
                <a16:creationId xmlns:a16="http://schemas.microsoft.com/office/drawing/2014/main" id="{42AE70E0-ED27-B955-5158-F0AF49740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408BC4D-CE1B-9640-AF5C-26887642FB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DF50968-9DAA-944C-909F-016C5B6F9146}" type="slidenum">
              <a:rPr lang="fr-FR" altLang="fr-FR" smtClean="0"/>
              <a:pPr/>
              <a:t>41</a:t>
            </a:fld>
            <a:endParaRPr lang="fr-FR" altLang="fr-FR"/>
          </a:p>
        </p:txBody>
      </p:sp>
      <p:sp>
        <p:nvSpPr>
          <p:cNvPr id="102402" name="Rectangle 2">
            <a:extLst>
              <a:ext uri="{FF2B5EF4-FFF2-40B4-BE49-F238E27FC236}">
                <a16:creationId xmlns:a16="http://schemas.microsoft.com/office/drawing/2014/main" id="{65E79DB9-156F-60AA-8D5E-1CD4AEBCF74F}"/>
              </a:ext>
            </a:extLst>
          </p:cNvPr>
          <p:cNvSpPr>
            <a:spLocks noChangeArrowheads="1" noTextEdit="1"/>
          </p:cNvSpPr>
          <p:nvPr>
            <p:ph type="sldImg"/>
          </p:nvPr>
        </p:nvSpPr>
        <p:spPr>
          <a:ln/>
        </p:spPr>
      </p:sp>
      <p:sp>
        <p:nvSpPr>
          <p:cNvPr id="102403" name="Rectangle 3">
            <a:extLst>
              <a:ext uri="{FF2B5EF4-FFF2-40B4-BE49-F238E27FC236}">
                <a16:creationId xmlns:a16="http://schemas.microsoft.com/office/drawing/2014/main" id="{A4BEE217-9D3A-7D35-75C5-2860F685A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F9FCA184-F766-189F-C51A-71D8ADC905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93C30BF-70DE-7549-80E0-C0E810085021}" type="slidenum">
              <a:rPr lang="fr-FR" altLang="fr-FR" smtClean="0"/>
              <a:pPr/>
              <a:t>42</a:t>
            </a:fld>
            <a:endParaRPr lang="fr-FR" altLang="fr-FR"/>
          </a:p>
        </p:txBody>
      </p:sp>
      <p:sp>
        <p:nvSpPr>
          <p:cNvPr id="104450" name="Rectangle 2">
            <a:extLst>
              <a:ext uri="{FF2B5EF4-FFF2-40B4-BE49-F238E27FC236}">
                <a16:creationId xmlns:a16="http://schemas.microsoft.com/office/drawing/2014/main" id="{FE72B8D5-11DA-A656-36BA-C5CC6BC558C5}"/>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0A043DE9-C7BF-2A18-61CD-71A85D934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AA5644DA-34A5-12FF-E0A3-24ECD4E60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68DE93A-05A9-B54E-A1DA-09EBF425FB35}" type="slidenum">
              <a:rPr lang="fr-FR" altLang="fr-FR" smtClean="0"/>
              <a:pPr/>
              <a:t>43</a:t>
            </a:fld>
            <a:endParaRPr lang="fr-FR" altLang="fr-FR"/>
          </a:p>
        </p:txBody>
      </p:sp>
      <p:sp>
        <p:nvSpPr>
          <p:cNvPr id="106498" name="Rectangle 2">
            <a:extLst>
              <a:ext uri="{FF2B5EF4-FFF2-40B4-BE49-F238E27FC236}">
                <a16:creationId xmlns:a16="http://schemas.microsoft.com/office/drawing/2014/main" id="{ABC02967-217D-4C51-E48D-D801B0DC80A4}"/>
              </a:ext>
            </a:extLst>
          </p:cNvPr>
          <p:cNvSpPr>
            <a:spLocks noChangeArrowheads="1" noTextEdit="1"/>
          </p:cNvSpPr>
          <p:nvPr>
            <p:ph type="sldImg"/>
          </p:nvPr>
        </p:nvSpPr>
        <p:spPr>
          <a:ln/>
        </p:spPr>
      </p:sp>
      <p:sp>
        <p:nvSpPr>
          <p:cNvPr id="106499" name="Rectangle 3">
            <a:extLst>
              <a:ext uri="{FF2B5EF4-FFF2-40B4-BE49-F238E27FC236}">
                <a16:creationId xmlns:a16="http://schemas.microsoft.com/office/drawing/2014/main" id="{2FFE2B2D-2BDD-7A7F-A614-55A984FB67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62BBE176-5A70-1AD0-875A-39CB04686B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CFF2F20-24BD-E842-B601-144FA3CE2148}" type="slidenum">
              <a:rPr lang="fr-FR" altLang="fr-FR" smtClean="0"/>
              <a:pPr/>
              <a:t>44</a:t>
            </a:fld>
            <a:endParaRPr lang="fr-FR" altLang="fr-FR"/>
          </a:p>
        </p:txBody>
      </p:sp>
      <p:sp>
        <p:nvSpPr>
          <p:cNvPr id="108546" name="Rectangle 2">
            <a:extLst>
              <a:ext uri="{FF2B5EF4-FFF2-40B4-BE49-F238E27FC236}">
                <a16:creationId xmlns:a16="http://schemas.microsoft.com/office/drawing/2014/main" id="{B7D64860-E7DB-6977-9A76-C0C045689918}"/>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D8697083-90C9-B1EE-9A1F-3B137D73F8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14133264-D122-D0F3-349B-78A3BC64B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4C4BDBD-49A7-1744-884B-E04E9F4D162D}" type="slidenum">
              <a:rPr lang="fr-FR" altLang="fr-FR" smtClean="0"/>
              <a:pPr/>
              <a:t>45</a:t>
            </a:fld>
            <a:endParaRPr lang="fr-FR" altLang="fr-FR"/>
          </a:p>
        </p:txBody>
      </p:sp>
      <p:sp>
        <p:nvSpPr>
          <p:cNvPr id="110594" name="Rectangle 2">
            <a:extLst>
              <a:ext uri="{FF2B5EF4-FFF2-40B4-BE49-F238E27FC236}">
                <a16:creationId xmlns:a16="http://schemas.microsoft.com/office/drawing/2014/main" id="{94AC2D65-569D-AC3D-22C4-BC2D1CA6E5DC}"/>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7605AA37-80F1-3A6E-2ED8-AEAB68E48D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FEDE7CB7-110A-B34F-882E-26CF33955D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270C039-0F4A-594C-96B3-CD1F22EE82D4}" type="slidenum">
              <a:rPr lang="fr-FR" altLang="fr-FR" smtClean="0"/>
              <a:pPr/>
              <a:t>46</a:t>
            </a:fld>
            <a:endParaRPr lang="fr-FR" altLang="fr-FR"/>
          </a:p>
        </p:txBody>
      </p:sp>
      <p:sp>
        <p:nvSpPr>
          <p:cNvPr id="112642" name="Rectangle 2">
            <a:extLst>
              <a:ext uri="{FF2B5EF4-FFF2-40B4-BE49-F238E27FC236}">
                <a16:creationId xmlns:a16="http://schemas.microsoft.com/office/drawing/2014/main" id="{F0F3928E-0EC5-F859-DAE7-D10AA87535A3}"/>
              </a:ext>
            </a:extLst>
          </p:cNvPr>
          <p:cNvSpPr>
            <a:spLocks noChangeArrowheads="1" noTextEdit="1"/>
          </p:cNvSpPr>
          <p:nvPr>
            <p:ph type="sldImg"/>
          </p:nvPr>
        </p:nvSpPr>
        <p:spPr>
          <a:ln/>
        </p:spPr>
      </p:sp>
      <p:sp>
        <p:nvSpPr>
          <p:cNvPr id="112643" name="Rectangle 3">
            <a:extLst>
              <a:ext uri="{FF2B5EF4-FFF2-40B4-BE49-F238E27FC236}">
                <a16:creationId xmlns:a16="http://schemas.microsoft.com/office/drawing/2014/main" id="{B3064346-5518-B09C-6B9F-1E92D19D70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8D99993-DFE0-EC11-E35F-E55E788E65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0A20E99-0A3B-8C4E-83E2-1F6EFF4F5EFE}" type="slidenum">
              <a:rPr lang="fr-FR" altLang="fr-FR" smtClean="0"/>
              <a:pPr/>
              <a:t>4</a:t>
            </a:fld>
            <a:endParaRPr lang="fr-FR" altLang="fr-FR"/>
          </a:p>
        </p:txBody>
      </p:sp>
      <p:sp>
        <p:nvSpPr>
          <p:cNvPr id="33794" name="Rectangle 2">
            <a:extLst>
              <a:ext uri="{FF2B5EF4-FFF2-40B4-BE49-F238E27FC236}">
                <a16:creationId xmlns:a16="http://schemas.microsoft.com/office/drawing/2014/main" id="{F300BD59-D4F7-B6B3-83BC-C8FC6194749B}"/>
              </a:ext>
            </a:extLst>
          </p:cNvPr>
          <p:cNvSpPr>
            <a:spLocks noChangeArrowheads="1" noTextEdit="1"/>
          </p:cNvSpPr>
          <p:nvPr>
            <p:ph type="sldImg"/>
          </p:nvPr>
        </p:nvSpPr>
        <p:spPr>
          <a:ln/>
        </p:spPr>
      </p:sp>
      <p:sp>
        <p:nvSpPr>
          <p:cNvPr id="33795" name="Rectangle 3">
            <a:extLst>
              <a:ext uri="{FF2B5EF4-FFF2-40B4-BE49-F238E27FC236}">
                <a16:creationId xmlns:a16="http://schemas.microsoft.com/office/drawing/2014/main" id="{9AD938E8-5242-4A6E-A712-1D64739798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A3F82C08-005B-D36F-CF3B-3E1A29DA22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6AA0AD5-BA5A-844A-875E-314DF7B5FA1F}" type="slidenum">
              <a:rPr lang="fr-FR" altLang="fr-FR" smtClean="0"/>
              <a:pPr/>
              <a:t>47</a:t>
            </a:fld>
            <a:endParaRPr lang="fr-FR" altLang="fr-FR"/>
          </a:p>
        </p:txBody>
      </p:sp>
      <p:sp>
        <p:nvSpPr>
          <p:cNvPr id="114690" name="Rectangle 2">
            <a:extLst>
              <a:ext uri="{FF2B5EF4-FFF2-40B4-BE49-F238E27FC236}">
                <a16:creationId xmlns:a16="http://schemas.microsoft.com/office/drawing/2014/main" id="{6FA875F7-3DDD-0450-95B1-8B4C65DC9189}"/>
              </a:ext>
            </a:extLst>
          </p:cNvPr>
          <p:cNvSpPr>
            <a:spLocks noChangeArrowheads="1" noTextEdit="1"/>
          </p:cNvSpPr>
          <p:nvPr>
            <p:ph type="sldImg"/>
          </p:nvPr>
        </p:nvSpPr>
        <p:spPr>
          <a:ln/>
        </p:spPr>
      </p:sp>
      <p:sp>
        <p:nvSpPr>
          <p:cNvPr id="114691" name="Rectangle 3">
            <a:extLst>
              <a:ext uri="{FF2B5EF4-FFF2-40B4-BE49-F238E27FC236}">
                <a16:creationId xmlns:a16="http://schemas.microsoft.com/office/drawing/2014/main" id="{F0AFBF8D-0956-75B6-46B9-A794DDEE6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10756079-CE1D-404C-55EC-0FA732A11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146F299-F995-E640-B9E5-23EF17D820C6}" type="slidenum">
              <a:rPr lang="fr-FR" altLang="fr-FR" smtClean="0"/>
              <a:pPr/>
              <a:t>48</a:t>
            </a:fld>
            <a:endParaRPr lang="fr-FR" altLang="fr-FR"/>
          </a:p>
        </p:txBody>
      </p:sp>
      <p:sp>
        <p:nvSpPr>
          <p:cNvPr id="116738" name="Rectangle 2">
            <a:extLst>
              <a:ext uri="{FF2B5EF4-FFF2-40B4-BE49-F238E27FC236}">
                <a16:creationId xmlns:a16="http://schemas.microsoft.com/office/drawing/2014/main" id="{18C62C5C-E662-F0F7-9C46-A10F876A3178}"/>
              </a:ext>
            </a:extLst>
          </p:cNvPr>
          <p:cNvSpPr>
            <a:spLocks noChangeArrowheads="1" noTextEdit="1"/>
          </p:cNvSpPr>
          <p:nvPr>
            <p:ph type="sldImg"/>
          </p:nvPr>
        </p:nvSpPr>
        <p:spPr>
          <a:ln/>
        </p:spPr>
      </p:sp>
      <p:sp>
        <p:nvSpPr>
          <p:cNvPr id="116739" name="Rectangle 3">
            <a:extLst>
              <a:ext uri="{FF2B5EF4-FFF2-40B4-BE49-F238E27FC236}">
                <a16:creationId xmlns:a16="http://schemas.microsoft.com/office/drawing/2014/main" id="{9AABF539-EBA5-25BF-F999-98E219F3AC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9B876A00-4957-0AFB-BDD2-92D2D8CBCE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EF1F125-4CC3-CA46-910D-784995599155}" type="slidenum">
              <a:rPr lang="fr-FR" altLang="fr-FR" smtClean="0"/>
              <a:pPr/>
              <a:t>49</a:t>
            </a:fld>
            <a:endParaRPr lang="fr-FR" altLang="fr-FR"/>
          </a:p>
        </p:txBody>
      </p:sp>
      <p:sp>
        <p:nvSpPr>
          <p:cNvPr id="118786" name="Rectangle 2">
            <a:extLst>
              <a:ext uri="{FF2B5EF4-FFF2-40B4-BE49-F238E27FC236}">
                <a16:creationId xmlns:a16="http://schemas.microsoft.com/office/drawing/2014/main" id="{0B94F24A-6811-422F-30B2-46FFE1385EE3}"/>
              </a:ext>
            </a:extLst>
          </p:cNvPr>
          <p:cNvSpPr>
            <a:spLocks noChangeArrowheads="1" noTextEdit="1"/>
          </p:cNvSpPr>
          <p:nvPr>
            <p:ph type="sldImg"/>
          </p:nvPr>
        </p:nvSpPr>
        <p:spPr>
          <a:ln/>
        </p:spPr>
      </p:sp>
      <p:sp>
        <p:nvSpPr>
          <p:cNvPr id="118787" name="Rectangle 3">
            <a:extLst>
              <a:ext uri="{FF2B5EF4-FFF2-40B4-BE49-F238E27FC236}">
                <a16:creationId xmlns:a16="http://schemas.microsoft.com/office/drawing/2014/main" id="{6BDEC40F-E870-E486-E92D-AA38281180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4208223D-2A95-E92A-0744-8549037F2B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5872C7D-29E0-9F40-BDEC-FDDFA311BAF6}" type="slidenum">
              <a:rPr lang="fr-FR" altLang="fr-FR" smtClean="0"/>
              <a:pPr/>
              <a:t>50</a:t>
            </a:fld>
            <a:endParaRPr lang="fr-FR" altLang="fr-FR"/>
          </a:p>
        </p:txBody>
      </p:sp>
      <p:sp>
        <p:nvSpPr>
          <p:cNvPr id="120834" name="Rectangle 2">
            <a:extLst>
              <a:ext uri="{FF2B5EF4-FFF2-40B4-BE49-F238E27FC236}">
                <a16:creationId xmlns:a16="http://schemas.microsoft.com/office/drawing/2014/main" id="{505A7765-4F2B-7F2A-9873-67385C22AFB4}"/>
              </a:ext>
            </a:extLst>
          </p:cNvPr>
          <p:cNvSpPr>
            <a:spLocks noChangeArrowheads="1" noTextEdit="1"/>
          </p:cNvSpPr>
          <p:nvPr>
            <p:ph type="sldImg"/>
          </p:nvPr>
        </p:nvSpPr>
        <p:spPr>
          <a:ln/>
        </p:spPr>
      </p:sp>
      <p:sp>
        <p:nvSpPr>
          <p:cNvPr id="120835" name="Rectangle 3">
            <a:extLst>
              <a:ext uri="{FF2B5EF4-FFF2-40B4-BE49-F238E27FC236}">
                <a16:creationId xmlns:a16="http://schemas.microsoft.com/office/drawing/2014/main" id="{A18EEAC2-E95C-6B89-BEB1-69718EFF76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9D4325AA-CF0E-9BAE-DC1E-4867BF759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413A5AC-C684-8C4D-B946-AF7AA408DBFE}" type="slidenum">
              <a:rPr lang="fr-FR" altLang="fr-FR" smtClean="0"/>
              <a:pPr/>
              <a:t>51</a:t>
            </a:fld>
            <a:endParaRPr lang="fr-FR" altLang="fr-FR"/>
          </a:p>
        </p:txBody>
      </p:sp>
      <p:sp>
        <p:nvSpPr>
          <p:cNvPr id="122882" name="Rectangle 2">
            <a:extLst>
              <a:ext uri="{FF2B5EF4-FFF2-40B4-BE49-F238E27FC236}">
                <a16:creationId xmlns:a16="http://schemas.microsoft.com/office/drawing/2014/main" id="{481F6A61-F87B-49E1-54A8-CF83F4D5F848}"/>
              </a:ext>
            </a:extLst>
          </p:cNvPr>
          <p:cNvSpPr>
            <a:spLocks noChangeArrowheads="1" noTextEdit="1"/>
          </p:cNvSpPr>
          <p:nvPr>
            <p:ph type="sldImg"/>
          </p:nvPr>
        </p:nvSpPr>
        <p:spPr>
          <a:ln/>
        </p:spPr>
      </p:sp>
      <p:sp>
        <p:nvSpPr>
          <p:cNvPr id="122883" name="Rectangle 3">
            <a:extLst>
              <a:ext uri="{FF2B5EF4-FFF2-40B4-BE49-F238E27FC236}">
                <a16:creationId xmlns:a16="http://schemas.microsoft.com/office/drawing/2014/main" id="{09E10444-1045-0943-AA04-329F7EA383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606B4424-85EF-9B5F-ECF5-CAF2FEE570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5551423-321C-8B41-B5A2-55EC89CE418B}" type="slidenum">
              <a:rPr lang="fr-FR" altLang="fr-FR" smtClean="0"/>
              <a:pPr/>
              <a:t>52</a:t>
            </a:fld>
            <a:endParaRPr lang="fr-FR" altLang="fr-FR"/>
          </a:p>
        </p:txBody>
      </p:sp>
      <p:sp>
        <p:nvSpPr>
          <p:cNvPr id="124930" name="Rectangle 2">
            <a:extLst>
              <a:ext uri="{FF2B5EF4-FFF2-40B4-BE49-F238E27FC236}">
                <a16:creationId xmlns:a16="http://schemas.microsoft.com/office/drawing/2014/main" id="{95C064D0-36CA-E620-ADFF-FE4C5E2B18B0}"/>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B2174CDB-6391-07F3-F7B4-E429AE91C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C4B4E268-0B41-A868-9FE5-CBBD542A7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3109662-4C20-F042-ACF8-4142A28F3F44}" type="slidenum">
              <a:rPr lang="fr-FR" altLang="fr-FR" smtClean="0"/>
              <a:pPr/>
              <a:t>53</a:t>
            </a:fld>
            <a:endParaRPr lang="fr-FR" altLang="fr-FR"/>
          </a:p>
        </p:txBody>
      </p:sp>
      <p:sp>
        <p:nvSpPr>
          <p:cNvPr id="126978" name="Rectangle 2">
            <a:extLst>
              <a:ext uri="{FF2B5EF4-FFF2-40B4-BE49-F238E27FC236}">
                <a16:creationId xmlns:a16="http://schemas.microsoft.com/office/drawing/2014/main" id="{61D96E8A-9232-695C-BB04-A1EAEB8C0513}"/>
              </a:ext>
            </a:extLst>
          </p:cNvPr>
          <p:cNvSpPr>
            <a:spLocks noChangeArrowheads="1" noTextEdit="1"/>
          </p:cNvSpPr>
          <p:nvPr>
            <p:ph type="sldImg"/>
          </p:nvPr>
        </p:nvSpPr>
        <p:spPr>
          <a:ln/>
        </p:spPr>
      </p:sp>
      <p:sp>
        <p:nvSpPr>
          <p:cNvPr id="126979" name="Rectangle 3">
            <a:extLst>
              <a:ext uri="{FF2B5EF4-FFF2-40B4-BE49-F238E27FC236}">
                <a16:creationId xmlns:a16="http://schemas.microsoft.com/office/drawing/2014/main" id="{D7F5BFAA-1C86-B7FE-73C0-ED9769A24E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07D235CC-3A76-1D47-37D5-8600EB8E1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4562EDA-65B4-A147-AA5D-F9C822674B58}" type="slidenum">
              <a:rPr lang="fr-FR" altLang="fr-FR" smtClean="0"/>
              <a:pPr/>
              <a:t>54</a:t>
            </a:fld>
            <a:endParaRPr lang="fr-FR" altLang="fr-FR"/>
          </a:p>
        </p:txBody>
      </p:sp>
      <p:sp>
        <p:nvSpPr>
          <p:cNvPr id="129026" name="Rectangle 2">
            <a:extLst>
              <a:ext uri="{FF2B5EF4-FFF2-40B4-BE49-F238E27FC236}">
                <a16:creationId xmlns:a16="http://schemas.microsoft.com/office/drawing/2014/main" id="{177FDF23-972F-DE88-272A-E67ED77E38B5}"/>
              </a:ext>
            </a:extLst>
          </p:cNvPr>
          <p:cNvSpPr>
            <a:spLocks noChangeArrowheads="1" noTextEdit="1"/>
          </p:cNvSpPr>
          <p:nvPr>
            <p:ph type="sldImg"/>
          </p:nvPr>
        </p:nvSpPr>
        <p:spPr>
          <a:ln/>
        </p:spPr>
      </p:sp>
      <p:sp>
        <p:nvSpPr>
          <p:cNvPr id="129027" name="Rectangle 3">
            <a:extLst>
              <a:ext uri="{FF2B5EF4-FFF2-40B4-BE49-F238E27FC236}">
                <a16:creationId xmlns:a16="http://schemas.microsoft.com/office/drawing/2014/main" id="{3D3B46F9-A16E-AEFB-7ED6-DF37D2D89D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AB47D2D-6076-9418-BBF4-31F935027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B733651-6AEA-4F4C-80B4-941E85770907}" type="slidenum">
              <a:rPr lang="fr-FR" altLang="fr-FR" smtClean="0"/>
              <a:pPr/>
              <a:t>55</a:t>
            </a:fld>
            <a:endParaRPr lang="fr-FR" altLang="fr-FR"/>
          </a:p>
        </p:txBody>
      </p:sp>
      <p:sp>
        <p:nvSpPr>
          <p:cNvPr id="131074" name="Rectangle 2">
            <a:extLst>
              <a:ext uri="{FF2B5EF4-FFF2-40B4-BE49-F238E27FC236}">
                <a16:creationId xmlns:a16="http://schemas.microsoft.com/office/drawing/2014/main" id="{CCD51AAC-F72C-B16A-4D67-AE140FAC909B}"/>
              </a:ext>
            </a:extLst>
          </p:cNvPr>
          <p:cNvSpPr>
            <a:spLocks noChangeArrowheads="1" noTextEdit="1"/>
          </p:cNvSpPr>
          <p:nvPr>
            <p:ph type="sldImg"/>
          </p:nvPr>
        </p:nvSpPr>
        <p:spPr>
          <a:ln/>
        </p:spPr>
      </p:sp>
      <p:sp>
        <p:nvSpPr>
          <p:cNvPr id="131075" name="Rectangle 3">
            <a:extLst>
              <a:ext uri="{FF2B5EF4-FFF2-40B4-BE49-F238E27FC236}">
                <a16:creationId xmlns:a16="http://schemas.microsoft.com/office/drawing/2014/main" id="{F70BDE5F-0F6D-7859-39EB-2F313E4BC9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40088C68-C385-5606-3755-33A0BC14C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B5D234C-0450-3647-9158-4DCB502EC80E}" type="slidenum">
              <a:rPr lang="fr-FR" altLang="fr-FR" smtClean="0"/>
              <a:pPr/>
              <a:t>56</a:t>
            </a:fld>
            <a:endParaRPr lang="fr-FR" altLang="fr-FR"/>
          </a:p>
        </p:txBody>
      </p:sp>
      <p:sp>
        <p:nvSpPr>
          <p:cNvPr id="133122" name="Rectangle 2">
            <a:extLst>
              <a:ext uri="{FF2B5EF4-FFF2-40B4-BE49-F238E27FC236}">
                <a16:creationId xmlns:a16="http://schemas.microsoft.com/office/drawing/2014/main" id="{13503EE1-A71D-BE57-53ED-5A640FE04FB8}"/>
              </a:ext>
            </a:extLst>
          </p:cNvPr>
          <p:cNvSpPr>
            <a:spLocks noChangeArrowheads="1" noTextEdit="1"/>
          </p:cNvSpPr>
          <p:nvPr>
            <p:ph type="sldImg"/>
          </p:nvPr>
        </p:nvSpPr>
        <p:spPr>
          <a:ln/>
        </p:spPr>
      </p:sp>
      <p:sp>
        <p:nvSpPr>
          <p:cNvPr id="133123" name="Rectangle 3">
            <a:extLst>
              <a:ext uri="{FF2B5EF4-FFF2-40B4-BE49-F238E27FC236}">
                <a16:creationId xmlns:a16="http://schemas.microsoft.com/office/drawing/2014/main" id="{049ACD17-277A-8968-0117-E6979F8D5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0761C58-D966-F77D-731F-B27283558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CF86361-6700-0647-B164-373E18A058E5}" type="slidenum">
              <a:rPr lang="fr-FR" altLang="fr-FR" smtClean="0"/>
              <a:pPr/>
              <a:t>5</a:t>
            </a:fld>
            <a:endParaRPr lang="fr-FR" altLang="fr-FR"/>
          </a:p>
        </p:txBody>
      </p:sp>
      <p:sp>
        <p:nvSpPr>
          <p:cNvPr id="35842" name="Rectangle 2">
            <a:extLst>
              <a:ext uri="{FF2B5EF4-FFF2-40B4-BE49-F238E27FC236}">
                <a16:creationId xmlns:a16="http://schemas.microsoft.com/office/drawing/2014/main" id="{9DEA64C9-5E43-2558-6882-765D593E0953}"/>
              </a:ext>
            </a:extLst>
          </p:cNvPr>
          <p:cNvSpPr>
            <a:spLocks noChangeArrowheads="1" noTextEdit="1"/>
          </p:cNvSpPr>
          <p:nvPr>
            <p:ph type="sldImg"/>
          </p:nvPr>
        </p:nvSpPr>
        <p:spPr>
          <a:ln/>
        </p:spPr>
      </p:sp>
      <p:sp>
        <p:nvSpPr>
          <p:cNvPr id="35843" name="Rectangle 3">
            <a:extLst>
              <a:ext uri="{FF2B5EF4-FFF2-40B4-BE49-F238E27FC236}">
                <a16:creationId xmlns:a16="http://schemas.microsoft.com/office/drawing/2014/main" id="{7C1D45A8-6654-921D-554B-4EC74E483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E0365BC2-0CF6-8527-09C5-FBCCABECC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7FD1947-9091-024F-93F9-B68F3A230F60}" type="slidenum">
              <a:rPr lang="fr-FR" altLang="fr-FR" smtClean="0"/>
              <a:pPr/>
              <a:t>57</a:t>
            </a:fld>
            <a:endParaRPr lang="fr-FR" altLang="fr-FR"/>
          </a:p>
        </p:txBody>
      </p:sp>
      <p:sp>
        <p:nvSpPr>
          <p:cNvPr id="135170" name="Rectangle 2">
            <a:extLst>
              <a:ext uri="{FF2B5EF4-FFF2-40B4-BE49-F238E27FC236}">
                <a16:creationId xmlns:a16="http://schemas.microsoft.com/office/drawing/2014/main" id="{E534E2E7-6626-3B88-2CC9-665D33DD6A1B}"/>
              </a:ext>
            </a:extLst>
          </p:cNvPr>
          <p:cNvSpPr>
            <a:spLocks noChangeArrowheads="1" noTextEdit="1"/>
          </p:cNvSpPr>
          <p:nvPr>
            <p:ph type="sldImg"/>
          </p:nvPr>
        </p:nvSpPr>
        <p:spPr>
          <a:ln/>
        </p:spPr>
      </p:sp>
      <p:sp>
        <p:nvSpPr>
          <p:cNvPr id="135171" name="Rectangle 3">
            <a:extLst>
              <a:ext uri="{FF2B5EF4-FFF2-40B4-BE49-F238E27FC236}">
                <a16:creationId xmlns:a16="http://schemas.microsoft.com/office/drawing/2014/main" id="{430AC4EF-29EA-D020-25E1-BDA391D2B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8BCB8F4-02D3-B618-68CC-766EF53BBF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3FD3D38-ED5B-274A-B62C-787131DF4A4E}" type="slidenum">
              <a:rPr lang="fr-FR" altLang="fr-FR" smtClean="0"/>
              <a:pPr/>
              <a:t>58</a:t>
            </a:fld>
            <a:endParaRPr lang="fr-FR" altLang="fr-FR"/>
          </a:p>
        </p:txBody>
      </p:sp>
      <p:sp>
        <p:nvSpPr>
          <p:cNvPr id="137218" name="Rectangle 2">
            <a:extLst>
              <a:ext uri="{FF2B5EF4-FFF2-40B4-BE49-F238E27FC236}">
                <a16:creationId xmlns:a16="http://schemas.microsoft.com/office/drawing/2014/main" id="{C6F254A0-7100-0D25-9298-2CB000427634}"/>
              </a:ext>
            </a:extLst>
          </p:cNvPr>
          <p:cNvSpPr>
            <a:spLocks noChangeArrowheads="1" noTextEdit="1"/>
          </p:cNvSpPr>
          <p:nvPr>
            <p:ph type="sldImg"/>
          </p:nvPr>
        </p:nvSpPr>
        <p:spPr>
          <a:ln/>
        </p:spPr>
      </p:sp>
      <p:sp>
        <p:nvSpPr>
          <p:cNvPr id="137219" name="Rectangle 3">
            <a:extLst>
              <a:ext uri="{FF2B5EF4-FFF2-40B4-BE49-F238E27FC236}">
                <a16:creationId xmlns:a16="http://schemas.microsoft.com/office/drawing/2014/main" id="{99893AEE-5FE3-505D-DAB0-0F546CF61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D68527E2-E7D4-29AC-C144-8BED247209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96B2F81-7BA0-6942-8DF1-504718BB185C}" type="slidenum">
              <a:rPr lang="fr-FR" altLang="fr-FR" smtClean="0"/>
              <a:pPr/>
              <a:t>60</a:t>
            </a:fld>
            <a:endParaRPr lang="fr-FR" altLang="fr-FR"/>
          </a:p>
        </p:txBody>
      </p:sp>
      <p:sp>
        <p:nvSpPr>
          <p:cNvPr id="140290" name="Rectangle 2">
            <a:extLst>
              <a:ext uri="{FF2B5EF4-FFF2-40B4-BE49-F238E27FC236}">
                <a16:creationId xmlns:a16="http://schemas.microsoft.com/office/drawing/2014/main" id="{1D11BE8C-FBEF-E42A-7624-76956F920478}"/>
              </a:ext>
            </a:extLst>
          </p:cNvPr>
          <p:cNvSpPr>
            <a:spLocks noChangeArrowheads="1" noTextEdit="1"/>
          </p:cNvSpPr>
          <p:nvPr>
            <p:ph type="sldImg"/>
          </p:nvPr>
        </p:nvSpPr>
        <p:spPr>
          <a:ln/>
        </p:spPr>
      </p:sp>
      <p:sp>
        <p:nvSpPr>
          <p:cNvPr id="140291" name="Rectangle 3">
            <a:extLst>
              <a:ext uri="{FF2B5EF4-FFF2-40B4-BE49-F238E27FC236}">
                <a16:creationId xmlns:a16="http://schemas.microsoft.com/office/drawing/2014/main" id="{D8D54F03-C23D-2CE2-E124-9B9705E910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26075BA7-179F-D53F-B2FE-CBDC0EFC6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A56C3A1-6CC1-3C45-898F-1772A4C7D081}" type="slidenum">
              <a:rPr lang="fr-FR" altLang="fr-FR" smtClean="0"/>
              <a:pPr/>
              <a:t>61</a:t>
            </a:fld>
            <a:endParaRPr lang="fr-FR" altLang="fr-FR"/>
          </a:p>
        </p:txBody>
      </p:sp>
      <p:sp>
        <p:nvSpPr>
          <p:cNvPr id="142338" name="Rectangle 2">
            <a:extLst>
              <a:ext uri="{FF2B5EF4-FFF2-40B4-BE49-F238E27FC236}">
                <a16:creationId xmlns:a16="http://schemas.microsoft.com/office/drawing/2014/main" id="{BD7F9E1C-F11F-E0C6-7CBD-3E8546C03353}"/>
              </a:ext>
            </a:extLst>
          </p:cNvPr>
          <p:cNvSpPr>
            <a:spLocks noChangeArrowheads="1" noTextEdit="1"/>
          </p:cNvSpPr>
          <p:nvPr>
            <p:ph type="sldImg"/>
          </p:nvPr>
        </p:nvSpPr>
        <p:spPr>
          <a:ln/>
        </p:spPr>
      </p:sp>
      <p:sp>
        <p:nvSpPr>
          <p:cNvPr id="142339" name="Rectangle 3">
            <a:extLst>
              <a:ext uri="{FF2B5EF4-FFF2-40B4-BE49-F238E27FC236}">
                <a16:creationId xmlns:a16="http://schemas.microsoft.com/office/drawing/2014/main" id="{43662815-559E-8B4D-D770-6A3BF2F7A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3BF0601C-A5C9-42A7-ABBF-45892406F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9490DEA-A553-9C45-9CEB-4196983DC299}" type="slidenum">
              <a:rPr lang="fr-FR" altLang="fr-FR" smtClean="0"/>
              <a:pPr/>
              <a:t>62</a:t>
            </a:fld>
            <a:endParaRPr lang="fr-FR" altLang="fr-FR"/>
          </a:p>
        </p:txBody>
      </p:sp>
      <p:sp>
        <p:nvSpPr>
          <p:cNvPr id="100354" name="Rectangle 2">
            <a:extLst>
              <a:ext uri="{FF2B5EF4-FFF2-40B4-BE49-F238E27FC236}">
                <a16:creationId xmlns:a16="http://schemas.microsoft.com/office/drawing/2014/main" id="{F023C832-F1B5-65A8-A514-72C55C11248E}"/>
              </a:ext>
            </a:extLst>
          </p:cNvPr>
          <p:cNvSpPr>
            <a:spLocks noChangeArrowheads="1" noTextEdit="1"/>
          </p:cNvSpPr>
          <p:nvPr>
            <p:ph type="sldImg"/>
          </p:nvPr>
        </p:nvSpPr>
        <p:spPr>
          <a:ln/>
        </p:spPr>
      </p:sp>
      <p:sp>
        <p:nvSpPr>
          <p:cNvPr id="100355" name="Rectangle 3">
            <a:extLst>
              <a:ext uri="{FF2B5EF4-FFF2-40B4-BE49-F238E27FC236}">
                <a16:creationId xmlns:a16="http://schemas.microsoft.com/office/drawing/2014/main" id="{B97721B3-313A-B50F-AAC5-16E12A9B0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C590FFCB-88CA-127A-6D54-CD08FD7B53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A3DB476-F4F0-CF4E-82AE-2A4700358CB6}" type="slidenum">
              <a:rPr lang="fr-FR" altLang="fr-FR" smtClean="0"/>
              <a:pPr/>
              <a:t>63</a:t>
            </a:fld>
            <a:endParaRPr lang="fr-FR" altLang="fr-FR"/>
          </a:p>
        </p:txBody>
      </p:sp>
      <p:sp>
        <p:nvSpPr>
          <p:cNvPr id="146434" name="Rectangle 2">
            <a:extLst>
              <a:ext uri="{FF2B5EF4-FFF2-40B4-BE49-F238E27FC236}">
                <a16:creationId xmlns:a16="http://schemas.microsoft.com/office/drawing/2014/main" id="{7C970F00-A48A-CE4A-2C65-7E1658FA3B21}"/>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14E1E4F2-BC42-A34B-0C44-E5AE56CEC2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C92AB5B0-264A-EA22-B8B5-905DF0801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BBB1671-13B8-6A41-B881-B59D32355BCF}" type="slidenum">
              <a:rPr lang="fr-FR" altLang="fr-FR" smtClean="0"/>
              <a:pPr/>
              <a:t>64</a:t>
            </a:fld>
            <a:endParaRPr lang="fr-FR" altLang="fr-FR"/>
          </a:p>
        </p:txBody>
      </p:sp>
      <p:sp>
        <p:nvSpPr>
          <p:cNvPr id="102402" name="Rectangle 2">
            <a:extLst>
              <a:ext uri="{FF2B5EF4-FFF2-40B4-BE49-F238E27FC236}">
                <a16:creationId xmlns:a16="http://schemas.microsoft.com/office/drawing/2014/main" id="{47904546-8E0F-5F86-F04E-6DA77CC087B0}"/>
              </a:ext>
            </a:extLst>
          </p:cNvPr>
          <p:cNvSpPr>
            <a:spLocks noChangeArrowheads="1" noTextEdit="1"/>
          </p:cNvSpPr>
          <p:nvPr>
            <p:ph type="sldImg"/>
          </p:nvPr>
        </p:nvSpPr>
        <p:spPr>
          <a:ln/>
        </p:spPr>
      </p:sp>
      <p:sp>
        <p:nvSpPr>
          <p:cNvPr id="102403" name="Rectangle 3">
            <a:extLst>
              <a:ext uri="{FF2B5EF4-FFF2-40B4-BE49-F238E27FC236}">
                <a16:creationId xmlns:a16="http://schemas.microsoft.com/office/drawing/2014/main" id="{A74CBF46-E410-3C2C-3F61-C366F8F4A6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6EF6C740-A54F-B96D-C285-B8FDC3884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20CEA74-7AE4-9F4A-8800-A4E1C6BED3FA}" type="slidenum">
              <a:rPr lang="fr-FR" altLang="fr-FR" smtClean="0"/>
              <a:pPr/>
              <a:t>65</a:t>
            </a:fld>
            <a:endParaRPr lang="fr-FR" altLang="fr-FR"/>
          </a:p>
        </p:txBody>
      </p:sp>
      <p:sp>
        <p:nvSpPr>
          <p:cNvPr id="104450" name="Rectangle 2">
            <a:extLst>
              <a:ext uri="{FF2B5EF4-FFF2-40B4-BE49-F238E27FC236}">
                <a16:creationId xmlns:a16="http://schemas.microsoft.com/office/drawing/2014/main" id="{23395D32-CA6C-2C30-BAEA-ED6BE31E322F}"/>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D2AFFB9C-7A96-4D0E-4DA2-35267C350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BB254E3-8CD3-DBE4-BB6B-0015452C62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56A505A-055E-C64E-926D-5103FC9BC9D9}" type="slidenum">
              <a:rPr lang="fr-FR" altLang="fr-FR" smtClean="0"/>
              <a:pPr/>
              <a:t>66</a:t>
            </a:fld>
            <a:endParaRPr lang="fr-FR" altLang="fr-FR"/>
          </a:p>
        </p:txBody>
      </p:sp>
      <p:sp>
        <p:nvSpPr>
          <p:cNvPr id="106498" name="Rectangle 2">
            <a:extLst>
              <a:ext uri="{FF2B5EF4-FFF2-40B4-BE49-F238E27FC236}">
                <a16:creationId xmlns:a16="http://schemas.microsoft.com/office/drawing/2014/main" id="{382ABEE0-E610-360A-925D-DBCE5727A3A1}"/>
              </a:ext>
            </a:extLst>
          </p:cNvPr>
          <p:cNvSpPr>
            <a:spLocks noChangeArrowheads="1" noTextEdit="1"/>
          </p:cNvSpPr>
          <p:nvPr>
            <p:ph type="sldImg"/>
          </p:nvPr>
        </p:nvSpPr>
        <p:spPr>
          <a:ln/>
        </p:spPr>
      </p:sp>
      <p:sp>
        <p:nvSpPr>
          <p:cNvPr id="106499" name="Rectangle 3">
            <a:extLst>
              <a:ext uri="{FF2B5EF4-FFF2-40B4-BE49-F238E27FC236}">
                <a16:creationId xmlns:a16="http://schemas.microsoft.com/office/drawing/2014/main" id="{3C0FC68A-EFE3-295C-EE42-75172EBE9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D9BE19BE-BB7E-5480-9627-0FEC6D5F6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934569C-C4CE-4444-81F8-FE20705A19A9}" type="slidenum">
              <a:rPr lang="fr-FR" altLang="fr-FR" smtClean="0"/>
              <a:pPr/>
              <a:t>67</a:t>
            </a:fld>
            <a:endParaRPr lang="fr-FR" altLang="fr-FR"/>
          </a:p>
        </p:txBody>
      </p:sp>
      <p:sp>
        <p:nvSpPr>
          <p:cNvPr id="152578" name="Rectangle 2">
            <a:extLst>
              <a:ext uri="{FF2B5EF4-FFF2-40B4-BE49-F238E27FC236}">
                <a16:creationId xmlns:a16="http://schemas.microsoft.com/office/drawing/2014/main" id="{D92142CC-E967-1EA1-7F58-79C8292C358C}"/>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52FAF2B8-01D8-2CAB-192C-1903F0F82F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1AD8C6C-2784-C11D-9C0F-223364436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9363ECC-54E0-A94C-B2AA-489A6A2F945D}" type="slidenum">
              <a:rPr lang="fr-FR" altLang="fr-FR" smtClean="0"/>
              <a:pPr/>
              <a:t>6</a:t>
            </a:fld>
            <a:endParaRPr lang="fr-FR" altLang="fr-FR"/>
          </a:p>
        </p:txBody>
      </p:sp>
      <p:sp>
        <p:nvSpPr>
          <p:cNvPr id="37890" name="Rectangle 2">
            <a:extLst>
              <a:ext uri="{FF2B5EF4-FFF2-40B4-BE49-F238E27FC236}">
                <a16:creationId xmlns:a16="http://schemas.microsoft.com/office/drawing/2014/main" id="{7F50F87A-E135-9AD5-ED3C-A3D3D02EB5A8}"/>
              </a:ext>
            </a:extLst>
          </p:cNvPr>
          <p:cNvSpPr>
            <a:spLocks noChangeArrowheads="1" noTextEdit="1"/>
          </p:cNvSpPr>
          <p:nvPr>
            <p:ph type="sldImg"/>
          </p:nvPr>
        </p:nvSpPr>
        <p:spPr>
          <a:ln/>
        </p:spPr>
      </p:sp>
      <p:sp>
        <p:nvSpPr>
          <p:cNvPr id="37891" name="Rectangle 3">
            <a:extLst>
              <a:ext uri="{FF2B5EF4-FFF2-40B4-BE49-F238E27FC236}">
                <a16:creationId xmlns:a16="http://schemas.microsoft.com/office/drawing/2014/main" id="{A1F47829-9ED9-73D7-8453-AA1AD2F254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7E018F1A-278B-D93D-76C4-C6E59D2CC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76B3257-6295-E346-88E1-D616731A0317}" type="slidenum">
              <a:rPr lang="fr-FR" altLang="fr-FR" smtClean="0"/>
              <a:pPr/>
              <a:t>68</a:t>
            </a:fld>
            <a:endParaRPr lang="fr-FR" altLang="fr-FR"/>
          </a:p>
        </p:txBody>
      </p:sp>
      <p:sp>
        <p:nvSpPr>
          <p:cNvPr id="110594" name="Rectangle 2">
            <a:extLst>
              <a:ext uri="{FF2B5EF4-FFF2-40B4-BE49-F238E27FC236}">
                <a16:creationId xmlns:a16="http://schemas.microsoft.com/office/drawing/2014/main" id="{B5651EB4-F624-F44D-5C32-935205B191BB}"/>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4B9A94F0-8DE1-B1E1-BA7C-57ECEDBAE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9E6A48D1-C494-1429-AEFA-B70A5A34C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D0EC7CA-3492-8942-BCCB-B38EDD886911}" type="slidenum">
              <a:rPr lang="fr-FR" altLang="fr-FR" smtClean="0"/>
              <a:pPr/>
              <a:t>70</a:t>
            </a:fld>
            <a:endParaRPr lang="fr-FR" altLang="fr-FR"/>
          </a:p>
        </p:txBody>
      </p:sp>
      <p:sp>
        <p:nvSpPr>
          <p:cNvPr id="157698" name="Rectangle 2">
            <a:extLst>
              <a:ext uri="{FF2B5EF4-FFF2-40B4-BE49-F238E27FC236}">
                <a16:creationId xmlns:a16="http://schemas.microsoft.com/office/drawing/2014/main" id="{028AF316-3D97-2C75-AEBA-1EE358C5550C}"/>
              </a:ext>
            </a:extLst>
          </p:cNvPr>
          <p:cNvSpPr>
            <a:spLocks noChangeArrowheads="1" noTextEdit="1"/>
          </p:cNvSpPr>
          <p:nvPr>
            <p:ph type="sldImg"/>
          </p:nvPr>
        </p:nvSpPr>
        <p:spPr>
          <a:ln/>
        </p:spPr>
      </p:sp>
      <p:sp>
        <p:nvSpPr>
          <p:cNvPr id="157699" name="Rectangle 3">
            <a:extLst>
              <a:ext uri="{FF2B5EF4-FFF2-40B4-BE49-F238E27FC236}">
                <a16:creationId xmlns:a16="http://schemas.microsoft.com/office/drawing/2014/main" id="{9CC89F8B-2232-65CB-11FA-DDDB62193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E4F49BC2-529D-4DA5-F440-9EF05454B4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33C7530-A100-A040-AFBA-952BB2D4A90B}" type="slidenum">
              <a:rPr lang="fr-FR" altLang="fr-FR" smtClean="0"/>
              <a:pPr/>
              <a:t>71</a:t>
            </a:fld>
            <a:endParaRPr lang="fr-FR" altLang="fr-FR"/>
          </a:p>
        </p:txBody>
      </p:sp>
      <p:sp>
        <p:nvSpPr>
          <p:cNvPr id="159746" name="Rectangle 2">
            <a:extLst>
              <a:ext uri="{FF2B5EF4-FFF2-40B4-BE49-F238E27FC236}">
                <a16:creationId xmlns:a16="http://schemas.microsoft.com/office/drawing/2014/main" id="{A302D252-E979-83FF-92C5-E8CD6E611AD9}"/>
              </a:ext>
            </a:extLst>
          </p:cNvPr>
          <p:cNvSpPr>
            <a:spLocks noChangeArrowheads="1" noTextEdit="1"/>
          </p:cNvSpPr>
          <p:nvPr>
            <p:ph type="sldImg"/>
          </p:nvPr>
        </p:nvSpPr>
        <p:spPr>
          <a:ln/>
        </p:spPr>
      </p:sp>
      <p:sp>
        <p:nvSpPr>
          <p:cNvPr id="159747" name="Rectangle 3">
            <a:extLst>
              <a:ext uri="{FF2B5EF4-FFF2-40B4-BE49-F238E27FC236}">
                <a16:creationId xmlns:a16="http://schemas.microsoft.com/office/drawing/2014/main" id="{352AE16C-52B4-60A4-4ABF-A55ED6A825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Espace réservé de l'image des diapositives 1">
            <a:extLst>
              <a:ext uri="{FF2B5EF4-FFF2-40B4-BE49-F238E27FC236}">
                <a16:creationId xmlns:a16="http://schemas.microsoft.com/office/drawing/2014/main" id="{10B703CA-4A36-4B1E-35EA-14CA6CD4172B}"/>
              </a:ext>
            </a:extLst>
          </p:cNvPr>
          <p:cNvSpPr>
            <a:spLocks noGrp="1" noRot="1" noChangeAspect="1" noChangeArrowheads="1" noTextEdit="1"/>
          </p:cNvSpPr>
          <p:nvPr>
            <p:ph type="sldImg"/>
          </p:nvPr>
        </p:nvSpPr>
        <p:spPr>
          <a:ln/>
        </p:spPr>
      </p:sp>
      <p:sp>
        <p:nvSpPr>
          <p:cNvPr id="161794" name="Espace réservé des notes 2">
            <a:extLst>
              <a:ext uri="{FF2B5EF4-FFF2-40B4-BE49-F238E27FC236}">
                <a16:creationId xmlns:a16="http://schemas.microsoft.com/office/drawing/2014/main" id="{CE10FA87-59D5-7A76-E53A-04976D3A1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161795" name="Espace réservé du numéro de diapositive 3">
            <a:extLst>
              <a:ext uri="{FF2B5EF4-FFF2-40B4-BE49-F238E27FC236}">
                <a16:creationId xmlns:a16="http://schemas.microsoft.com/office/drawing/2014/main" id="{CF6120A8-6652-C1F0-C77A-E33A9CE15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B14184A-0803-9740-9108-A76924F525C3}" type="slidenum">
              <a:rPr lang="fr-FR" altLang="fr-FR" smtClean="0"/>
              <a:pPr/>
              <a:t>72</a:t>
            </a:fld>
            <a:endParaRPr lang="fr-FR" alt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FAA52F50-6B60-210D-ED0A-8F9BCF73E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2DD0E3A-DCD5-4B4F-AFDC-72C183CC0058}" type="slidenum">
              <a:rPr lang="fr-FR" altLang="fr-FR" smtClean="0"/>
              <a:pPr/>
              <a:t>73</a:t>
            </a:fld>
            <a:endParaRPr lang="fr-FR" altLang="fr-FR"/>
          </a:p>
        </p:txBody>
      </p:sp>
      <p:sp>
        <p:nvSpPr>
          <p:cNvPr id="163842" name="Rectangle 2">
            <a:extLst>
              <a:ext uri="{FF2B5EF4-FFF2-40B4-BE49-F238E27FC236}">
                <a16:creationId xmlns:a16="http://schemas.microsoft.com/office/drawing/2014/main" id="{C1CEC82C-5815-5C19-44E2-78D30CAFE2B3}"/>
              </a:ext>
            </a:extLst>
          </p:cNvPr>
          <p:cNvSpPr>
            <a:spLocks noChangeArrowheads="1" noTextEdit="1"/>
          </p:cNvSpPr>
          <p:nvPr>
            <p:ph type="sldImg"/>
          </p:nvPr>
        </p:nvSpPr>
        <p:spPr>
          <a:ln/>
        </p:spPr>
      </p:sp>
      <p:sp>
        <p:nvSpPr>
          <p:cNvPr id="163843" name="Rectangle 3">
            <a:extLst>
              <a:ext uri="{FF2B5EF4-FFF2-40B4-BE49-F238E27FC236}">
                <a16:creationId xmlns:a16="http://schemas.microsoft.com/office/drawing/2014/main" id="{356D4B50-0F55-FBEE-F1D2-A22005FC0A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E4831DF9-621C-B4CF-0834-B3D06CA574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83D13E2-9C68-1747-96B8-3F1DCA71E543}" type="slidenum">
              <a:rPr lang="fr-FR" altLang="fr-FR" smtClean="0"/>
              <a:pPr/>
              <a:t>74</a:t>
            </a:fld>
            <a:endParaRPr lang="fr-FR" altLang="fr-FR"/>
          </a:p>
        </p:txBody>
      </p:sp>
      <p:sp>
        <p:nvSpPr>
          <p:cNvPr id="165890" name="Rectangle 2">
            <a:extLst>
              <a:ext uri="{FF2B5EF4-FFF2-40B4-BE49-F238E27FC236}">
                <a16:creationId xmlns:a16="http://schemas.microsoft.com/office/drawing/2014/main" id="{121FED17-8ABB-78BB-B6DB-E7057EDE7528}"/>
              </a:ext>
            </a:extLst>
          </p:cNvPr>
          <p:cNvSpPr>
            <a:spLocks noChangeArrowheads="1" noTextEdit="1"/>
          </p:cNvSpPr>
          <p:nvPr>
            <p:ph type="sldImg"/>
          </p:nvPr>
        </p:nvSpPr>
        <p:spPr>
          <a:ln/>
        </p:spPr>
      </p:sp>
      <p:sp>
        <p:nvSpPr>
          <p:cNvPr id="165891" name="Rectangle 3">
            <a:extLst>
              <a:ext uri="{FF2B5EF4-FFF2-40B4-BE49-F238E27FC236}">
                <a16:creationId xmlns:a16="http://schemas.microsoft.com/office/drawing/2014/main" id="{DA68E22C-049D-D97C-F66F-370EDB7C04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DEA7F72-A804-870C-F429-45C3FB67E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C559D21-930F-704A-8C5B-BC0FD8C019E7}" type="slidenum">
              <a:rPr lang="fr-FR" altLang="fr-FR" smtClean="0"/>
              <a:pPr/>
              <a:t>75</a:t>
            </a:fld>
            <a:endParaRPr lang="fr-FR" altLang="fr-FR"/>
          </a:p>
        </p:txBody>
      </p:sp>
      <p:sp>
        <p:nvSpPr>
          <p:cNvPr id="167938" name="Rectangle 2">
            <a:extLst>
              <a:ext uri="{FF2B5EF4-FFF2-40B4-BE49-F238E27FC236}">
                <a16:creationId xmlns:a16="http://schemas.microsoft.com/office/drawing/2014/main" id="{0E4E9CF9-C40A-1084-96E3-BD875A7D890A}"/>
              </a:ext>
            </a:extLst>
          </p:cNvPr>
          <p:cNvSpPr>
            <a:spLocks noChangeArrowheads="1" noTextEdit="1"/>
          </p:cNvSpPr>
          <p:nvPr>
            <p:ph type="sldImg"/>
          </p:nvPr>
        </p:nvSpPr>
        <p:spPr>
          <a:ln/>
        </p:spPr>
      </p:sp>
      <p:sp>
        <p:nvSpPr>
          <p:cNvPr id="167939" name="Rectangle 3">
            <a:extLst>
              <a:ext uri="{FF2B5EF4-FFF2-40B4-BE49-F238E27FC236}">
                <a16:creationId xmlns:a16="http://schemas.microsoft.com/office/drawing/2014/main" id="{6641944A-52C7-2750-B1EE-6C1CB120C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71BABEE6-671A-34CE-D8C5-B8AF1F59A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3501077-2EB7-4541-AA33-2C9A6140E7AA}" type="slidenum">
              <a:rPr lang="fr-FR" altLang="fr-FR" smtClean="0"/>
              <a:pPr/>
              <a:t>76</a:t>
            </a:fld>
            <a:endParaRPr lang="fr-FR" altLang="fr-FR"/>
          </a:p>
        </p:txBody>
      </p:sp>
      <p:sp>
        <p:nvSpPr>
          <p:cNvPr id="169986" name="Rectangle 2">
            <a:extLst>
              <a:ext uri="{FF2B5EF4-FFF2-40B4-BE49-F238E27FC236}">
                <a16:creationId xmlns:a16="http://schemas.microsoft.com/office/drawing/2014/main" id="{D33E105B-C391-0222-B971-AB5EF758F5B3}"/>
              </a:ext>
            </a:extLst>
          </p:cNvPr>
          <p:cNvSpPr>
            <a:spLocks noChangeArrowheads="1" noTextEdit="1"/>
          </p:cNvSpPr>
          <p:nvPr>
            <p:ph type="sldImg"/>
          </p:nvPr>
        </p:nvSpPr>
        <p:spPr>
          <a:ln/>
        </p:spPr>
      </p:sp>
      <p:sp>
        <p:nvSpPr>
          <p:cNvPr id="169987" name="Rectangle 3">
            <a:extLst>
              <a:ext uri="{FF2B5EF4-FFF2-40B4-BE49-F238E27FC236}">
                <a16:creationId xmlns:a16="http://schemas.microsoft.com/office/drawing/2014/main" id="{7F573B37-5B31-47B7-D681-971E2A6367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DAF3FB48-B7BD-CC68-59AF-927A760B2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FBBF75F-C003-9D40-8899-19C1C3FC07DC}" type="slidenum">
              <a:rPr lang="fr-FR" altLang="fr-FR" smtClean="0"/>
              <a:pPr/>
              <a:t>77</a:t>
            </a:fld>
            <a:endParaRPr lang="fr-FR" altLang="fr-FR"/>
          </a:p>
        </p:txBody>
      </p:sp>
      <p:sp>
        <p:nvSpPr>
          <p:cNvPr id="172034" name="Rectangle 2">
            <a:extLst>
              <a:ext uri="{FF2B5EF4-FFF2-40B4-BE49-F238E27FC236}">
                <a16:creationId xmlns:a16="http://schemas.microsoft.com/office/drawing/2014/main" id="{6A8B8249-5950-F087-05C8-057C0E453E3E}"/>
              </a:ext>
            </a:extLst>
          </p:cNvPr>
          <p:cNvSpPr>
            <a:spLocks noChangeArrowheads="1" noTextEdit="1"/>
          </p:cNvSpPr>
          <p:nvPr>
            <p:ph type="sldImg"/>
          </p:nvPr>
        </p:nvSpPr>
        <p:spPr>
          <a:ln/>
        </p:spPr>
      </p:sp>
      <p:sp>
        <p:nvSpPr>
          <p:cNvPr id="172035" name="Rectangle 3">
            <a:extLst>
              <a:ext uri="{FF2B5EF4-FFF2-40B4-BE49-F238E27FC236}">
                <a16:creationId xmlns:a16="http://schemas.microsoft.com/office/drawing/2014/main" id="{1615C943-32AA-AC5F-F6FC-B12FB010A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D5801930-6BE2-C14D-2814-A11F4D969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C2B7746-1690-EA48-AB6A-E6782103B42F}" type="slidenum">
              <a:rPr lang="fr-FR" altLang="fr-FR" smtClean="0"/>
              <a:pPr/>
              <a:t>78</a:t>
            </a:fld>
            <a:endParaRPr lang="fr-FR" altLang="fr-FR"/>
          </a:p>
        </p:txBody>
      </p:sp>
      <p:sp>
        <p:nvSpPr>
          <p:cNvPr id="174082" name="Rectangle 2">
            <a:extLst>
              <a:ext uri="{FF2B5EF4-FFF2-40B4-BE49-F238E27FC236}">
                <a16:creationId xmlns:a16="http://schemas.microsoft.com/office/drawing/2014/main" id="{3C29674C-B26D-B2C7-6665-4F36ECEDE5D2}"/>
              </a:ext>
            </a:extLst>
          </p:cNvPr>
          <p:cNvSpPr>
            <a:spLocks noChangeArrowheads="1" noTextEdit="1"/>
          </p:cNvSpPr>
          <p:nvPr>
            <p:ph type="sldImg"/>
          </p:nvPr>
        </p:nvSpPr>
        <p:spPr>
          <a:ln/>
        </p:spPr>
      </p:sp>
      <p:sp>
        <p:nvSpPr>
          <p:cNvPr id="174083" name="Rectangle 3">
            <a:extLst>
              <a:ext uri="{FF2B5EF4-FFF2-40B4-BE49-F238E27FC236}">
                <a16:creationId xmlns:a16="http://schemas.microsoft.com/office/drawing/2014/main" id="{18813976-2B25-977E-1F8B-25DF4968FF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390F8AF-77A6-C3C4-0FEC-672F8F75D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8FAFBA8-A11E-9A4E-AD75-7D4431EB3B88}" type="slidenum">
              <a:rPr lang="fr-FR" altLang="fr-FR" smtClean="0"/>
              <a:pPr/>
              <a:t>7</a:t>
            </a:fld>
            <a:endParaRPr lang="fr-FR" altLang="fr-FR"/>
          </a:p>
        </p:txBody>
      </p:sp>
      <p:sp>
        <p:nvSpPr>
          <p:cNvPr id="39938" name="Rectangle 2">
            <a:extLst>
              <a:ext uri="{FF2B5EF4-FFF2-40B4-BE49-F238E27FC236}">
                <a16:creationId xmlns:a16="http://schemas.microsoft.com/office/drawing/2014/main" id="{8F0F3C25-037C-FC67-B2F1-AF788EB53F04}"/>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F91FEC85-E9B8-6D33-9E41-49CBD532BB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4809A891-23A3-C207-AA6F-F86FAE5158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33508D3-0C3E-5841-B566-3C5388FEC239}" type="slidenum">
              <a:rPr lang="fr-FR" altLang="fr-FR" smtClean="0"/>
              <a:pPr/>
              <a:t>79</a:t>
            </a:fld>
            <a:endParaRPr lang="fr-FR" altLang="fr-FR"/>
          </a:p>
        </p:txBody>
      </p:sp>
      <p:sp>
        <p:nvSpPr>
          <p:cNvPr id="176130" name="Rectangle 2">
            <a:extLst>
              <a:ext uri="{FF2B5EF4-FFF2-40B4-BE49-F238E27FC236}">
                <a16:creationId xmlns:a16="http://schemas.microsoft.com/office/drawing/2014/main" id="{C6826C9C-441C-302A-D4F1-BF0E874B0329}"/>
              </a:ext>
            </a:extLst>
          </p:cNvPr>
          <p:cNvSpPr>
            <a:spLocks noChangeArrowheads="1" noTextEdit="1"/>
          </p:cNvSpPr>
          <p:nvPr>
            <p:ph type="sldImg"/>
          </p:nvPr>
        </p:nvSpPr>
        <p:spPr>
          <a:ln/>
        </p:spPr>
      </p:sp>
      <p:sp>
        <p:nvSpPr>
          <p:cNvPr id="176131" name="Rectangle 3">
            <a:extLst>
              <a:ext uri="{FF2B5EF4-FFF2-40B4-BE49-F238E27FC236}">
                <a16:creationId xmlns:a16="http://schemas.microsoft.com/office/drawing/2014/main" id="{5441B8FA-DF43-56BB-EF3E-309070E2AA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64EC3B16-D496-2136-F4F6-734CB89DFF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BF30594-74AB-504B-8CFA-57D1D8172F7F}" type="slidenum">
              <a:rPr lang="fr-FR" altLang="fr-FR" smtClean="0"/>
              <a:pPr/>
              <a:t>80</a:t>
            </a:fld>
            <a:endParaRPr lang="fr-FR" altLang="fr-FR"/>
          </a:p>
        </p:txBody>
      </p:sp>
      <p:sp>
        <p:nvSpPr>
          <p:cNvPr id="178178" name="Rectangle 2">
            <a:extLst>
              <a:ext uri="{FF2B5EF4-FFF2-40B4-BE49-F238E27FC236}">
                <a16:creationId xmlns:a16="http://schemas.microsoft.com/office/drawing/2014/main" id="{B8B71CE1-91C9-35D3-86B3-0BAA61BB45F7}"/>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B8A8E4B1-707D-2535-DBBF-0C5E218852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3370E6D8-2429-AE1B-F784-713846201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68ACF62-70B3-8444-823A-619B9F4F9278}" type="slidenum">
              <a:rPr lang="fr-FR" altLang="fr-FR" smtClean="0"/>
              <a:pPr/>
              <a:t>81</a:t>
            </a:fld>
            <a:endParaRPr lang="fr-FR" altLang="fr-FR"/>
          </a:p>
        </p:txBody>
      </p:sp>
      <p:sp>
        <p:nvSpPr>
          <p:cNvPr id="180226" name="Rectangle 2">
            <a:extLst>
              <a:ext uri="{FF2B5EF4-FFF2-40B4-BE49-F238E27FC236}">
                <a16:creationId xmlns:a16="http://schemas.microsoft.com/office/drawing/2014/main" id="{B3AD0D07-2030-EC06-01D9-B49010367697}"/>
              </a:ext>
            </a:extLst>
          </p:cNvPr>
          <p:cNvSpPr>
            <a:spLocks noChangeArrowheads="1" noTextEdit="1"/>
          </p:cNvSpPr>
          <p:nvPr>
            <p:ph type="sldImg"/>
          </p:nvPr>
        </p:nvSpPr>
        <p:spPr>
          <a:ln/>
        </p:spPr>
      </p:sp>
      <p:sp>
        <p:nvSpPr>
          <p:cNvPr id="180227" name="Rectangle 3">
            <a:extLst>
              <a:ext uri="{FF2B5EF4-FFF2-40B4-BE49-F238E27FC236}">
                <a16:creationId xmlns:a16="http://schemas.microsoft.com/office/drawing/2014/main" id="{D6976E96-A9F3-8395-677C-110E856E0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394748D5-6A34-515B-B6C1-6F1B2DF57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966E9A2-9D55-C245-A81F-8ECE25FD1A5C}" type="slidenum">
              <a:rPr lang="fr-FR" altLang="fr-FR" smtClean="0"/>
              <a:pPr/>
              <a:t>82</a:t>
            </a:fld>
            <a:endParaRPr lang="fr-FR" altLang="fr-FR"/>
          </a:p>
        </p:txBody>
      </p:sp>
      <p:sp>
        <p:nvSpPr>
          <p:cNvPr id="182274" name="Rectangle 2">
            <a:extLst>
              <a:ext uri="{FF2B5EF4-FFF2-40B4-BE49-F238E27FC236}">
                <a16:creationId xmlns:a16="http://schemas.microsoft.com/office/drawing/2014/main" id="{FE0CE516-6C47-0C24-A2E1-D2EA14F23261}"/>
              </a:ext>
            </a:extLst>
          </p:cNvPr>
          <p:cNvSpPr>
            <a:spLocks noChangeArrowheads="1" noTextEdit="1"/>
          </p:cNvSpPr>
          <p:nvPr>
            <p:ph type="sldImg"/>
          </p:nvPr>
        </p:nvSpPr>
        <p:spPr>
          <a:ln/>
        </p:spPr>
      </p:sp>
      <p:sp>
        <p:nvSpPr>
          <p:cNvPr id="182275" name="Rectangle 3">
            <a:extLst>
              <a:ext uri="{FF2B5EF4-FFF2-40B4-BE49-F238E27FC236}">
                <a16:creationId xmlns:a16="http://schemas.microsoft.com/office/drawing/2014/main" id="{E0B5D28B-5687-9E93-9739-F007BAFE5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25DA7324-ABD7-4EE5-61C2-58936992F7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B88393D-3CA6-7440-9C7A-F5125534170C}" type="slidenum">
              <a:rPr lang="fr-FR" altLang="fr-FR" smtClean="0"/>
              <a:pPr/>
              <a:t>83</a:t>
            </a:fld>
            <a:endParaRPr lang="fr-FR" altLang="fr-FR"/>
          </a:p>
        </p:txBody>
      </p:sp>
      <p:sp>
        <p:nvSpPr>
          <p:cNvPr id="184322" name="Rectangle 2">
            <a:extLst>
              <a:ext uri="{FF2B5EF4-FFF2-40B4-BE49-F238E27FC236}">
                <a16:creationId xmlns:a16="http://schemas.microsoft.com/office/drawing/2014/main" id="{C7CD2DB7-A407-63C4-4BFD-89BF4645537D}"/>
              </a:ext>
            </a:extLst>
          </p:cNvPr>
          <p:cNvSpPr>
            <a:spLocks noChangeArrowheads="1" noTextEdit="1"/>
          </p:cNvSpPr>
          <p:nvPr>
            <p:ph type="sldImg"/>
          </p:nvPr>
        </p:nvSpPr>
        <p:spPr>
          <a:ln/>
        </p:spPr>
      </p:sp>
      <p:sp>
        <p:nvSpPr>
          <p:cNvPr id="184323" name="Rectangle 3">
            <a:extLst>
              <a:ext uri="{FF2B5EF4-FFF2-40B4-BE49-F238E27FC236}">
                <a16:creationId xmlns:a16="http://schemas.microsoft.com/office/drawing/2014/main" id="{0096630F-D722-7184-3F70-69297A602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0C57C6E9-F7D3-3E76-9651-7B504DEDB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1317052-0B27-334B-93F9-855A6D143FB8}" type="slidenum">
              <a:rPr lang="fr-FR" altLang="fr-FR" smtClean="0"/>
              <a:pPr/>
              <a:t>84</a:t>
            </a:fld>
            <a:endParaRPr lang="fr-FR" altLang="fr-FR"/>
          </a:p>
        </p:txBody>
      </p:sp>
      <p:sp>
        <p:nvSpPr>
          <p:cNvPr id="186370" name="Rectangle 2">
            <a:extLst>
              <a:ext uri="{FF2B5EF4-FFF2-40B4-BE49-F238E27FC236}">
                <a16:creationId xmlns:a16="http://schemas.microsoft.com/office/drawing/2014/main" id="{E5A0A497-F370-9847-1791-981BC9F736F9}"/>
              </a:ext>
            </a:extLst>
          </p:cNvPr>
          <p:cNvSpPr>
            <a:spLocks noChangeArrowheads="1" noTextEdit="1"/>
          </p:cNvSpPr>
          <p:nvPr>
            <p:ph type="sldImg"/>
          </p:nvPr>
        </p:nvSpPr>
        <p:spPr>
          <a:ln/>
        </p:spPr>
      </p:sp>
      <p:sp>
        <p:nvSpPr>
          <p:cNvPr id="186371" name="Rectangle 3">
            <a:extLst>
              <a:ext uri="{FF2B5EF4-FFF2-40B4-BE49-F238E27FC236}">
                <a16:creationId xmlns:a16="http://schemas.microsoft.com/office/drawing/2014/main" id="{8DDE793F-40B4-7DBC-2435-4228A77290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3C4D3F5C-B720-61CF-EC0E-F836EE39F6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4090E48-BCD1-5449-91FB-3D8AEBF04101}" type="slidenum">
              <a:rPr lang="fr-FR" altLang="fr-FR" smtClean="0"/>
              <a:pPr/>
              <a:t>85</a:t>
            </a:fld>
            <a:endParaRPr lang="fr-FR" altLang="fr-FR"/>
          </a:p>
        </p:txBody>
      </p:sp>
      <p:sp>
        <p:nvSpPr>
          <p:cNvPr id="188418" name="Rectangle 2">
            <a:extLst>
              <a:ext uri="{FF2B5EF4-FFF2-40B4-BE49-F238E27FC236}">
                <a16:creationId xmlns:a16="http://schemas.microsoft.com/office/drawing/2014/main" id="{1EADBD66-F423-FCBF-CB55-BE9AC4A415D6}"/>
              </a:ext>
            </a:extLst>
          </p:cNvPr>
          <p:cNvSpPr>
            <a:spLocks noChangeArrowheads="1" noTextEdit="1"/>
          </p:cNvSpPr>
          <p:nvPr>
            <p:ph type="sldImg"/>
          </p:nvPr>
        </p:nvSpPr>
        <p:spPr>
          <a:ln/>
        </p:spPr>
      </p:sp>
      <p:sp>
        <p:nvSpPr>
          <p:cNvPr id="188419" name="Rectangle 3">
            <a:extLst>
              <a:ext uri="{FF2B5EF4-FFF2-40B4-BE49-F238E27FC236}">
                <a16:creationId xmlns:a16="http://schemas.microsoft.com/office/drawing/2014/main" id="{D8030BE5-B552-7510-6A3A-B54CBFB90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73EEE4B2-5982-A5EB-52AD-73C9D06169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04D8D67-7825-AF48-8DC3-C37B9E2C00D0}" type="slidenum">
              <a:rPr lang="fr-FR" altLang="fr-FR" smtClean="0"/>
              <a:pPr/>
              <a:t>86</a:t>
            </a:fld>
            <a:endParaRPr lang="fr-FR" altLang="fr-FR"/>
          </a:p>
        </p:txBody>
      </p:sp>
      <p:sp>
        <p:nvSpPr>
          <p:cNvPr id="190466" name="Rectangle 2">
            <a:extLst>
              <a:ext uri="{FF2B5EF4-FFF2-40B4-BE49-F238E27FC236}">
                <a16:creationId xmlns:a16="http://schemas.microsoft.com/office/drawing/2014/main" id="{9658A02E-AC71-BE8F-56C7-FA08D550C0E8}"/>
              </a:ext>
            </a:extLst>
          </p:cNvPr>
          <p:cNvSpPr>
            <a:spLocks noChangeArrowheads="1" noTextEdit="1"/>
          </p:cNvSpPr>
          <p:nvPr>
            <p:ph type="sldImg"/>
          </p:nvPr>
        </p:nvSpPr>
        <p:spPr>
          <a:ln/>
        </p:spPr>
      </p:sp>
      <p:sp>
        <p:nvSpPr>
          <p:cNvPr id="190467" name="Rectangle 3">
            <a:extLst>
              <a:ext uri="{FF2B5EF4-FFF2-40B4-BE49-F238E27FC236}">
                <a16:creationId xmlns:a16="http://schemas.microsoft.com/office/drawing/2014/main" id="{3B169DF3-975C-C942-A4F2-EC87BB212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C566588A-24B2-E0AA-AB06-D820F4891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607EC2D-9370-ED41-A201-CB54630C3BFA}" type="slidenum">
              <a:rPr lang="fr-FR" altLang="fr-FR" smtClean="0"/>
              <a:pPr/>
              <a:t>87</a:t>
            </a:fld>
            <a:endParaRPr lang="fr-FR" altLang="fr-FR"/>
          </a:p>
        </p:txBody>
      </p:sp>
      <p:sp>
        <p:nvSpPr>
          <p:cNvPr id="192514" name="Rectangle 2">
            <a:extLst>
              <a:ext uri="{FF2B5EF4-FFF2-40B4-BE49-F238E27FC236}">
                <a16:creationId xmlns:a16="http://schemas.microsoft.com/office/drawing/2014/main" id="{9E4D76DA-9E00-0F9E-A0C7-0DDE4DAFF951}"/>
              </a:ext>
            </a:extLst>
          </p:cNvPr>
          <p:cNvSpPr>
            <a:spLocks noChangeArrowheads="1" noTextEdit="1"/>
          </p:cNvSpPr>
          <p:nvPr>
            <p:ph type="sldImg"/>
          </p:nvPr>
        </p:nvSpPr>
        <p:spPr>
          <a:ln/>
        </p:spPr>
      </p:sp>
      <p:sp>
        <p:nvSpPr>
          <p:cNvPr id="192515" name="Rectangle 3">
            <a:extLst>
              <a:ext uri="{FF2B5EF4-FFF2-40B4-BE49-F238E27FC236}">
                <a16:creationId xmlns:a16="http://schemas.microsoft.com/office/drawing/2014/main" id="{78AF17B7-6961-443C-604D-82070664CC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5BCFA4C6-DD51-2EEF-F969-1857FCC307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5F0C35F-1B2E-1542-8E2D-A267D88368F0}" type="slidenum">
              <a:rPr lang="fr-FR" altLang="fr-FR" smtClean="0"/>
              <a:pPr/>
              <a:t>92</a:t>
            </a:fld>
            <a:endParaRPr lang="fr-FR" altLang="fr-FR"/>
          </a:p>
        </p:txBody>
      </p:sp>
      <p:sp>
        <p:nvSpPr>
          <p:cNvPr id="198658" name="Rectangle 2">
            <a:extLst>
              <a:ext uri="{FF2B5EF4-FFF2-40B4-BE49-F238E27FC236}">
                <a16:creationId xmlns:a16="http://schemas.microsoft.com/office/drawing/2014/main" id="{146A6CD3-DE88-82F3-FAC2-6F61F114AE2D}"/>
              </a:ext>
            </a:extLst>
          </p:cNvPr>
          <p:cNvSpPr>
            <a:spLocks noChangeArrowheads="1" noTextEdit="1"/>
          </p:cNvSpPr>
          <p:nvPr>
            <p:ph type="sldImg"/>
          </p:nvPr>
        </p:nvSpPr>
        <p:spPr>
          <a:ln/>
        </p:spPr>
      </p:sp>
      <p:sp>
        <p:nvSpPr>
          <p:cNvPr id="198659" name="Rectangle 3">
            <a:extLst>
              <a:ext uri="{FF2B5EF4-FFF2-40B4-BE49-F238E27FC236}">
                <a16:creationId xmlns:a16="http://schemas.microsoft.com/office/drawing/2014/main" id="{9A313015-3A78-1D1C-C2C5-1F6910D2AA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1ECBAA0-B3C4-0B45-F7B4-5210138D95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B74E86C-27F6-4141-AE61-3326696CC54C}" type="slidenum">
              <a:rPr lang="fr-FR" altLang="fr-FR" smtClean="0"/>
              <a:pPr/>
              <a:t>9</a:t>
            </a:fld>
            <a:endParaRPr lang="fr-FR" altLang="fr-FR"/>
          </a:p>
        </p:txBody>
      </p:sp>
      <p:sp>
        <p:nvSpPr>
          <p:cNvPr id="43010" name="Rectangle 2">
            <a:extLst>
              <a:ext uri="{FF2B5EF4-FFF2-40B4-BE49-F238E27FC236}">
                <a16:creationId xmlns:a16="http://schemas.microsoft.com/office/drawing/2014/main" id="{15E9260D-1CA7-CB06-AFB9-7950B3EDE1D7}"/>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7FCEE331-ADA0-4A5B-298C-1618F21FE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BA473A91-C667-3003-F360-7C819F1DD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57F676A-13B3-4C43-A328-BBFC5CCF7CA7}" type="slidenum">
              <a:rPr lang="fr-FR" altLang="fr-FR" smtClean="0"/>
              <a:pPr/>
              <a:t>93</a:t>
            </a:fld>
            <a:endParaRPr lang="fr-FR" altLang="fr-FR"/>
          </a:p>
        </p:txBody>
      </p:sp>
      <p:sp>
        <p:nvSpPr>
          <p:cNvPr id="200706" name="Rectangle 2">
            <a:extLst>
              <a:ext uri="{FF2B5EF4-FFF2-40B4-BE49-F238E27FC236}">
                <a16:creationId xmlns:a16="http://schemas.microsoft.com/office/drawing/2014/main" id="{34F2B58F-BA50-2AF1-E48F-4F25D70D3DF2}"/>
              </a:ext>
            </a:extLst>
          </p:cNvPr>
          <p:cNvSpPr>
            <a:spLocks noChangeArrowheads="1" noTextEdit="1"/>
          </p:cNvSpPr>
          <p:nvPr>
            <p:ph type="sldImg"/>
          </p:nvPr>
        </p:nvSpPr>
        <p:spPr>
          <a:ln/>
        </p:spPr>
      </p:sp>
      <p:sp>
        <p:nvSpPr>
          <p:cNvPr id="200707" name="Rectangle 3">
            <a:extLst>
              <a:ext uri="{FF2B5EF4-FFF2-40B4-BE49-F238E27FC236}">
                <a16:creationId xmlns:a16="http://schemas.microsoft.com/office/drawing/2014/main" id="{3F582D3C-71A6-00D2-5884-68D8EBE53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416C6FC6-E420-E18B-D9BB-C2042B07C1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97A2C26-36EE-D446-BDF8-4E320EEA2A5B}" type="slidenum">
              <a:rPr lang="fr-FR" altLang="fr-FR" smtClean="0"/>
              <a:pPr/>
              <a:t>94</a:t>
            </a:fld>
            <a:endParaRPr lang="fr-FR" altLang="fr-FR"/>
          </a:p>
        </p:txBody>
      </p:sp>
      <p:sp>
        <p:nvSpPr>
          <p:cNvPr id="202754" name="Rectangle 2">
            <a:extLst>
              <a:ext uri="{FF2B5EF4-FFF2-40B4-BE49-F238E27FC236}">
                <a16:creationId xmlns:a16="http://schemas.microsoft.com/office/drawing/2014/main" id="{398B6030-EBC0-A952-8DF2-1CACF5363DAB}"/>
              </a:ext>
            </a:extLst>
          </p:cNvPr>
          <p:cNvSpPr>
            <a:spLocks noChangeArrowheads="1" noTextEdit="1"/>
          </p:cNvSpPr>
          <p:nvPr>
            <p:ph type="sldImg"/>
          </p:nvPr>
        </p:nvSpPr>
        <p:spPr>
          <a:ln/>
        </p:spPr>
      </p:sp>
      <p:sp>
        <p:nvSpPr>
          <p:cNvPr id="202755" name="Rectangle 3">
            <a:extLst>
              <a:ext uri="{FF2B5EF4-FFF2-40B4-BE49-F238E27FC236}">
                <a16:creationId xmlns:a16="http://schemas.microsoft.com/office/drawing/2014/main" id="{BB052165-751C-7113-A527-C50693F45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AAFAA5E1-B921-6542-0F06-DF9D84DE5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80D01F1-14F2-1A40-869B-F9058DE3C7D6}" type="slidenum">
              <a:rPr lang="fr-FR" altLang="fr-FR" smtClean="0"/>
              <a:pPr/>
              <a:t>95</a:t>
            </a:fld>
            <a:endParaRPr lang="fr-FR" altLang="fr-FR"/>
          </a:p>
        </p:txBody>
      </p:sp>
      <p:sp>
        <p:nvSpPr>
          <p:cNvPr id="204802" name="Rectangle 2">
            <a:extLst>
              <a:ext uri="{FF2B5EF4-FFF2-40B4-BE49-F238E27FC236}">
                <a16:creationId xmlns:a16="http://schemas.microsoft.com/office/drawing/2014/main" id="{C622AF58-171B-FEF5-7AFC-783CA43FD494}"/>
              </a:ext>
            </a:extLst>
          </p:cNvPr>
          <p:cNvSpPr>
            <a:spLocks noChangeArrowheads="1" noTextEdit="1"/>
          </p:cNvSpPr>
          <p:nvPr>
            <p:ph type="sldImg"/>
          </p:nvPr>
        </p:nvSpPr>
        <p:spPr>
          <a:ln/>
        </p:spPr>
      </p:sp>
      <p:sp>
        <p:nvSpPr>
          <p:cNvPr id="204803" name="Rectangle 3">
            <a:extLst>
              <a:ext uri="{FF2B5EF4-FFF2-40B4-BE49-F238E27FC236}">
                <a16:creationId xmlns:a16="http://schemas.microsoft.com/office/drawing/2014/main" id="{B54D1FA8-FADD-8762-184B-333CC176D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0F1D2339-CF34-2669-AB8E-E499EBF51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9F320B4-0109-2646-9162-8AB6BC2E757A}" type="slidenum">
              <a:rPr lang="fr-FR" altLang="fr-FR" smtClean="0"/>
              <a:pPr/>
              <a:t>96</a:t>
            </a:fld>
            <a:endParaRPr lang="fr-FR" altLang="fr-FR"/>
          </a:p>
        </p:txBody>
      </p:sp>
      <p:sp>
        <p:nvSpPr>
          <p:cNvPr id="206850" name="Rectangle 2">
            <a:extLst>
              <a:ext uri="{FF2B5EF4-FFF2-40B4-BE49-F238E27FC236}">
                <a16:creationId xmlns:a16="http://schemas.microsoft.com/office/drawing/2014/main" id="{8B52690C-ABA3-9A1C-8A12-5A497741C92D}"/>
              </a:ext>
            </a:extLst>
          </p:cNvPr>
          <p:cNvSpPr>
            <a:spLocks noChangeArrowheads="1" noTextEdit="1"/>
          </p:cNvSpPr>
          <p:nvPr>
            <p:ph type="sldImg"/>
          </p:nvPr>
        </p:nvSpPr>
        <p:spPr>
          <a:ln/>
        </p:spPr>
      </p:sp>
      <p:sp>
        <p:nvSpPr>
          <p:cNvPr id="206851" name="Rectangle 3">
            <a:extLst>
              <a:ext uri="{FF2B5EF4-FFF2-40B4-BE49-F238E27FC236}">
                <a16:creationId xmlns:a16="http://schemas.microsoft.com/office/drawing/2014/main" id="{ED2C6DA7-52D4-FBB4-C0CD-AED35858EE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73CABBBF-6329-C541-94DF-2D4D56514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74CF962-9761-8F4A-B9B1-9C3238246547}" type="slidenum">
              <a:rPr lang="fr-FR" altLang="fr-FR" smtClean="0"/>
              <a:pPr/>
              <a:t>97</a:t>
            </a:fld>
            <a:endParaRPr lang="fr-FR" altLang="fr-FR"/>
          </a:p>
        </p:txBody>
      </p:sp>
      <p:sp>
        <p:nvSpPr>
          <p:cNvPr id="208898" name="Rectangle 2">
            <a:extLst>
              <a:ext uri="{FF2B5EF4-FFF2-40B4-BE49-F238E27FC236}">
                <a16:creationId xmlns:a16="http://schemas.microsoft.com/office/drawing/2014/main" id="{2FDE976B-6FAF-D052-073D-A93CF3342047}"/>
              </a:ext>
            </a:extLst>
          </p:cNvPr>
          <p:cNvSpPr>
            <a:spLocks noChangeArrowheads="1" noTextEdit="1"/>
          </p:cNvSpPr>
          <p:nvPr>
            <p:ph type="sldImg"/>
          </p:nvPr>
        </p:nvSpPr>
        <p:spPr>
          <a:ln/>
        </p:spPr>
      </p:sp>
      <p:sp>
        <p:nvSpPr>
          <p:cNvPr id="208899" name="Rectangle 3">
            <a:extLst>
              <a:ext uri="{FF2B5EF4-FFF2-40B4-BE49-F238E27FC236}">
                <a16:creationId xmlns:a16="http://schemas.microsoft.com/office/drawing/2014/main" id="{6C71A26A-29EE-E4DF-F8FC-91F9BAF985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10EF7301-3504-D5F1-AE88-25983D7C9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71F8E87-F0E2-0148-BEB8-F651A17381BF}" type="slidenum">
              <a:rPr lang="fr-FR" altLang="fr-FR" smtClean="0"/>
              <a:pPr/>
              <a:t>98</a:t>
            </a:fld>
            <a:endParaRPr lang="fr-FR" altLang="fr-FR"/>
          </a:p>
        </p:txBody>
      </p:sp>
      <p:sp>
        <p:nvSpPr>
          <p:cNvPr id="210946" name="Rectangle 2">
            <a:extLst>
              <a:ext uri="{FF2B5EF4-FFF2-40B4-BE49-F238E27FC236}">
                <a16:creationId xmlns:a16="http://schemas.microsoft.com/office/drawing/2014/main" id="{90B7EA58-D615-7999-0409-49149AAFE668}"/>
              </a:ext>
            </a:extLst>
          </p:cNvPr>
          <p:cNvSpPr>
            <a:spLocks noChangeArrowheads="1" noTextEdit="1"/>
          </p:cNvSpPr>
          <p:nvPr>
            <p:ph type="sldImg"/>
          </p:nvPr>
        </p:nvSpPr>
        <p:spPr>
          <a:ln/>
        </p:spPr>
      </p:sp>
      <p:sp>
        <p:nvSpPr>
          <p:cNvPr id="210947" name="Rectangle 3">
            <a:extLst>
              <a:ext uri="{FF2B5EF4-FFF2-40B4-BE49-F238E27FC236}">
                <a16:creationId xmlns:a16="http://schemas.microsoft.com/office/drawing/2014/main" id="{1F5B41B6-B0FC-6858-4AC3-554FEF2D45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067DCD44-05F3-1235-AA2A-8977C7A513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E6995CD-583B-DA4A-AA92-5129A0A667F3}" type="slidenum">
              <a:rPr lang="fr-FR" altLang="fr-FR" smtClean="0"/>
              <a:pPr/>
              <a:t>99</a:t>
            </a:fld>
            <a:endParaRPr lang="fr-FR" altLang="fr-FR"/>
          </a:p>
        </p:txBody>
      </p:sp>
      <p:sp>
        <p:nvSpPr>
          <p:cNvPr id="212994" name="Rectangle 2">
            <a:extLst>
              <a:ext uri="{FF2B5EF4-FFF2-40B4-BE49-F238E27FC236}">
                <a16:creationId xmlns:a16="http://schemas.microsoft.com/office/drawing/2014/main" id="{E54EFAE6-0840-47FB-E6EA-860F93239E94}"/>
              </a:ext>
            </a:extLst>
          </p:cNvPr>
          <p:cNvSpPr>
            <a:spLocks noChangeArrowheads="1" noTextEdit="1"/>
          </p:cNvSpPr>
          <p:nvPr>
            <p:ph type="sldImg"/>
          </p:nvPr>
        </p:nvSpPr>
        <p:spPr>
          <a:ln/>
        </p:spPr>
      </p:sp>
      <p:sp>
        <p:nvSpPr>
          <p:cNvPr id="212995" name="Rectangle 3">
            <a:extLst>
              <a:ext uri="{FF2B5EF4-FFF2-40B4-BE49-F238E27FC236}">
                <a16:creationId xmlns:a16="http://schemas.microsoft.com/office/drawing/2014/main" id="{CCD24184-3091-6DED-F5A4-559F69852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08FA2241-4E62-B9B1-88FE-5814F586F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B58C7B0-5170-9945-AC30-B66F3CDA2B6A}" type="slidenum">
              <a:rPr lang="fr-FR" altLang="fr-FR" smtClean="0"/>
              <a:pPr/>
              <a:t>100</a:t>
            </a:fld>
            <a:endParaRPr lang="fr-FR" altLang="fr-FR"/>
          </a:p>
        </p:txBody>
      </p:sp>
      <p:sp>
        <p:nvSpPr>
          <p:cNvPr id="215042" name="Rectangle 2">
            <a:extLst>
              <a:ext uri="{FF2B5EF4-FFF2-40B4-BE49-F238E27FC236}">
                <a16:creationId xmlns:a16="http://schemas.microsoft.com/office/drawing/2014/main" id="{0A7278F9-A5DE-89DC-DDFD-C800ADE7CA72}"/>
              </a:ext>
            </a:extLst>
          </p:cNvPr>
          <p:cNvSpPr>
            <a:spLocks noChangeArrowheads="1" noTextEdit="1"/>
          </p:cNvSpPr>
          <p:nvPr>
            <p:ph type="sldImg"/>
          </p:nvPr>
        </p:nvSpPr>
        <p:spPr>
          <a:ln/>
        </p:spPr>
      </p:sp>
      <p:sp>
        <p:nvSpPr>
          <p:cNvPr id="215043" name="Rectangle 3">
            <a:extLst>
              <a:ext uri="{FF2B5EF4-FFF2-40B4-BE49-F238E27FC236}">
                <a16:creationId xmlns:a16="http://schemas.microsoft.com/office/drawing/2014/main" id="{BB5C499F-C02F-EA60-6EBB-6FDBE73E3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BDB4B13B-D80A-B18F-51C9-3018D66B02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D77F902-F532-6B43-B0D4-AB10940835D3}" type="slidenum">
              <a:rPr lang="fr-FR" altLang="fr-FR" smtClean="0"/>
              <a:pPr/>
              <a:t>101</a:t>
            </a:fld>
            <a:endParaRPr lang="fr-FR" altLang="fr-FR"/>
          </a:p>
        </p:txBody>
      </p:sp>
      <p:sp>
        <p:nvSpPr>
          <p:cNvPr id="217090" name="Rectangle 2">
            <a:extLst>
              <a:ext uri="{FF2B5EF4-FFF2-40B4-BE49-F238E27FC236}">
                <a16:creationId xmlns:a16="http://schemas.microsoft.com/office/drawing/2014/main" id="{3FF3E6A4-C008-4550-0517-48A988E4B2F5}"/>
              </a:ext>
            </a:extLst>
          </p:cNvPr>
          <p:cNvSpPr>
            <a:spLocks noChangeArrowheads="1" noTextEdit="1"/>
          </p:cNvSpPr>
          <p:nvPr>
            <p:ph type="sldImg"/>
          </p:nvPr>
        </p:nvSpPr>
        <p:spPr>
          <a:ln/>
        </p:spPr>
      </p:sp>
      <p:sp>
        <p:nvSpPr>
          <p:cNvPr id="217091" name="Rectangle 3">
            <a:extLst>
              <a:ext uri="{FF2B5EF4-FFF2-40B4-BE49-F238E27FC236}">
                <a16:creationId xmlns:a16="http://schemas.microsoft.com/office/drawing/2014/main" id="{A7E7C994-B99C-0C0E-CCF4-3E47A090D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ECE43C4C-A0E7-8EAA-F76D-843C332E60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63A7414-79D2-6C4D-84E0-3CDCC34919A0}" type="slidenum">
              <a:rPr lang="fr-FR" altLang="fr-FR" smtClean="0"/>
              <a:pPr/>
              <a:t>102</a:t>
            </a:fld>
            <a:endParaRPr lang="fr-FR" altLang="fr-FR"/>
          </a:p>
        </p:txBody>
      </p:sp>
      <p:sp>
        <p:nvSpPr>
          <p:cNvPr id="219138" name="Rectangle 2">
            <a:extLst>
              <a:ext uri="{FF2B5EF4-FFF2-40B4-BE49-F238E27FC236}">
                <a16:creationId xmlns:a16="http://schemas.microsoft.com/office/drawing/2014/main" id="{09C77021-777F-6927-8837-1B1BB6BD4B9A}"/>
              </a:ext>
            </a:extLst>
          </p:cNvPr>
          <p:cNvSpPr>
            <a:spLocks noChangeArrowheads="1" noTextEdit="1"/>
          </p:cNvSpPr>
          <p:nvPr>
            <p:ph type="sldImg"/>
          </p:nvPr>
        </p:nvSpPr>
        <p:spPr>
          <a:ln/>
        </p:spPr>
      </p:sp>
      <p:sp>
        <p:nvSpPr>
          <p:cNvPr id="219139" name="Rectangle 3">
            <a:extLst>
              <a:ext uri="{FF2B5EF4-FFF2-40B4-BE49-F238E27FC236}">
                <a16:creationId xmlns:a16="http://schemas.microsoft.com/office/drawing/2014/main" id="{430F92E6-9E48-1226-5999-9748B75D64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E668AFE-2D1C-D8E6-9880-7CABF953F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CD7EDBA7-EB8A-674F-805C-8F4EC14DB42A}" type="slidenum">
              <a:rPr lang="fr-FR" altLang="fr-FR" smtClean="0"/>
              <a:pPr/>
              <a:t>13</a:t>
            </a:fld>
            <a:endParaRPr lang="fr-FR" altLang="fr-FR"/>
          </a:p>
        </p:txBody>
      </p:sp>
      <p:sp>
        <p:nvSpPr>
          <p:cNvPr id="48130" name="Rectangle 2">
            <a:extLst>
              <a:ext uri="{FF2B5EF4-FFF2-40B4-BE49-F238E27FC236}">
                <a16:creationId xmlns:a16="http://schemas.microsoft.com/office/drawing/2014/main" id="{DC8BAF42-1F2B-72C0-C894-7E2EF57FF166}"/>
              </a:ext>
            </a:extLst>
          </p:cNvPr>
          <p:cNvSpPr>
            <a:spLocks noChangeArrowheads="1" noTextEdit="1"/>
          </p:cNvSpPr>
          <p:nvPr>
            <p:ph type="sldImg"/>
          </p:nvPr>
        </p:nvSpPr>
        <p:spPr>
          <a:ln/>
        </p:spPr>
      </p:sp>
      <p:sp>
        <p:nvSpPr>
          <p:cNvPr id="48131" name="Rectangle 3">
            <a:extLst>
              <a:ext uri="{FF2B5EF4-FFF2-40B4-BE49-F238E27FC236}">
                <a16:creationId xmlns:a16="http://schemas.microsoft.com/office/drawing/2014/main" id="{66ED7103-CDA9-A79C-7E7A-5BDDD9338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CC3395F2-DE72-9DE9-34BA-80A830ED94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9812ECE-DF43-6C49-8EFC-1EC29F6FFFD6}" type="slidenum">
              <a:rPr lang="fr-FR" altLang="fr-FR" smtClean="0"/>
              <a:pPr/>
              <a:t>103</a:t>
            </a:fld>
            <a:endParaRPr lang="fr-FR" altLang="fr-FR"/>
          </a:p>
        </p:txBody>
      </p:sp>
      <p:sp>
        <p:nvSpPr>
          <p:cNvPr id="221186" name="Rectangle 2">
            <a:extLst>
              <a:ext uri="{FF2B5EF4-FFF2-40B4-BE49-F238E27FC236}">
                <a16:creationId xmlns:a16="http://schemas.microsoft.com/office/drawing/2014/main" id="{505290E6-4378-B429-02DA-2383C8BBCF24}"/>
              </a:ext>
            </a:extLst>
          </p:cNvPr>
          <p:cNvSpPr>
            <a:spLocks noChangeArrowheads="1" noTextEdit="1"/>
          </p:cNvSpPr>
          <p:nvPr>
            <p:ph type="sldImg"/>
          </p:nvPr>
        </p:nvSpPr>
        <p:spPr>
          <a:ln/>
        </p:spPr>
      </p:sp>
      <p:sp>
        <p:nvSpPr>
          <p:cNvPr id="221187" name="Rectangle 3">
            <a:extLst>
              <a:ext uri="{FF2B5EF4-FFF2-40B4-BE49-F238E27FC236}">
                <a16:creationId xmlns:a16="http://schemas.microsoft.com/office/drawing/2014/main" id="{9D557FD7-0EA0-E088-043E-C658AE6060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794C5C29-05C6-9031-27CC-8897215A2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FB6647D-B424-5A41-BCDF-BD07578927E8}" type="slidenum">
              <a:rPr lang="fr-FR" altLang="fr-FR" smtClean="0"/>
              <a:pPr/>
              <a:t>104</a:t>
            </a:fld>
            <a:endParaRPr lang="fr-FR" altLang="fr-FR"/>
          </a:p>
        </p:txBody>
      </p:sp>
      <p:sp>
        <p:nvSpPr>
          <p:cNvPr id="158722" name="Rectangle 2">
            <a:extLst>
              <a:ext uri="{FF2B5EF4-FFF2-40B4-BE49-F238E27FC236}">
                <a16:creationId xmlns:a16="http://schemas.microsoft.com/office/drawing/2014/main" id="{8847BEE5-FE2B-C97C-9B99-25A6064FF867}"/>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C723928A-5AD4-2698-3B2B-066B3FA958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6AF10CBF-3C31-03FD-8A67-C10CAF608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EECB59C-076E-7C4D-A381-4355FD822F87}" type="slidenum">
              <a:rPr lang="fr-FR" altLang="fr-FR" smtClean="0"/>
              <a:pPr/>
              <a:t>105</a:t>
            </a:fld>
            <a:endParaRPr lang="fr-FR" altLang="fr-FR"/>
          </a:p>
        </p:txBody>
      </p:sp>
      <p:sp>
        <p:nvSpPr>
          <p:cNvPr id="160770" name="Rectangle 2">
            <a:extLst>
              <a:ext uri="{FF2B5EF4-FFF2-40B4-BE49-F238E27FC236}">
                <a16:creationId xmlns:a16="http://schemas.microsoft.com/office/drawing/2014/main" id="{14413E9F-745E-3DA7-F55B-96637BAE34FD}"/>
              </a:ext>
            </a:extLst>
          </p:cNvPr>
          <p:cNvSpPr>
            <a:spLocks noChangeArrowheads="1" noTextEdit="1"/>
          </p:cNvSpPr>
          <p:nvPr>
            <p:ph type="sldImg"/>
          </p:nvPr>
        </p:nvSpPr>
        <p:spPr>
          <a:ln/>
        </p:spPr>
      </p:sp>
      <p:sp>
        <p:nvSpPr>
          <p:cNvPr id="160771" name="Rectangle 3">
            <a:extLst>
              <a:ext uri="{FF2B5EF4-FFF2-40B4-BE49-F238E27FC236}">
                <a16:creationId xmlns:a16="http://schemas.microsoft.com/office/drawing/2014/main" id="{A3766A92-FA91-BC01-4E2D-555487E92F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DE64C029-1419-CEE2-3FE1-D0B4E3FC48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1443A4D-091B-3946-8966-8AD6E20B6CE4}" type="slidenum">
              <a:rPr lang="fr-FR" altLang="fr-FR" smtClean="0"/>
              <a:pPr/>
              <a:t>106</a:t>
            </a:fld>
            <a:endParaRPr lang="fr-FR" altLang="fr-FR"/>
          </a:p>
        </p:txBody>
      </p:sp>
      <p:sp>
        <p:nvSpPr>
          <p:cNvPr id="162818" name="Rectangle 2">
            <a:extLst>
              <a:ext uri="{FF2B5EF4-FFF2-40B4-BE49-F238E27FC236}">
                <a16:creationId xmlns:a16="http://schemas.microsoft.com/office/drawing/2014/main" id="{ABCAC6E7-83CD-572D-DC68-754180FA5EE2}"/>
              </a:ext>
            </a:extLst>
          </p:cNvPr>
          <p:cNvSpPr>
            <a:spLocks noChangeArrowheads="1" noTextEdit="1"/>
          </p:cNvSpPr>
          <p:nvPr>
            <p:ph type="sldImg"/>
          </p:nvPr>
        </p:nvSpPr>
        <p:spPr>
          <a:ln/>
        </p:spPr>
      </p:sp>
      <p:sp>
        <p:nvSpPr>
          <p:cNvPr id="162819" name="Rectangle 3">
            <a:extLst>
              <a:ext uri="{FF2B5EF4-FFF2-40B4-BE49-F238E27FC236}">
                <a16:creationId xmlns:a16="http://schemas.microsoft.com/office/drawing/2014/main" id="{EDC12B30-A914-129C-1777-618791325B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AF4C96F4-9615-3EBA-BFD3-2365729C21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F323E52-C8A1-E948-B087-643971C37639}" type="slidenum">
              <a:rPr lang="fr-FR" altLang="fr-FR" smtClean="0"/>
              <a:pPr/>
              <a:t>109</a:t>
            </a:fld>
            <a:endParaRPr lang="fr-FR" altLang="fr-FR"/>
          </a:p>
        </p:txBody>
      </p:sp>
      <p:sp>
        <p:nvSpPr>
          <p:cNvPr id="230402" name="Rectangle 2">
            <a:extLst>
              <a:ext uri="{FF2B5EF4-FFF2-40B4-BE49-F238E27FC236}">
                <a16:creationId xmlns:a16="http://schemas.microsoft.com/office/drawing/2014/main" id="{FEB41018-3896-B393-A3D7-704848518D51}"/>
              </a:ext>
            </a:extLst>
          </p:cNvPr>
          <p:cNvSpPr>
            <a:spLocks noChangeArrowheads="1" noTextEdit="1"/>
          </p:cNvSpPr>
          <p:nvPr>
            <p:ph type="sldImg"/>
          </p:nvPr>
        </p:nvSpPr>
        <p:spPr>
          <a:ln/>
        </p:spPr>
      </p:sp>
      <p:sp>
        <p:nvSpPr>
          <p:cNvPr id="230403" name="Rectangle 3">
            <a:extLst>
              <a:ext uri="{FF2B5EF4-FFF2-40B4-BE49-F238E27FC236}">
                <a16:creationId xmlns:a16="http://schemas.microsoft.com/office/drawing/2014/main" id="{3E2B73E9-052A-8009-C00F-76B29D14D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186D263C-6C41-4010-AA71-874DDFB43E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7729E5F-3558-C849-80CA-1D9EC0C331C6}" type="slidenum">
              <a:rPr lang="fr-FR" altLang="fr-FR" smtClean="0"/>
              <a:pPr/>
              <a:t>110</a:t>
            </a:fld>
            <a:endParaRPr lang="fr-FR" altLang="fr-FR"/>
          </a:p>
        </p:txBody>
      </p:sp>
      <p:sp>
        <p:nvSpPr>
          <p:cNvPr id="232450" name="Rectangle 2">
            <a:extLst>
              <a:ext uri="{FF2B5EF4-FFF2-40B4-BE49-F238E27FC236}">
                <a16:creationId xmlns:a16="http://schemas.microsoft.com/office/drawing/2014/main" id="{EB1BCA12-C260-359E-AFC5-239150957FC7}"/>
              </a:ext>
            </a:extLst>
          </p:cNvPr>
          <p:cNvSpPr>
            <a:spLocks noChangeArrowheads="1" noTextEdit="1"/>
          </p:cNvSpPr>
          <p:nvPr>
            <p:ph type="sldImg"/>
          </p:nvPr>
        </p:nvSpPr>
        <p:spPr>
          <a:ln/>
        </p:spPr>
      </p:sp>
      <p:sp>
        <p:nvSpPr>
          <p:cNvPr id="232451" name="Rectangle 3">
            <a:extLst>
              <a:ext uri="{FF2B5EF4-FFF2-40B4-BE49-F238E27FC236}">
                <a16:creationId xmlns:a16="http://schemas.microsoft.com/office/drawing/2014/main" id="{B8EAF698-0967-AC94-BDA2-B0436A7A6A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4B5D3C3F-DABB-3C83-4D12-51B55848B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C7F167D-A206-9F4D-8C61-89FB765DB439}" type="slidenum">
              <a:rPr lang="fr-FR" altLang="fr-FR" smtClean="0"/>
              <a:pPr/>
              <a:t>111</a:t>
            </a:fld>
            <a:endParaRPr lang="fr-FR" altLang="fr-FR"/>
          </a:p>
        </p:txBody>
      </p:sp>
      <p:sp>
        <p:nvSpPr>
          <p:cNvPr id="234498" name="Rectangle 2">
            <a:extLst>
              <a:ext uri="{FF2B5EF4-FFF2-40B4-BE49-F238E27FC236}">
                <a16:creationId xmlns:a16="http://schemas.microsoft.com/office/drawing/2014/main" id="{025D9029-6A16-137F-29AB-C49602228078}"/>
              </a:ext>
            </a:extLst>
          </p:cNvPr>
          <p:cNvSpPr>
            <a:spLocks noChangeArrowheads="1" noTextEdit="1"/>
          </p:cNvSpPr>
          <p:nvPr>
            <p:ph type="sldImg"/>
          </p:nvPr>
        </p:nvSpPr>
        <p:spPr>
          <a:ln/>
        </p:spPr>
      </p:sp>
      <p:sp>
        <p:nvSpPr>
          <p:cNvPr id="234499" name="Rectangle 3">
            <a:extLst>
              <a:ext uri="{FF2B5EF4-FFF2-40B4-BE49-F238E27FC236}">
                <a16:creationId xmlns:a16="http://schemas.microsoft.com/office/drawing/2014/main" id="{530019E2-A981-1983-FC1B-3063001AAA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CC19D5B5-70C0-736D-298C-36F49F25B5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5A3EF85-1E84-7B4A-9B37-CB5E7CDE57DE}" type="slidenum">
              <a:rPr lang="fr-FR" altLang="fr-FR" smtClean="0"/>
              <a:pPr/>
              <a:t>112</a:t>
            </a:fld>
            <a:endParaRPr lang="fr-FR" altLang="fr-FR"/>
          </a:p>
        </p:txBody>
      </p:sp>
      <p:sp>
        <p:nvSpPr>
          <p:cNvPr id="236546" name="Rectangle 2">
            <a:extLst>
              <a:ext uri="{FF2B5EF4-FFF2-40B4-BE49-F238E27FC236}">
                <a16:creationId xmlns:a16="http://schemas.microsoft.com/office/drawing/2014/main" id="{1090A81A-E78D-CA14-DEB5-22926B01266D}"/>
              </a:ext>
            </a:extLst>
          </p:cNvPr>
          <p:cNvSpPr>
            <a:spLocks noChangeArrowheads="1" noTextEdit="1"/>
          </p:cNvSpPr>
          <p:nvPr>
            <p:ph type="sldImg"/>
          </p:nvPr>
        </p:nvSpPr>
        <p:spPr>
          <a:ln/>
        </p:spPr>
      </p:sp>
      <p:sp>
        <p:nvSpPr>
          <p:cNvPr id="236547" name="Rectangle 3">
            <a:extLst>
              <a:ext uri="{FF2B5EF4-FFF2-40B4-BE49-F238E27FC236}">
                <a16:creationId xmlns:a16="http://schemas.microsoft.com/office/drawing/2014/main" id="{928055E5-236E-7F01-7EFD-C9D1DE1BE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E35833DE-88F0-3E3F-4F4D-AA99CFFFF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9E56B53-D1F4-834D-9164-320AFDCC2F6A}" type="slidenum">
              <a:rPr lang="fr-FR" altLang="fr-FR" smtClean="0"/>
              <a:pPr/>
              <a:t>114</a:t>
            </a:fld>
            <a:endParaRPr lang="fr-FR" altLang="fr-FR"/>
          </a:p>
        </p:txBody>
      </p:sp>
      <p:sp>
        <p:nvSpPr>
          <p:cNvPr id="239618" name="Rectangle 2">
            <a:extLst>
              <a:ext uri="{FF2B5EF4-FFF2-40B4-BE49-F238E27FC236}">
                <a16:creationId xmlns:a16="http://schemas.microsoft.com/office/drawing/2014/main" id="{1BE06235-1E2B-2A06-9596-8745EB47EEA2}"/>
              </a:ext>
            </a:extLst>
          </p:cNvPr>
          <p:cNvSpPr>
            <a:spLocks noChangeArrowheads="1" noTextEdit="1"/>
          </p:cNvSpPr>
          <p:nvPr>
            <p:ph type="sldImg"/>
          </p:nvPr>
        </p:nvSpPr>
        <p:spPr>
          <a:ln/>
        </p:spPr>
      </p:sp>
      <p:sp>
        <p:nvSpPr>
          <p:cNvPr id="239619" name="Rectangle 3">
            <a:extLst>
              <a:ext uri="{FF2B5EF4-FFF2-40B4-BE49-F238E27FC236}">
                <a16:creationId xmlns:a16="http://schemas.microsoft.com/office/drawing/2014/main" id="{F8D8F0E4-18A2-6FA3-C19F-0F3DBAF18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3E830F4A-37C8-5B81-DDF5-0A5C0F68B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A9ECDF4-B0A5-AF4F-B5A2-C89081089C94}" type="slidenum">
              <a:rPr lang="fr-FR" altLang="fr-FR" smtClean="0"/>
              <a:pPr/>
              <a:t>115</a:t>
            </a:fld>
            <a:endParaRPr lang="fr-FR" altLang="fr-FR"/>
          </a:p>
        </p:txBody>
      </p:sp>
      <p:sp>
        <p:nvSpPr>
          <p:cNvPr id="176130" name="Rectangle 2">
            <a:extLst>
              <a:ext uri="{FF2B5EF4-FFF2-40B4-BE49-F238E27FC236}">
                <a16:creationId xmlns:a16="http://schemas.microsoft.com/office/drawing/2014/main" id="{0A2D8A0B-3F00-F88C-33F1-6B57C057DACB}"/>
              </a:ext>
            </a:extLst>
          </p:cNvPr>
          <p:cNvSpPr>
            <a:spLocks noChangeArrowheads="1" noTextEdit="1"/>
          </p:cNvSpPr>
          <p:nvPr>
            <p:ph type="sldImg"/>
          </p:nvPr>
        </p:nvSpPr>
        <p:spPr>
          <a:ln/>
        </p:spPr>
      </p:sp>
      <p:sp>
        <p:nvSpPr>
          <p:cNvPr id="176131" name="Rectangle 3">
            <a:extLst>
              <a:ext uri="{FF2B5EF4-FFF2-40B4-BE49-F238E27FC236}">
                <a16:creationId xmlns:a16="http://schemas.microsoft.com/office/drawing/2014/main" id="{4417F9F5-AE70-7042-A8C8-CC6F2CB5E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0BF5BA-2680-F5E2-4B62-2EBD21F12C9E}"/>
              </a:ext>
            </a:extLst>
          </p:cNvPr>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4">
            <a:extLst>
              <a:ext uri="{FF2B5EF4-FFF2-40B4-BE49-F238E27FC236}">
                <a16:creationId xmlns:a16="http://schemas.microsoft.com/office/drawing/2014/main" id="{105BEAEF-0C0F-9E88-1661-4B8D59A81724}"/>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a:extLst>
              <a:ext uri="{FF2B5EF4-FFF2-40B4-BE49-F238E27FC236}">
                <a16:creationId xmlns:a16="http://schemas.microsoft.com/office/drawing/2014/main" id="{C4D91425-F01C-72F7-FF7D-E46C36EC3763}"/>
              </a:ext>
            </a:extLst>
          </p:cNvPr>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7" name="TextBox 14">
            <a:extLst>
              <a:ext uri="{FF2B5EF4-FFF2-40B4-BE49-F238E27FC236}">
                <a16:creationId xmlns:a16="http://schemas.microsoft.com/office/drawing/2014/main" id="{2F8080EE-8D4C-4CB8-671C-4D33CBB17A40}"/>
              </a:ext>
            </a:extLst>
          </p:cNvPr>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5400" b="1">
                <a:solidFill>
                  <a:srgbClr val="B870B8"/>
                </a:solidFill>
              </a:rPr>
              <a:t>+</a:t>
            </a:r>
          </a:p>
        </p:txBody>
      </p:sp>
      <p:sp>
        <p:nvSpPr>
          <p:cNvPr id="8" name="Rectangle 7">
            <a:extLst>
              <a:ext uri="{FF2B5EF4-FFF2-40B4-BE49-F238E27FC236}">
                <a16:creationId xmlns:a16="http://schemas.microsoft.com/office/drawing/2014/main" id="{E7C2A196-D561-694B-008F-2B63407F5A10}"/>
              </a:ext>
            </a:extLst>
          </p:cNvPr>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8">
            <a:extLst>
              <a:ext uri="{FF2B5EF4-FFF2-40B4-BE49-F238E27FC236}">
                <a16:creationId xmlns:a16="http://schemas.microsoft.com/office/drawing/2014/main" id="{FBE3EA3F-6B35-B89D-569C-31D278A5DA82}"/>
              </a:ext>
            </a:extLst>
          </p:cNvPr>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a:p>
        </p:txBody>
      </p:sp>
      <p:sp>
        <p:nvSpPr>
          <p:cNvPr id="10" name="Date Placeholder 3">
            <a:extLst>
              <a:ext uri="{FF2B5EF4-FFF2-40B4-BE49-F238E27FC236}">
                <a16:creationId xmlns:a16="http://schemas.microsoft.com/office/drawing/2014/main" id="{B8612E61-95A9-6705-B057-6E53FB6FDEBC}"/>
              </a:ext>
            </a:extLst>
          </p:cNvPr>
          <p:cNvSpPr>
            <a:spLocks noGrp="1"/>
          </p:cNvSpPr>
          <p:nvPr>
            <p:ph type="dt" sz="half" idx="10"/>
          </p:nvPr>
        </p:nvSpPr>
        <p:spPr>
          <a:xfrm>
            <a:off x="4800600" y="6426200"/>
            <a:ext cx="1231900" cy="365125"/>
          </a:xfrm>
        </p:spPr>
        <p:txBody>
          <a:bodyPr rtlCol="0"/>
          <a:lstStyle>
            <a:lvl1pPr algn="l">
              <a:defRPr>
                <a:solidFill>
                  <a:schemeClr val="tx1">
                    <a:lumMod val="65000"/>
                    <a:lumOff val="35000"/>
                  </a:schemeClr>
                </a:solidFill>
                <a:latin typeface="Times" charset="0"/>
                <a:ea typeface="+mn-ea"/>
              </a:defRPr>
            </a:lvl1pPr>
          </a:lstStyle>
          <a:p>
            <a:pPr>
              <a:defRPr/>
            </a:pPr>
            <a:endParaRPr lang="en-US"/>
          </a:p>
        </p:txBody>
      </p:sp>
      <p:sp>
        <p:nvSpPr>
          <p:cNvPr id="11" name="Footer Placeholder 4">
            <a:extLst>
              <a:ext uri="{FF2B5EF4-FFF2-40B4-BE49-F238E27FC236}">
                <a16:creationId xmlns:a16="http://schemas.microsoft.com/office/drawing/2014/main" id="{43B88FB3-2C3B-30E2-163D-575F2973463A}"/>
              </a:ext>
            </a:extLst>
          </p:cNvPr>
          <p:cNvSpPr>
            <a:spLocks noGrp="1"/>
          </p:cNvSpPr>
          <p:nvPr>
            <p:ph type="ftr" sz="quarter" idx="11"/>
          </p:nvPr>
        </p:nvSpPr>
        <p:spPr>
          <a:xfrm>
            <a:off x="6311900" y="6426200"/>
            <a:ext cx="26162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02440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F8464C-F892-C616-8DD1-9F380E30E542}"/>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 name="TextBox 9">
            <a:extLst>
              <a:ext uri="{FF2B5EF4-FFF2-40B4-BE49-F238E27FC236}">
                <a16:creationId xmlns:a16="http://schemas.microsoft.com/office/drawing/2014/main" id="{8B781C75-F7A3-1429-2D92-228766A963E7}"/>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p>
            <a:r>
              <a:rPr lang="fr-FR"/>
              <a:t>Cliquez et modifiez le titre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Date Placeholder 4">
            <a:extLst>
              <a:ext uri="{FF2B5EF4-FFF2-40B4-BE49-F238E27FC236}">
                <a16:creationId xmlns:a16="http://schemas.microsoft.com/office/drawing/2014/main" id="{0F797A3C-B3B9-EE1E-BCCB-C87587142628}"/>
              </a:ext>
            </a:extLst>
          </p:cNvPr>
          <p:cNvSpPr>
            <a:spLocks noGrp="1"/>
          </p:cNvSpPr>
          <p:nvPr>
            <p:ph type="dt" sz="half" idx="19"/>
          </p:nvPr>
        </p:nvSpPr>
        <p:spPr/>
        <p:txBody>
          <a:bodyPr/>
          <a:lstStyle>
            <a:lvl1pPr>
              <a:defRPr/>
            </a:lvl1pPr>
          </a:lstStyle>
          <a:p>
            <a:pPr>
              <a:defRPr/>
            </a:pPr>
            <a:fld id="{8183D009-C710-B148-9DD8-79F5CCBA5E50}" type="datetime1">
              <a:rPr lang="fr-FR" altLang="fr-FR"/>
              <a:pPr>
                <a:defRPr/>
              </a:pPr>
              <a:t>28/03/2026</a:t>
            </a:fld>
            <a:endParaRPr lang="fr-FR" altLang="fr-FR"/>
          </a:p>
        </p:txBody>
      </p:sp>
      <p:sp>
        <p:nvSpPr>
          <p:cNvPr id="6" name="Footer Placeholder 5">
            <a:extLst>
              <a:ext uri="{FF2B5EF4-FFF2-40B4-BE49-F238E27FC236}">
                <a16:creationId xmlns:a16="http://schemas.microsoft.com/office/drawing/2014/main" id="{5F575A53-374F-B625-FAD5-BE5A664ABF45}"/>
              </a:ext>
            </a:extLst>
          </p:cNvPr>
          <p:cNvSpPr>
            <a:spLocks noGrp="1"/>
          </p:cNvSpPr>
          <p:nvPr>
            <p:ph type="ftr" sz="quarter" idx="20"/>
          </p:nvPr>
        </p:nvSpPr>
        <p:spPr/>
        <p:txBody>
          <a:bodyPr/>
          <a:lstStyle>
            <a:lvl1pPr>
              <a:defRPr/>
            </a:lvl1pPr>
          </a:lstStyle>
          <a:p>
            <a:pPr>
              <a:defRPr/>
            </a:pPr>
            <a:r>
              <a:rPr lang="fr-FR"/>
              <a:t>
              </a:t>
            </a:r>
          </a:p>
        </p:txBody>
      </p:sp>
      <p:sp>
        <p:nvSpPr>
          <p:cNvPr id="7" name="Slide Number Placeholder 6">
            <a:extLst>
              <a:ext uri="{FF2B5EF4-FFF2-40B4-BE49-F238E27FC236}">
                <a16:creationId xmlns:a16="http://schemas.microsoft.com/office/drawing/2014/main" id="{8D642DC3-C1C5-7C9F-7017-B78F8B096379}"/>
              </a:ext>
            </a:extLst>
          </p:cNvPr>
          <p:cNvSpPr>
            <a:spLocks noGrp="1"/>
          </p:cNvSpPr>
          <p:nvPr>
            <p:ph type="sldNum" sz="quarter" idx="21"/>
          </p:nvPr>
        </p:nvSpPr>
        <p:spPr/>
        <p:txBody>
          <a:bodyPr/>
          <a:lstStyle>
            <a:lvl1pPr>
              <a:defRPr/>
            </a:lvl1pPr>
          </a:lstStyle>
          <a:p>
            <a:pPr>
              <a:defRPr/>
            </a:pPr>
            <a:fld id="{766C0E24-EB54-5F45-950D-7E42D541F414}" type="slidenum">
              <a:rPr lang="en-US" altLang="fr-FR"/>
              <a:pPr>
                <a:defRPr/>
              </a:pPr>
              <a:t>‹N°›</a:t>
            </a:fld>
            <a:endParaRPr lang="en-US" altLang="fr-FR"/>
          </a:p>
        </p:txBody>
      </p:sp>
    </p:spTree>
    <p:extLst>
      <p:ext uri="{BB962C8B-B14F-4D97-AF65-F5344CB8AC3E}">
        <p14:creationId xmlns:p14="http://schemas.microsoft.com/office/powerpoint/2010/main" val="35068512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B984EB-8430-6353-77D1-1601DF251455}"/>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 name="TextBox 7">
            <a:extLst>
              <a:ext uri="{FF2B5EF4-FFF2-40B4-BE49-F238E27FC236}">
                <a16:creationId xmlns:a16="http://schemas.microsoft.com/office/drawing/2014/main" id="{7304781A-756C-060F-C336-934CAE67B6D5}"/>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p>
            <a:r>
              <a:rPr lang="fr-FR"/>
              <a:t>Cliquez et modifiez le titre</a:t>
            </a:r>
            <a:endParaRPr/>
          </a:p>
        </p:txBody>
      </p:sp>
      <p:sp>
        <p:nvSpPr>
          <p:cNvPr id="5" name="Date Placeholder 2">
            <a:extLst>
              <a:ext uri="{FF2B5EF4-FFF2-40B4-BE49-F238E27FC236}">
                <a16:creationId xmlns:a16="http://schemas.microsoft.com/office/drawing/2014/main" id="{49DD2B2F-00CD-5440-AF7D-32483EF8EF65}"/>
              </a:ext>
            </a:extLst>
          </p:cNvPr>
          <p:cNvSpPr>
            <a:spLocks noGrp="1"/>
          </p:cNvSpPr>
          <p:nvPr>
            <p:ph type="dt" sz="half" idx="10"/>
          </p:nvPr>
        </p:nvSpPr>
        <p:spPr/>
        <p:txBody>
          <a:bodyPr/>
          <a:lstStyle>
            <a:lvl1pPr>
              <a:defRPr/>
            </a:lvl1pPr>
          </a:lstStyle>
          <a:p>
            <a:pPr>
              <a:defRPr/>
            </a:pPr>
            <a:fld id="{A1B6C5C8-B944-DC4F-B038-C8562711EB6C}" type="datetime1">
              <a:rPr lang="fr-FR" altLang="fr-FR"/>
              <a:pPr>
                <a:defRPr/>
              </a:pPr>
              <a:t>28/03/2026</a:t>
            </a:fld>
            <a:endParaRPr lang="fr-FR" altLang="fr-FR"/>
          </a:p>
        </p:txBody>
      </p:sp>
      <p:sp>
        <p:nvSpPr>
          <p:cNvPr id="6" name="Footer Placeholder 3">
            <a:extLst>
              <a:ext uri="{FF2B5EF4-FFF2-40B4-BE49-F238E27FC236}">
                <a16:creationId xmlns:a16="http://schemas.microsoft.com/office/drawing/2014/main" id="{88A4AD7A-6D28-E872-E2DA-2C206D801A27}"/>
              </a:ext>
            </a:extLst>
          </p:cNvPr>
          <p:cNvSpPr>
            <a:spLocks noGrp="1"/>
          </p:cNvSpPr>
          <p:nvPr>
            <p:ph type="ftr" sz="quarter" idx="11"/>
          </p:nvPr>
        </p:nvSpPr>
        <p:spPr/>
        <p:txBody>
          <a:bodyPr/>
          <a:lstStyle>
            <a:lvl1pPr>
              <a:defRPr/>
            </a:lvl1pPr>
          </a:lstStyle>
          <a:p>
            <a:pPr>
              <a:defRPr/>
            </a:pPr>
            <a:r>
              <a:rPr lang="fr-FR"/>
              <a:t>
              </a:t>
            </a:r>
          </a:p>
        </p:txBody>
      </p:sp>
      <p:sp>
        <p:nvSpPr>
          <p:cNvPr id="7" name="Slide Number Placeholder 4">
            <a:extLst>
              <a:ext uri="{FF2B5EF4-FFF2-40B4-BE49-F238E27FC236}">
                <a16:creationId xmlns:a16="http://schemas.microsoft.com/office/drawing/2014/main" id="{39554CF8-3930-C7E5-AFCC-5F7DD9FFB61B}"/>
              </a:ext>
            </a:extLst>
          </p:cNvPr>
          <p:cNvSpPr>
            <a:spLocks noGrp="1"/>
          </p:cNvSpPr>
          <p:nvPr>
            <p:ph type="sldNum" sz="quarter" idx="12"/>
          </p:nvPr>
        </p:nvSpPr>
        <p:spPr/>
        <p:txBody>
          <a:bodyPr/>
          <a:lstStyle>
            <a:lvl1pPr>
              <a:defRPr/>
            </a:lvl1pPr>
          </a:lstStyle>
          <a:p>
            <a:pPr>
              <a:defRPr/>
            </a:pPr>
            <a:fld id="{A728DBE8-5233-AE41-9653-5B75744B4068}" type="slidenum">
              <a:rPr lang="en-US" altLang="fr-FR"/>
              <a:pPr>
                <a:defRPr/>
              </a:pPr>
              <a:t>‹N°›</a:t>
            </a:fld>
            <a:endParaRPr lang="en-US" altLang="fr-FR"/>
          </a:p>
        </p:txBody>
      </p:sp>
    </p:spTree>
    <p:extLst>
      <p:ext uri="{BB962C8B-B14F-4D97-AF65-F5344CB8AC3E}">
        <p14:creationId xmlns:p14="http://schemas.microsoft.com/office/powerpoint/2010/main" val="311778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5FC0F-9D8A-FD0C-9D27-A143AECAE5BC}"/>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Date Placeholder 1">
            <a:extLst>
              <a:ext uri="{FF2B5EF4-FFF2-40B4-BE49-F238E27FC236}">
                <a16:creationId xmlns:a16="http://schemas.microsoft.com/office/drawing/2014/main" id="{85FB6A53-BF0C-F3A7-33CF-53B6601CEAA4}"/>
              </a:ext>
            </a:extLst>
          </p:cNvPr>
          <p:cNvSpPr>
            <a:spLocks noGrp="1"/>
          </p:cNvSpPr>
          <p:nvPr>
            <p:ph type="dt" sz="half" idx="10"/>
          </p:nvPr>
        </p:nvSpPr>
        <p:spPr/>
        <p:txBody>
          <a:bodyPr/>
          <a:lstStyle>
            <a:lvl1pPr>
              <a:defRPr/>
            </a:lvl1pPr>
          </a:lstStyle>
          <a:p>
            <a:pPr>
              <a:defRPr/>
            </a:pPr>
            <a:fld id="{A00F4866-8748-7248-A34D-FF021FFBFBA0}" type="datetime1">
              <a:rPr lang="fr-FR" altLang="fr-FR"/>
              <a:pPr>
                <a:defRPr/>
              </a:pPr>
              <a:t>28/03/2026</a:t>
            </a:fld>
            <a:endParaRPr lang="fr-FR" altLang="fr-FR"/>
          </a:p>
        </p:txBody>
      </p:sp>
      <p:sp>
        <p:nvSpPr>
          <p:cNvPr id="4" name="Footer Placeholder 2">
            <a:extLst>
              <a:ext uri="{FF2B5EF4-FFF2-40B4-BE49-F238E27FC236}">
                <a16:creationId xmlns:a16="http://schemas.microsoft.com/office/drawing/2014/main" id="{64D56D6D-9E23-3065-2240-9225ED8742BA}"/>
              </a:ext>
            </a:extLst>
          </p:cNvPr>
          <p:cNvSpPr>
            <a:spLocks noGrp="1"/>
          </p:cNvSpPr>
          <p:nvPr>
            <p:ph type="ftr" sz="quarter" idx="11"/>
          </p:nvPr>
        </p:nvSpPr>
        <p:spPr/>
        <p:txBody>
          <a:bodyPr/>
          <a:lstStyle>
            <a:lvl1pPr>
              <a:defRPr/>
            </a:lvl1pPr>
          </a:lstStyle>
          <a:p>
            <a:pPr>
              <a:defRPr/>
            </a:pPr>
            <a:r>
              <a:rPr lang="fr-FR"/>
              <a:t>
              </a:t>
            </a:r>
          </a:p>
        </p:txBody>
      </p:sp>
      <p:sp>
        <p:nvSpPr>
          <p:cNvPr id="5" name="Slide Number Placeholder 3">
            <a:extLst>
              <a:ext uri="{FF2B5EF4-FFF2-40B4-BE49-F238E27FC236}">
                <a16:creationId xmlns:a16="http://schemas.microsoft.com/office/drawing/2014/main" id="{00384D42-0AAE-313B-E8DC-C34033A0F16F}"/>
              </a:ext>
            </a:extLst>
          </p:cNvPr>
          <p:cNvSpPr>
            <a:spLocks noGrp="1"/>
          </p:cNvSpPr>
          <p:nvPr>
            <p:ph type="sldNum" sz="quarter" idx="12"/>
          </p:nvPr>
        </p:nvSpPr>
        <p:spPr/>
        <p:txBody>
          <a:bodyPr/>
          <a:lstStyle>
            <a:lvl1pPr>
              <a:defRPr/>
            </a:lvl1pPr>
          </a:lstStyle>
          <a:p>
            <a:pPr>
              <a:defRPr/>
            </a:pPr>
            <a:fld id="{502540A9-87CE-664C-9F42-EF7E1A2D3B7B}" type="slidenum">
              <a:rPr lang="en-US" altLang="fr-FR"/>
              <a:pPr>
                <a:defRPr/>
              </a:pPr>
              <a:t>‹N°›</a:t>
            </a:fld>
            <a:endParaRPr lang="en-US" altLang="fr-FR"/>
          </a:p>
        </p:txBody>
      </p:sp>
    </p:spTree>
    <p:extLst>
      <p:ext uri="{BB962C8B-B14F-4D97-AF65-F5344CB8AC3E}">
        <p14:creationId xmlns:p14="http://schemas.microsoft.com/office/powerpoint/2010/main" val="3209597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C36DB8-006F-AD9A-6908-E8C9A0A6E433}"/>
              </a:ext>
            </a:extLst>
          </p:cNvPr>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8">
            <a:extLst>
              <a:ext uri="{FF2B5EF4-FFF2-40B4-BE49-F238E27FC236}">
                <a16:creationId xmlns:a16="http://schemas.microsoft.com/office/drawing/2014/main" id="{7440984C-ECF9-71AF-BF78-5BC3AAB3CC6D}"/>
              </a:ext>
            </a:extLst>
          </p:cNvPr>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5400" b="1">
                <a:solidFill>
                  <a:srgbClr val="B870B8"/>
                </a:solidFill>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fr-FR"/>
              <a:t>Cliquez et modifiez le titre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a:extLst>
              <a:ext uri="{FF2B5EF4-FFF2-40B4-BE49-F238E27FC236}">
                <a16:creationId xmlns:a16="http://schemas.microsoft.com/office/drawing/2014/main" id="{29708EB7-CCFD-B322-2088-7FF6CC0A350D}"/>
              </a:ext>
            </a:extLst>
          </p:cNvPr>
          <p:cNvSpPr>
            <a:spLocks noGrp="1"/>
          </p:cNvSpPr>
          <p:nvPr>
            <p:ph type="dt" sz="half" idx="10"/>
          </p:nvPr>
        </p:nvSpPr>
        <p:spPr>
          <a:xfrm>
            <a:off x="7391400" y="6423025"/>
            <a:ext cx="1536700" cy="365125"/>
          </a:xfrm>
        </p:spPr>
        <p:txBody>
          <a:bodyPr/>
          <a:lstStyle>
            <a:lvl1pPr>
              <a:defRPr/>
            </a:lvl1pPr>
          </a:lstStyle>
          <a:p>
            <a:pPr>
              <a:defRPr/>
            </a:pPr>
            <a:fld id="{2C22AB80-D218-3E42-B9BD-C94D9088E5D6}" type="datetime1">
              <a:rPr lang="fr-FR" altLang="fr-FR"/>
              <a:pPr>
                <a:defRPr/>
              </a:pPr>
              <a:t>28/03/2026</a:t>
            </a:fld>
            <a:endParaRPr lang="fr-FR" altLang="fr-FR"/>
          </a:p>
        </p:txBody>
      </p:sp>
      <p:sp>
        <p:nvSpPr>
          <p:cNvPr id="8" name="Footer Placeholder 5">
            <a:extLst>
              <a:ext uri="{FF2B5EF4-FFF2-40B4-BE49-F238E27FC236}">
                <a16:creationId xmlns:a16="http://schemas.microsoft.com/office/drawing/2014/main" id="{36AA5560-92C0-FEB9-BE88-0E9102A961A2}"/>
              </a:ext>
            </a:extLst>
          </p:cNvPr>
          <p:cNvSpPr>
            <a:spLocks noGrp="1"/>
          </p:cNvSpPr>
          <p:nvPr>
            <p:ph type="ftr" sz="quarter" idx="11"/>
          </p:nvPr>
        </p:nvSpPr>
        <p:spPr>
          <a:xfrm>
            <a:off x="3859213" y="6423025"/>
            <a:ext cx="3316287" cy="365125"/>
          </a:xfrm>
        </p:spPr>
        <p:txBody>
          <a:bodyPr/>
          <a:lstStyle>
            <a:lvl1pPr>
              <a:defRPr/>
            </a:lvl1pPr>
          </a:lstStyle>
          <a:p>
            <a:pPr>
              <a:defRPr/>
            </a:pPr>
            <a:r>
              <a:rPr lang="fr-FR"/>
              <a:t>
              </a:t>
            </a:r>
          </a:p>
        </p:txBody>
      </p:sp>
    </p:spTree>
    <p:extLst>
      <p:ext uri="{BB962C8B-B14F-4D97-AF65-F5344CB8AC3E}">
        <p14:creationId xmlns:p14="http://schemas.microsoft.com/office/powerpoint/2010/main" val="187254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73C24D-C37D-658F-3238-E1E623923180}"/>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9">
            <a:extLst>
              <a:ext uri="{FF2B5EF4-FFF2-40B4-BE49-F238E27FC236}">
                <a16:creationId xmlns:a16="http://schemas.microsoft.com/office/drawing/2014/main" id="{B8C42E40-DA18-5547-8B84-5ABB274837E6}"/>
              </a:ext>
            </a:extLst>
          </p:cNvPr>
          <p:cNvSpPr txBox="1">
            <a:spLocks noChangeArrowheads="1"/>
          </p:cNvSpPr>
          <p:nvPr/>
        </p:nvSpPr>
        <p:spPr bwMode="auto">
          <a:xfrm>
            <a:off x="3989388" y="3370263"/>
            <a:ext cx="220662" cy="369887"/>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2400" b="1">
                <a:solidFill>
                  <a:srgbClr val="B870B8"/>
                </a:solidFill>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fr-FR"/>
              <a:t>Cliquez et modifiez le titre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a:extLst>
              <a:ext uri="{FF2B5EF4-FFF2-40B4-BE49-F238E27FC236}">
                <a16:creationId xmlns:a16="http://schemas.microsoft.com/office/drawing/2014/main" id="{6D913C64-5B09-D1B8-F059-FD85A5F59748}"/>
              </a:ext>
            </a:extLst>
          </p:cNvPr>
          <p:cNvSpPr>
            <a:spLocks noGrp="1"/>
          </p:cNvSpPr>
          <p:nvPr>
            <p:ph type="dt" sz="half" idx="10"/>
          </p:nvPr>
        </p:nvSpPr>
        <p:spPr>
          <a:xfrm>
            <a:off x="7391400" y="6423025"/>
            <a:ext cx="1536700" cy="365125"/>
          </a:xfrm>
        </p:spPr>
        <p:txBody>
          <a:bodyPr/>
          <a:lstStyle>
            <a:lvl1pPr>
              <a:defRPr/>
            </a:lvl1pPr>
          </a:lstStyle>
          <a:p>
            <a:pPr>
              <a:defRPr/>
            </a:pPr>
            <a:fld id="{E9DA9A52-AE0B-C94D-9EEF-02F8540449AE}" type="datetime1">
              <a:rPr lang="fr-FR" altLang="fr-FR"/>
              <a:pPr>
                <a:defRPr/>
              </a:pPr>
              <a:t>28/03/2026</a:t>
            </a:fld>
            <a:endParaRPr lang="fr-FR" altLang="fr-FR"/>
          </a:p>
        </p:txBody>
      </p:sp>
      <p:sp>
        <p:nvSpPr>
          <p:cNvPr id="8" name="Footer Placeholder 5">
            <a:extLst>
              <a:ext uri="{FF2B5EF4-FFF2-40B4-BE49-F238E27FC236}">
                <a16:creationId xmlns:a16="http://schemas.microsoft.com/office/drawing/2014/main" id="{823D43E4-C752-477D-7A14-FF923BD5C762}"/>
              </a:ext>
            </a:extLst>
          </p:cNvPr>
          <p:cNvSpPr>
            <a:spLocks noGrp="1"/>
          </p:cNvSpPr>
          <p:nvPr>
            <p:ph type="ftr" sz="quarter" idx="11"/>
          </p:nvPr>
        </p:nvSpPr>
        <p:spPr>
          <a:xfrm>
            <a:off x="4191000" y="6423025"/>
            <a:ext cx="3005138" cy="365125"/>
          </a:xfrm>
        </p:spPr>
        <p:txBody>
          <a:bodyPr/>
          <a:lstStyle>
            <a:lvl1pPr>
              <a:defRPr/>
            </a:lvl1pPr>
          </a:lstStyle>
          <a:p>
            <a:pPr>
              <a:defRPr/>
            </a:pPr>
            <a:r>
              <a:rPr lang="fr-FR"/>
              <a:t>
              </a:t>
            </a:r>
          </a:p>
        </p:txBody>
      </p:sp>
      <p:sp>
        <p:nvSpPr>
          <p:cNvPr id="9" name="Slide Number Placeholder 6">
            <a:extLst>
              <a:ext uri="{FF2B5EF4-FFF2-40B4-BE49-F238E27FC236}">
                <a16:creationId xmlns:a16="http://schemas.microsoft.com/office/drawing/2014/main" id="{02D32753-8C90-92FE-F3D9-43589B8279F4}"/>
              </a:ext>
            </a:extLst>
          </p:cNvPr>
          <p:cNvSpPr>
            <a:spLocks noGrp="1"/>
          </p:cNvSpPr>
          <p:nvPr>
            <p:ph type="sldNum" sz="quarter" idx="12"/>
          </p:nvPr>
        </p:nvSpPr>
        <p:spPr/>
        <p:txBody>
          <a:bodyPr/>
          <a:lstStyle>
            <a:lvl1pPr>
              <a:defRPr/>
            </a:lvl1pPr>
          </a:lstStyle>
          <a:p>
            <a:pPr>
              <a:defRPr/>
            </a:pPr>
            <a:fld id="{E6DE0A04-BCC0-9448-868C-5215F3D69D9F}" type="slidenum">
              <a:rPr lang="en-US" altLang="fr-FR"/>
              <a:pPr>
                <a:defRPr/>
              </a:pPr>
              <a:t>‹N°›</a:t>
            </a:fld>
            <a:endParaRPr lang="en-US" altLang="fr-FR"/>
          </a:p>
        </p:txBody>
      </p:sp>
    </p:spTree>
    <p:extLst>
      <p:ext uri="{BB962C8B-B14F-4D97-AF65-F5344CB8AC3E}">
        <p14:creationId xmlns:p14="http://schemas.microsoft.com/office/powerpoint/2010/main" val="417541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9DD590-A779-25A7-FFE6-1DF1D85518F0}"/>
              </a:ext>
            </a:extLst>
          </p:cNvPr>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a:extLst>
              <a:ext uri="{FF2B5EF4-FFF2-40B4-BE49-F238E27FC236}">
                <a16:creationId xmlns:a16="http://schemas.microsoft.com/office/drawing/2014/main" id="{FC82EF5C-2E93-991D-E6A3-A92032B9B3C5}"/>
              </a:ext>
            </a:extLst>
          </p:cNvPr>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9">
            <a:extLst>
              <a:ext uri="{FF2B5EF4-FFF2-40B4-BE49-F238E27FC236}">
                <a16:creationId xmlns:a16="http://schemas.microsoft.com/office/drawing/2014/main" id="{C8B42F3F-6D5D-48F3-45C9-E93A8761B367}"/>
              </a:ext>
            </a:extLst>
          </p:cNvPr>
          <p:cNvSpPr txBox="1">
            <a:spLocks noChangeArrowheads="1"/>
          </p:cNvSpPr>
          <p:nvPr/>
        </p:nvSpPr>
        <p:spPr bwMode="auto">
          <a:xfrm>
            <a:off x="327025" y="4632325"/>
            <a:ext cx="220663" cy="36988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2400" b="1">
                <a:solidFill>
                  <a:srgbClr val="B870B8"/>
                </a:solidFill>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fr-FR"/>
              <a:t>Cliquez et modifiez le titre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4">
            <a:extLst>
              <a:ext uri="{FF2B5EF4-FFF2-40B4-BE49-F238E27FC236}">
                <a16:creationId xmlns:a16="http://schemas.microsoft.com/office/drawing/2014/main" id="{05E707F0-3A61-7C04-FF84-DFF3C1EA1C67}"/>
              </a:ext>
            </a:extLst>
          </p:cNvPr>
          <p:cNvSpPr>
            <a:spLocks noGrp="1"/>
          </p:cNvSpPr>
          <p:nvPr>
            <p:ph type="dt" sz="half" idx="10"/>
          </p:nvPr>
        </p:nvSpPr>
        <p:spPr/>
        <p:txBody>
          <a:bodyPr/>
          <a:lstStyle>
            <a:lvl1pPr>
              <a:defRPr/>
            </a:lvl1pPr>
          </a:lstStyle>
          <a:p>
            <a:pPr>
              <a:defRPr/>
            </a:pPr>
            <a:fld id="{87B3FBA3-7A23-0F49-93F9-17C8E7F0505F}" type="datetime1">
              <a:rPr lang="fr-FR" altLang="fr-FR"/>
              <a:pPr>
                <a:defRPr/>
              </a:pPr>
              <a:t>28/03/2026</a:t>
            </a:fld>
            <a:endParaRPr lang="fr-FR" altLang="fr-FR"/>
          </a:p>
        </p:txBody>
      </p:sp>
      <p:sp>
        <p:nvSpPr>
          <p:cNvPr id="9" name="Footer Placeholder 5">
            <a:extLst>
              <a:ext uri="{FF2B5EF4-FFF2-40B4-BE49-F238E27FC236}">
                <a16:creationId xmlns:a16="http://schemas.microsoft.com/office/drawing/2014/main" id="{C9EDBAC6-41AB-444F-EBAE-99ED086CD004}"/>
              </a:ext>
            </a:extLst>
          </p:cNvPr>
          <p:cNvSpPr>
            <a:spLocks noGrp="1"/>
          </p:cNvSpPr>
          <p:nvPr>
            <p:ph type="ftr" sz="quarter" idx="11"/>
          </p:nvPr>
        </p:nvSpPr>
        <p:spPr/>
        <p:txBody>
          <a:bodyPr/>
          <a:lstStyle>
            <a:lvl1pPr>
              <a:defRPr/>
            </a:lvl1pPr>
          </a:lstStyle>
          <a:p>
            <a:pPr>
              <a:defRPr/>
            </a:pPr>
            <a:r>
              <a:rPr lang="fr-FR"/>
              <a:t>
              </a:t>
            </a:r>
          </a:p>
        </p:txBody>
      </p:sp>
      <p:sp>
        <p:nvSpPr>
          <p:cNvPr id="10" name="Slide Number Placeholder 6">
            <a:extLst>
              <a:ext uri="{FF2B5EF4-FFF2-40B4-BE49-F238E27FC236}">
                <a16:creationId xmlns:a16="http://schemas.microsoft.com/office/drawing/2014/main" id="{982393F1-7F6B-7F2F-92BB-FFCE5EFE96D3}"/>
              </a:ext>
            </a:extLst>
          </p:cNvPr>
          <p:cNvSpPr>
            <a:spLocks noGrp="1"/>
          </p:cNvSpPr>
          <p:nvPr>
            <p:ph type="sldNum" sz="quarter" idx="12"/>
          </p:nvPr>
        </p:nvSpPr>
        <p:spPr/>
        <p:txBody>
          <a:bodyPr/>
          <a:lstStyle>
            <a:lvl1pPr>
              <a:defRPr/>
            </a:lvl1pPr>
          </a:lstStyle>
          <a:p>
            <a:pPr>
              <a:defRPr/>
            </a:pPr>
            <a:fld id="{AD8F1300-2E19-A046-85AF-2F58D249BE4B}" type="slidenum">
              <a:rPr lang="en-US" altLang="fr-FR"/>
              <a:pPr>
                <a:defRPr/>
              </a:pPr>
              <a:t>‹N°›</a:t>
            </a:fld>
            <a:endParaRPr lang="en-US" altLang="fr-FR"/>
          </a:p>
        </p:txBody>
      </p:sp>
    </p:spTree>
    <p:extLst>
      <p:ext uri="{BB962C8B-B14F-4D97-AF65-F5344CB8AC3E}">
        <p14:creationId xmlns:p14="http://schemas.microsoft.com/office/powerpoint/2010/main" val="308604263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A09D10-4074-C75B-63DB-37847BA98066}"/>
              </a:ext>
            </a:extLst>
          </p:cNvPr>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a:extLst>
              <a:ext uri="{FF2B5EF4-FFF2-40B4-BE49-F238E27FC236}">
                <a16:creationId xmlns:a16="http://schemas.microsoft.com/office/drawing/2014/main" id="{97EB3373-C7D2-4E6F-D59E-DB0E5588BA9C}"/>
              </a:ext>
            </a:extLst>
          </p:cNvPr>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5400" b="1">
                <a:solidFill>
                  <a:srgbClr val="B870B8"/>
                </a:solidFill>
              </a:rPr>
              <a:t>+</a:t>
            </a:r>
          </a:p>
        </p:txBody>
      </p:sp>
      <p:sp>
        <p:nvSpPr>
          <p:cNvPr id="6" name="Rectangle 5">
            <a:extLst>
              <a:ext uri="{FF2B5EF4-FFF2-40B4-BE49-F238E27FC236}">
                <a16:creationId xmlns:a16="http://schemas.microsoft.com/office/drawing/2014/main" id="{EEA36BE0-7D0B-7365-B358-4164A9219093}"/>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fr-FR"/>
              <a:t>Cliquez et modifiez le titre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7" name="Date Placeholder 4">
            <a:extLst>
              <a:ext uri="{FF2B5EF4-FFF2-40B4-BE49-F238E27FC236}">
                <a16:creationId xmlns:a16="http://schemas.microsoft.com/office/drawing/2014/main" id="{9D5A404F-BCF5-78F1-97A4-D6B067E75A73}"/>
              </a:ext>
            </a:extLst>
          </p:cNvPr>
          <p:cNvSpPr>
            <a:spLocks noGrp="1"/>
          </p:cNvSpPr>
          <p:nvPr>
            <p:ph type="dt" sz="half" idx="15"/>
          </p:nvPr>
        </p:nvSpPr>
        <p:spPr>
          <a:xfrm>
            <a:off x="5211763" y="6235700"/>
            <a:ext cx="1349375" cy="365125"/>
          </a:xfrm>
        </p:spPr>
        <p:txBody>
          <a:bodyPr/>
          <a:lstStyle>
            <a:lvl1pPr>
              <a:defRPr>
                <a:solidFill>
                  <a:schemeClr val="bg1"/>
                </a:solidFill>
              </a:defRPr>
            </a:lvl1pPr>
          </a:lstStyle>
          <a:p>
            <a:pPr>
              <a:defRPr/>
            </a:pPr>
            <a:fld id="{59CEC929-286F-3943-B7A1-0136FB7E5F9F}" type="datetime1">
              <a:rPr lang="fr-FR" altLang="fr-FR"/>
              <a:pPr>
                <a:defRPr/>
              </a:pPr>
              <a:t>28/03/2026</a:t>
            </a:fld>
            <a:endParaRPr lang="fr-FR" altLang="fr-FR"/>
          </a:p>
        </p:txBody>
      </p:sp>
      <p:sp>
        <p:nvSpPr>
          <p:cNvPr id="8" name="Footer Placeholder 5">
            <a:extLst>
              <a:ext uri="{FF2B5EF4-FFF2-40B4-BE49-F238E27FC236}">
                <a16:creationId xmlns:a16="http://schemas.microsoft.com/office/drawing/2014/main" id="{8EE28145-9D04-F265-0E0F-2B4A277EE8E2}"/>
              </a:ext>
            </a:extLst>
          </p:cNvPr>
          <p:cNvSpPr>
            <a:spLocks noGrp="1"/>
          </p:cNvSpPr>
          <p:nvPr>
            <p:ph type="ftr" sz="quarter" idx="16"/>
          </p:nvPr>
        </p:nvSpPr>
        <p:spPr>
          <a:xfrm>
            <a:off x="381000" y="6235700"/>
            <a:ext cx="4648200" cy="365125"/>
          </a:xfrm>
        </p:spPr>
        <p:txBody>
          <a:bodyPr/>
          <a:lstStyle>
            <a:lvl1pPr>
              <a:defRPr>
                <a:solidFill>
                  <a:schemeClr val="bg1"/>
                </a:solidFill>
              </a:defRPr>
            </a:lvl1pPr>
          </a:lstStyle>
          <a:p>
            <a:pPr>
              <a:defRPr/>
            </a:pPr>
            <a:r>
              <a:rPr lang="fr-FR"/>
              <a:t>
              </a:t>
            </a:r>
          </a:p>
        </p:txBody>
      </p:sp>
      <p:sp>
        <p:nvSpPr>
          <p:cNvPr id="9" name="Slide Number Placeholder 6">
            <a:extLst>
              <a:ext uri="{FF2B5EF4-FFF2-40B4-BE49-F238E27FC236}">
                <a16:creationId xmlns:a16="http://schemas.microsoft.com/office/drawing/2014/main" id="{D0086186-C9A6-5E10-1795-E4386BC92275}"/>
              </a:ext>
            </a:extLst>
          </p:cNvPr>
          <p:cNvSpPr>
            <a:spLocks noGrp="1"/>
          </p:cNvSpPr>
          <p:nvPr>
            <p:ph type="sldNum" sz="quarter" idx="17"/>
          </p:nvPr>
        </p:nvSpPr>
        <p:spPr/>
        <p:txBody>
          <a:bodyPr/>
          <a:lstStyle>
            <a:lvl1pPr>
              <a:defRPr/>
            </a:lvl1pPr>
          </a:lstStyle>
          <a:p>
            <a:pPr>
              <a:defRPr/>
            </a:pPr>
            <a:fld id="{914AD2F0-E15F-FA45-B9AA-FD6D4D12F9BC}" type="slidenum">
              <a:rPr lang="en-US" altLang="fr-FR"/>
              <a:pPr>
                <a:defRPr/>
              </a:pPr>
              <a:t>‹N°›</a:t>
            </a:fld>
            <a:endParaRPr lang="en-US" altLang="fr-FR"/>
          </a:p>
        </p:txBody>
      </p:sp>
    </p:spTree>
    <p:extLst>
      <p:ext uri="{BB962C8B-B14F-4D97-AF65-F5344CB8AC3E}">
        <p14:creationId xmlns:p14="http://schemas.microsoft.com/office/powerpoint/2010/main" val="122539481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6B670-7EBE-CEEA-54DB-7151E65AA8D4}"/>
              </a:ext>
            </a:extLst>
          </p:cNvPr>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a:extLst>
              <a:ext uri="{FF2B5EF4-FFF2-40B4-BE49-F238E27FC236}">
                <a16:creationId xmlns:a16="http://schemas.microsoft.com/office/drawing/2014/main" id="{DEF96FC4-3722-4AB0-827A-DA2ECB7B791E}"/>
              </a:ext>
            </a:extLst>
          </p:cNvPr>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5400" b="1">
                <a:solidFill>
                  <a:srgbClr val="B870B8"/>
                </a:solidFill>
              </a:rPr>
              <a:t>+</a:t>
            </a:r>
          </a:p>
        </p:txBody>
      </p:sp>
      <p:sp>
        <p:nvSpPr>
          <p:cNvPr id="6" name="Rectangle 5">
            <a:extLst>
              <a:ext uri="{FF2B5EF4-FFF2-40B4-BE49-F238E27FC236}">
                <a16:creationId xmlns:a16="http://schemas.microsoft.com/office/drawing/2014/main" id="{8FEC8344-2B7A-BD70-27C2-6CC566226BB7}"/>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6">
            <a:extLst>
              <a:ext uri="{FF2B5EF4-FFF2-40B4-BE49-F238E27FC236}">
                <a16:creationId xmlns:a16="http://schemas.microsoft.com/office/drawing/2014/main" id="{80E4343E-6141-2137-1D57-D0EE9A9153C9}"/>
              </a:ext>
            </a:extLst>
          </p:cNvPr>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fr-FR"/>
              <a:t>Cliquez et modifiez le titre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fr-FR" noProof="0"/>
              <a:t>Cliquez sur l'icône pour ajouter une image</a:t>
            </a:r>
            <a:endParaRPr noProof="0"/>
          </a:p>
        </p:txBody>
      </p:sp>
      <p:sp>
        <p:nvSpPr>
          <p:cNvPr id="8" name="Date Placeholder 4">
            <a:extLst>
              <a:ext uri="{FF2B5EF4-FFF2-40B4-BE49-F238E27FC236}">
                <a16:creationId xmlns:a16="http://schemas.microsoft.com/office/drawing/2014/main" id="{A7EBD4D0-AEDF-86FA-1FD2-3EEA515F9C08}"/>
              </a:ext>
            </a:extLst>
          </p:cNvPr>
          <p:cNvSpPr>
            <a:spLocks noGrp="1"/>
          </p:cNvSpPr>
          <p:nvPr>
            <p:ph type="dt" sz="half" idx="16"/>
          </p:nvPr>
        </p:nvSpPr>
        <p:spPr>
          <a:xfrm>
            <a:off x="3048000" y="6235700"/>
            <a:ext cx="1347788" cy="365125"/>
          </a:xfrm>
        </p:spPr>
        <p:txBody>
          <a:bodyPr/>
          <a:lstStyle>
            <a:lvl1pPr>
              <a:defRPr>
                <a:solidFill>
                  <a:schemeClr val="bg1"/>
                </a:solidFill>
              </a:defRPr>
            </a:lvl1pPr>
          </a:lstStyle>
          <a:p>
            <a:pPr>
              <a:defRPr/>
            </a:pPr>
            <a:fld id="{6ACBB6B6-6CE3-6140-8F2A-F0FAC4C53263}" type="datetime1">
              <a:rPr lang="fr-FR" altLang="fr-FR"/>
              <a:pPr>
                <a:defRPr/>
              </a:pPr>
              <a:t>28/03/2026</a:t>
            </a:fld>
            <a:endParaRPr lang="fr-FR" altLang="fr-FR"/>
          </a:p>
        </p:txBody>
      </p:sp>
      <p:sp>
        <p:nvSpPr>
          <p:cNvPr id="9" name="Footer Placeholder 5">
            <a:extLst>
              <a:ext uri="{FF2B5EF4-FFF2-40B4-BE49-F238E27FC236}">
                <a16:creationId xmlns:a16="http://schemas.microsoft.com/office/drawing/2014/main" id="{80C74AC8-FB57-428F-4AF7-838A036E73D2}"/>
              </a:ext>
            </a:extLst>
          </p:cNvPr>
          <p:cNvSpPr>
            <a:spLocks noGrp="1"/>
          </p:cNvSpPr>
          <p:nvPr>
            <p:ph type="ftr" sz="quarter" idx="17"/>
          </p:nvPr>
        </p:nvSpPr>
        <p:spPr>
          <a:xfrm>
            <a:off x="381000" y="6235700"/>
            <a:ext cx="2590800" cy="365125"/>
          </a:xfrm>
        </p:spPr>
        <p:txBody>
          <a:bodyPr/>
          <a:lstStyle>
            <a:lvl1pPr>
              <a:defRPr>
                <a:solidFill>
                  <a:schemeClr val="bg1"/>
                </a:solidFill>
              </a:defRPr>
            </a:lvl1pPr>
          </a:lstStyle>
          <a:p>
            <a:pPr>
              <a:defRPr/>
            </a:pPr>
            <a:r>
              <a:rPr lang="fr-FR"/>
              <a:t>
              </a:t>
            </a:r>
          </a:p>
        </p:txBody>
      </p:sp>
      <p:sp>
        <p:nvSpPr>
          <p:cNvPr id="10" name="Slide Number Placeholder 6">
            <a:extLst>
              <a:ext uri="{FF2B5EF4-FFF2-40B4-BE49-F238E27FC236}">
                <a16:creationId xmlns:a16="http://schemas.microsoft.com/office/drawing/2014/main" id="{7A29A15F-63F0-A00B-E9C9-C22ACC36B193}"/>
              </a:ext>
            </a:extLst>
          </p:cNvPr>
          <p:cNvSpPr>
            <a:spLocks noGrp="1"/>
          </p:cNvSpPr>
          <p:nvPr>
            <p:ph type="sldNum" sz="quarter" idx="18"/>
          </p:nvPr>
        </p:nvSpPr>
        <p:spPr/>
        <p:txBody>
          <a:bodyPr/>
          <a:lstStyle>
            <a:lvl1pPr>
              <a:defRPr/>
            </a:lvl1pPr>
          </a:lstStyle>
          <a:p>
            <a:pPr>
              <a:defRPr/>
            </a:pPr>
            <a:fld id="{3F8D480E-BB1E-9F4E-87FC-044511161FF4}" type="slidenum">
              <a:rPr lang="en-US" altLang="fr-FR"/>
              <a:pPr>
                <a:defRPr/>
              </a:pPr>
              <a:t>‹N°›</a:t>
            </a:fld>
            <a:endParaRPr lang="en-US" altLang="fr-FR"/>
          </a:p>
        </p:txBody>
      </p:sp>
    </p:spTree>
    <p:extLst>
      <p:ext uri="{BB962C8B-B14F-4D97-AF65-F5344CB8AC3E}">
        <p14:creationId xmlns:p14="http://schemas.microsoft.com/office/powerpoint/2010/main" val="386162232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images avec légende, al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D857CD-5CA2-FDAF-5DA5-5FBFDCD64381}"/>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9">
            <a:extLst>
              <a:ext uri="{FF2B5EF4-FFF2-40B4-BE49-F238E27FC236}">
                <a16:creationId xmlns:a16="http://schemas.microsoft.com/office/drawing/2014/main" id="{84DB6E2F-AB52-9F8E-5B88-A1577BAFEA8B}"/>
              </a:ext>
            </a:extLst>
          </p:cNvPr>
          <p:cNvSpPr txBox="1">
            <a:spLocks noChangeArrowheads="1"/>
          </p:cNvSpPr>
          <p:nvPr/>
        </p:nvSpPr>
        <p:spPr bwMode="auto">
          <a:xfrm>
            <a:off x="4749800" y="3370263"/>
            <a:ext cx="220663" cy="369887"/>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2400" b="1">
                <a:solidFill>
                  <a:srgbClr val="B870B8"/>
                </a:solidFill>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fr-FR"/>
              <a:t>Cliquez et modifiez le titre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7" name="Date Placeholder 4">
            <a:extLst>
              <a:ext uri="{FF2B5EF4-FFF2-40B4-BE49-F238E27FC236}">
                <a16:creationId xmlns:a16="http://schemas.microsoft.com/office/drawing/2014/main" id="{41B99ACB-FE62-7C12-D9C9-F5E684CC7D86}"/>
              </a:ext>
            </a:extLst>
          </p:cNvPr>
          <p:cNvSpPr>
            <a:spLocks noGrp="1"/>
          </p:cNvSpPr>
          <p:nvPr>
            <p:ph type="dt" sz="half" idx="15"/>
          </p:nvPr>
        </p:nvSpPr>
        <p:spPr>
          <a:xfrm>
            <a:off x="7391400" y="6423025"/>
            <a:ext cx="1536700" cy="365125"/>
          </a:xfrm>
        </p:spPr>
        <p:txBody>
          <a:bodyPr/>
          <a:lstStyle>
            <a:lvl1pPr>
              <a:defRPr/>
            </a:lvl1pPr>
          </a:lstStyle>
          <a:p>
            <a:pPr>
              <a:defRPr/>
            </a:pPr>
            <a:fld id="{1479B644-2106-ED46-9C00-A571D6412757}" type="datetime1">
              <a:rPr lang="fr-FR" altLang="fr-FR"/>
              <a:pPr>
                <a:defRPr/>
              </a:pPr>
              <a:t>28/03/2026</a:t>
            </a:fld>
            <a:endParaRPr lang="fr-FR" altLang="fr-FR"/>
          </a:p>
        </p:txBody>
      </p:sp>
      <p:sp>
        <p:nvSpPr>
          <p:cNvPr id="8" name="Footer Placeholder 5">
            <a:extLst>
              <a:ext uri="{FF2B5EF4-FFF2-40B4-BE49-F238E27FC236}">
                <a16:creationId xmlns:a16="http://schemas.microsoft.com/office/drawing/2014/main" id="{89F31C20-7B68-1DCF-E92A-0A755DD65B88}"/>
              </a:ext>
            </a:extLst>
          </p:cNvPr>
          <p:cNvSpPr>
            <a:spLocks noGrp="1"/>
          </p:cNvSpPr>
          <p:nvPr>
            <p:ph type="ftr" sz="quarter" idx="16"/>
          </p:nvPr>
        </p:nvSpPr>
        <p:spPr>
          <a:xfrm>
            <a:off x="4191000" y="6423025"/>
            <a:ext cx="3005138" cy="365125"/>
          </a:xfrm>
        </p:spPr>
        <p:txBody>
          <a:bodyPr/>
          <a:lstStyle>
            <a:lvl1pPr>
              <a:defRPr/>
            </a:lvl1pPr>
          </a:lstStyle>
          <a:p>
            <a:pPr>
              <a:defRPr/>
            </a:pPr>
            <a:r>
              <a:rPr lang="fr-FR"/>
              <a:t>
              </a:t>
            </a:r>
          </a:p>
        </p:txBody>
      </p:sp>
      <p:sp>
        <p:nvSpPr>
          <p:cNvPr id="9" name="Slide Number Placeholder 6">
            <a:extLst>
              <a:ext uri="{FF2B5EF4-FFF2-40B4-BE49-F238E27FC236}">
                <a16:creationId xmlns:a16="http://schemas.microsoft.com/office/drawing/2014/main" id="{FC36951B-48E8-5D6A-BEE6-5B50E8F19CFE}"/>
              </a:ext>
            </a:extLst>
          </p:cNvPr>
          <p:cNvSpPr>
            <a:spLocks noGrp="1"/>
          </p:cNvSpPr>
          <p:nvPr>
            <p:ph type="sldNum" sz="quarter" idx="17"/>
          </p:nvPr>
        </p:nvSpPr>
        <p:spPr/>
        <p:txBody>
          <a:bodyPr/>
          <a:lstStyle>
            <a:lvl1pPr>
              <a:defRPr/>
            </a:lvl1pPr>
          </a:lstStyle>
          <a:p>
            <a:pPr>
              <a:defRPr/>
            </a:pPr>
            <a:fld id="{4764E952-36DA-A541-B2E1-AB9C7A5CB3CD}" type="slidenum">
              <a:rPr lang="en-US" altLang="fr-FR"/>
              <a:pPr>
                <a:defRPr/>
              </a:pPr>
              <a:t>‹N°›</a:t>
            </a:fld>
            <a:endParaRPr lang="en-US" altLang="fr-FR"/>
          </a:p>
        </p:txBody>
      </p:sp>
    </p:spTree>
    <p:extLst>
      <p:ext uri="{BB962C8B-B14F-4D97-AF65-F5344CB8AC3E}">
        <p14:creationId xmlns:p14="http://schemas.microsoft.com/office/powerpoint/2010/main" val="12162822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1F129C-BB64-252F-D02D-78743014573F}"/>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a:extLst>
              <a:ext uri="{FF2B5EF4-FFF2-40B4-BE49-F238E27FC236}">
                <a16:creationId xmlns:a16="http://schemas.microsoft.com/office/drawing/2014/main" id="{E96979B6-75C5-F01C-6DF2-E4E3AD6EFD41}"/>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6" name="Date Placeholder 3">
            <a:extLst>
              <a:ext uri="{FF2B5EF4-FFF2-40B4-BE49-F238E27FC236}">
                <a16:creationId xmlns:a16="http://schemas.microsoft.com/office/drawing/2014/main" id="{CB8BBD6C-40EF-CFAB-A583-D27CBEB68E22}"/>
              </a:ext>
            </a:extLst>
          </p:cNvPr>
          <p:cNvSpPr>
            <a:spLocks noGrp="1"/>
          </p:cNvSpPr>
          <p:nvPr>
            <p:ph type="dt" sz="half" idx="10"/>
          </p:nvPr>
        </p:nvSpPr>
        <p:spPr/>
        <p:txBody>
          <a:bodyPr/>
          <a:lstStyle>
            <a:lvl1pPr>
              <a:defRPr/>
            </a:lvl1pPr>
          </a:lstStyle>
          <a:p>
            <a:pPr>
              <a:defRPr/>
            </a:pPr>
            <a:fld id="{8B9647CE-E94E-4A46-85CE-F72095011C1A}" type="datetime1">
              <a:rPr lang="fr-FR" altLang="fr-FR"/>
              <a:pPr>
                <a:defRPr/>
              </a:pPr>
              <a:t>28/03/2026</a:t>
            </a:fld>
            <a:endParaRPr lang="fr-FR" altLang="fr-FR"/>
          </a:p>
        </p:txBody>
      </p:sp>
      <p:sp>
        <p:nvSpPr>
          <p:cNvPr id="7" name="Footer Placeholder 4">
            <a:extLst>
              <a:ext uri="{FF2B5EF4-FFF2-40B4-BE49-F238E27FC236}">
                <a16:creationId xmlns:a16="http://schemas.microsoft.com/office/drawing/2014/main" id="{CC4BE19F-75A6-DBC8-1A74-F8440C7D1A1E}"/>
              </a:ext>
            </a:extLst>
          </p:cNvPr>
          <p:cNvSpPr>
            <a:spLocks noGrp="1"/>
          </p:cNvSpPr>
          <p:nvPr>
            <p:ph type="ftr" sz="quarter" idx="11"/>
          </p:nvPr>
        </p:nvSpPr>
        <p:spPr/>
        <p:txBody>
          <a:bodyPr/>
          <a:lstStyle>
            <a:lvl1pPr>
              <a:defRPr/>
            </a:lvl1pPr>
          </a:lstStyle>
          <a:p>
            <a:pPr>
              <a:defRPr/>
            </a:pPr>
            <a:r>
              <a:rPr lang="fr-FR"/>
              <a:t>
              </a:t>
            </a:r>
          </a:p>
        </p:txBody>
      </p:sp>
      <p:sp>
        <p:nvSpPr>
          <p:cNvPr id="8" name="Slide Number Placeholder 5">
            <a:extLst>
              <a:ext uri="{FF2B5EF4-FFF2-40B4-BE49-F238E27FC236}">
                <a16:creationId xmlns:a16="http://schemas.microsoft.com/office/drawing/2014/main" id="{39ACD767-3780-BA4F-F290-740F38661F17}"/>
              </a:ext>
            </a:extLst>
          </p:cNvPr>
          <p:cNvSpPr>
            <a:spLocks noGrp="1"/>
          </p:cNvSpPr>
          <p:nvPr>
            <p:ph type="sldNum" sz="quarter" idx="12"/>
          </p:nvPr>
        </p:nvSpPr>
        <p:spPr/>
        <p:txBody>
          <a:bodyPr/>
          <a:lstStyle>
            <a:lvl1pPr>
              <a:defRPr/>
            </a:lvl1pPr>
          </a:lstStyle>
          <a:p>
            <a:pPr>
              <a:defRPr/>
            </a:pPr>
            <a:fld id="{46170CBC-2D6D-2F40-A1D6-C3DA396A0E8C}" type="slidenum">
              <a:rPr lang="en-US" altLang="fr-FR"/>
              <a:pPr>
                <a:defRPr/>
              </a:pPr>
              <a:t>‹N°›</a:t>
            </a:fld>
            <a:endParaRPr lang="en-US" altLang="fr-FR"/>
          </a:p>
        </p:txBody>
      </p:sp>
    </p:spTree>
    <p:extLst>
      <p:ext uri="{BB962C8B-B14F-4D97-AF65-F5344CB8AC3E}">
        <p14:creationId xmlns:p14="http://schemas.microsoft.com/office/powerpoint/2010/main" val="322350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0241FF-2AE4-030A-8725-6DE6F2C28A95}"/>
              </a:ext>
            </a:extLst>
          </p:cNvPr>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 name="TextBox 8">
            <a:extLst>
              <a:ext uri="{FF2B5EF4-FFF2-40B4-BE49-F238E27FC236}">
                <a16:creationId xmlns:a16="http://schemas.microsoft.com/office/drawing/2014/main" id="{9B0A7927-31A8-68E7-86E4-4489B3A18968}"/>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5" name="Rectangle 4">
            <a:extLst>
              <a:ext uri="{FF2B5EF4-FFF2-40B4-BE49-F238E27FC236}">
                <a16:creationId xmlns:a16="http://schemas.microsoft.com/office/drawing/2014/main" id="{A3A6652F-B75E-3268-72C5-1581BCF6E0E7}"/>
              </a:ext>
            </a:extLst>
          </p:cNvPr>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1" name="Titre 10"/>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30917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7C6DE3-4199-0C24-2395-2C759EE5CEA6}"/>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a:extLst>
              <a:ext uri="{FF2B5EF4-FFF2-40B4-BE49-F238E27FC236}">
                <a16:creationId xmlns:a16="http://schemas.microsoft.com/office/drawing/2014/main" id="{1DECE350-BF9E-0C3A-800F-045E44230897}"/>
              </a:ext>
            </a:extLst>
          </p:cNvPr>
          <p:cNvSpPr txBox="1">
            <a:spLocks noChangeArrowheads="1"/>
          </p:cNvSpPr>
          <p:nvPr/>
        </p:nvSpPr>
        <p:spPr bwMode="auto">
          <a:xfrm rot="16200000">
            <a:off x="8593932" y="561181"/>
            <a:ext cx="260350" cy="554037"/>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Vertical Title 1"/>
          <p:cNvSpPr>
            <a:spLocks noGrp="1"/>
          </p:cNvSpPr>
          <p:nvPr>
            <p:ph type="title" orient="vert"/>
          </p:nvPr>
        </p:nvSpPr>
        <p:spPr>
          <a:xfrm>
            <a:off x="7995772" y="954742"/>
            <a:ext cx="681318" cy="5171422"/>
          </a:xfrm>
        </p:spPr>
        <p:txBody>
          <a:bodyPr vert="eaVert"/>
          <a:lstStyle/>
          <a:p>
            <a:r>
              <a:rPr lang="fr-FR"/>
              <a:t>Cliquez et modifiez le titre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6" name="Date Placeholder 3">
            <a:extLst>
              <a:ext uri="{FF2B5EF4-FFF2-40B4-BE49-F238E27FC236}">
                <a16:creationId xmlns:a16="http://schemas.microsoft.com/office/drawing/2014/main" id="{4CC8A487-2ECA-8755-0312-A95C3D7851B1}"/>
              </a:ext>
            </a:extLst>
          </p:cNvPr>
          <p:cNvSpPr>
            <a:spLocks noGrp="1"/>
          </p:cNvSpPr>
          <p:nvPr>
            <p:ph type="dt" sz="half" idx="10"/>
          </p:nvPr>
        </p:nvSpPr>
        <p:spPr/>
        <p:txBody>
          <a:bodyPr/>
          <a:lstStyle>
            <a:lvl1pPr>
              <a:defRPr/>
            </a:lvl1pPr>
          </a:lstStyle>
          <a:p>
            <a:pPr>
              <a:defRPr/>
            </a:pPr>
            <a:fld id="{F8A4E45C-5028-0748-A2FA-0376C7D3B241}" type="datetime1">
              <a:rPr lang="fr-FR" altLang="fr-FR"/>
              <a:pPr>
                <a:defRPr/>
              </a:pPr>
              <a:t>28/03/2026</a:t>
            </a:fld>
            <a:endParaRPr lang="fr-FR" altLang="fr-FR"/>
          </a:p>
        </p:txBody>
      </p:sp>
      <p:sp>
        <p:nvSpPr>
          <p:cNvPr id="7" name="Footer Placeholder 4">
            <a:extLst>
              <a:ext uri="{FF2B5EF4-FFF2-40B4-BE49-F238E27FC236}">
                <a16:creationId xmlns:a16="http://schemas.microsoft.com/office/drawing/2014/main" id="{FBE30CB9-2EB8-3DA4-0690-B8EB2EB328A7}"/>
              </a:ext>
            </a:extLst>
          </p:cNvPr>
          <p:cNvSpPr>
            <a:spLocks noGrp="1"/>
          </p:cNvSpPr>
          <p:nvPr>
            <p:ph type="ftr" sz="quarter" idx="11"/>
          </p:nvPr>
        </p:nvSpPr>
        <p:spPr/>
        <p:txBody>
          <a:bodyPr/>
          <a:lstStyle>
            <a:lvl1pPr>
              <a:defRPr/>
            </a:lvl1pPr>
          </a:lstStyle>
          <a:p>
            <a:pPr>
              <a:defRPr/>
            </a:pPr>
            <a:r>
              <a:rPr lang="fr-FR"/>
              <a:t>
              </a:t>
            </a:r>
          </a:p>
        </p:txBody>
      </p:sp>
      <p:sp>
        <p:nvSpPr>
          <p:cNvPr id="8" name="Slide Number Placeholder 5">
            <a:extLst>
              <a:ext uri="{FF2B5EF4-FFF2-40B4-BE49-F238E27FC236}">
                <a16:creationId xmlns:a16="http://schemas.microsoft.com/office/drawing/2014/main" id="{666BA78E-AB10-B288-228D-51E5902A3DA8}"/>
              </a:ext>
            </a:extLst>
          </p:cNvPr>
          <p:cNvSpPr>
            <a:spLocks noGrp="1"/>
          </p:cNvSpPr>
          <p:nvPr>
            <p:ph type="sldNum" sz="quarter" idx="12"/>
          </p:nvPr>
        </p:nvSpPr>
        <p:spPr/>
        <p:txBody>
          <a:bodyPr/>
          <a:lstStyle>
            <a:lvl1pPr>
              <a:defRPr/>
            </a:lvl1pPr>
          </a:lstStyle>
          <a:p>
            <a:pPr>
              <a:defRPr/>
            </a:pPr>
            <a:fld id="{A93ED3C3-44EF-CA45-81A2-AC1AB370D0D7}" type="slidenum">
              <a:rPr lang="en-US" altLang="fr-FR"/>
              <a:pPr>
                <a:defRPr/>
              </a:pPr>
              <a:t>‹N°›</a:t>
            </a:fld>
            <a:endParaRPr lang="en-US" altLang="fr-FR"/>
          </a:p>
        </p:txBody>
      </p:sp>
    </p:spTree>
    <p:extLst>
      <p:ext uri="{BB962C8B-B14F-4D97-AF65-F5344CB8AC3E}">
        <p14:creationId xmlns:p14="http://schemas.microsoft.com/office/powerpoint/2010/main" val="1799088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860425"/>
            <a:ext cx="7772400" cy="641350"/>
          </a:xfrm>
        </p:spPr>
        <p:txBody>
          <a:bodyPr/>
          <a:lstStyle/>
          <a:p>
            <a:r>
              <a:rPr lang="fr-FR"/>
              <a:t>Cliquez et modifiez le titre</a:t>
            </a:r>
          </a:p>
        </p:txBody>
      </p:sp>
      <p:sp>
        <p:nvSpPr>
          <p:cNvPr id="3" name="Espace réservé du tableau 2"/>
          <p:cNvSpPr>
            <a:spLocks noGrp="1"/>
          </p:cNvSpPr>
          <p:nvPr>
            <p:ph type="tbl" idx="1"/>
          </p:nvPr>
        </p:nvSpPr>
        <p:spPr>
          <a:xfrm>
            <a:off x="685800" y="1981200"/>
            <a:ext cx="7772400" cy="4114800"/>
          </a:xfrm>
        </p:spPr>
        <p:txBody>
          <a:bodyPr rtlCol="0">
            <a:normAutofit/>
          </a:bodyPr>
          <a:lstStyle/>
          <a:p>
            <a:pPr lvl="0"/>
            <a:endParaRPr lang="fr-FR" noProof="0"/>
          </a:p>
        </p:txBody>
      </p:sp>
      <p:sp>
        <p:nvSpPr>
          <p:cNvPr id="4" name="Rectangle 34">
            <a:extLst>
              <a:ext uri="{FF2B5EF4-FFF2-40B4-BE49-F238E27FC236}">
                <a16:creationId xmlns:a16="http://schemas.microsoft.com/office/drawing/2014/main" id="{8C96EF56-4F78-DCEC-AC18-9DC79FD5506B}"/>
              </a:ext>
            </a:extLst>
          </p:cNvPr>
          <p:cNvSpPr>
            <a:spLocks noGrp="1" noChangeArrowheads="1"/>
          </p:cNvSpPr>
          <p:nvPr>
            <p:ph type="sldNum" sz="quarter" idx="10"/>
          </p:nvPr>
        </p:nvSpPr>
        <p:spPr/>
        <p:txBody>
          <a:bodyPr/>
          <a:lstStyle>
            <a:lvl1pPr>
              <a:defRPr/>
            </a:lvl1pPr>
          </a:lstStyle>
          <a:p>
            <a:pPr>
              <a:defRPr/>
            </a:pPr>
            <a:fld id="{2F1214B0-4F41-E547-AF23-0BC9A977189A}" type="slidenum">
              <a:rPr lang="en-US" altLang="fr-FR"/>
              <a:pPr>
                <a:defRPr/>
              </a:pPr>
              <a:t>‹N°›</a:t>
            </a:fld>
            <a:endParaRPr lang="en-US" altLang="fr-FR"/>
          </a:p>
        </p:txBody>
      </p:sp>
    </p:spTree>
    <p:extLst>
      <p:ext uri="{BB962C8B-B14F-4D97-AF65-F5344CB8AC3E}">
        <p14:creationId xmlns:p14="http://schemas.microsoft.com/office/powerpoint/2010/main" val="5902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860425"/>
            <a:ext cx="7772400" cy="5235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34">
            <a:extLst>
              <a:ext uri="{FF2B5EF4-FFF2-40B4-BE49-F238E27FC236}">
                <a16:creationId xmlns:a16="http://schemas.microsoft.com/office/drawing/2014/main" id="{B49F04FF-D97A-76A1-712A-58755DA467E1}"/>
              </a:ext>
            </a:extLst>
          </p:cNvPr>
          <p:cNvSpPr>
            <a:spLocks noGrp="1" noChangeArrowheads="1"/>
          </p:cNvSpPr>
          <p:nvPr>
            <p:ph type="sldNum" sz="quarter" idx="10"/>
          </p:nvPr>
        </p:nvSpPr>
        <p:spPr/>
        <p:txBody>
          <a:bodyPr/>
          <a:lstStyle>
            <a:lvl1pPr>
              <a:defRPr/>
            </a:lvl1pPr>
          </a:lstStyle>
          <a:p>
            <a:pPr>
              <a:defRPr/>
            </a:pPr>
            <a:fld id="{C7CCE99C-2A21-BE4E-BAFD-4AAC0F24890C}" type="slidenum">
              <a:rPr lang="en-US" altLang="fr-FR"/>
              <a:pPr>
                <a:defRPr/>
              </a:pPr>
              <a:t>‹N°›</a:t>
            </a:fld>
            <a:endParaRPr lang="en-US" altLang="fr-FR"/>
          </a:p>
        </p:txBody>
      </p:sp>
    </p:spTree>
    <p:extLst>
      <p:ext uri="{BB962C8B-B14F-4D97-AF65-F5344CB8AC3E}">
        <p14:creationId xmlns:p14="http://schemas.microsoft.com/office/powerpoint/2010/main" val="324986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6B3D2-F06A-2711-4FC7-23E6A38CA744}"/>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a:extLst>
              <a:ext uri="{FF2B5EF4-FFF2-40B4-BE49-F238E27FC236}">
                <a16:creationId xmlns:a16="http://schemas.microsoft.com/office/drawing/2014/main" id="{6AF32737-A959-9DD0-56AC-42AC993FAB4C}"/>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a:xfrm>
            <a:off x="498474" y="134471"/>
            <a:ext cx="7556313" cy="995082"/>
          </a:xfrm>
        </p:spPr>
        <p:txBody>
          <a:bodyPr anchor="b"/>
          <a:lstStyle/>
          <a:p>
            <a:r>
              <a:rPr lang="fr-FR"/>
              <a:t>Cliquez et modifiez le titre</a:t>
            </a:r>
            <a:endParaRPr/>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Date Placeholder 3">
            <a:extLst>
              <a:ext uri="{FF2B5EF4-FFF2-40B4-BE49-F238E27FC236}">
                <a16:creationId xmlns:a16="http://schemas.microsoft.com/office/drawing/2014/main" id="{89F33ED2-CFD2-F6CF-2CC7-A54A35622025}"/>
              </a:ext>
            </a:extLst>
          </p:cNvPr>
          <p:cNvSpPr>
            <a:spLocks noGrp="1"/>
          </p:cNvSpPr>
          <p:nvPr>
            <p:ph type="dt" sz="half" idx="10"/>
          </p:nvPr>
        </p:nvSpPr>
        <p:spPr/>
        <p:txBody>
          <a:bodyPr/>
          <a:lstStyle>
            <a:lvl1pPr>
              <a:defRPr/>
            </a:lvl1pPr>
          </a:lstStyle>
          <a:p>
            <a:pPr>
              <a:defRPr/>
            </a:pPr>
            <a:fld id="{0074A32A-90ED-8A4B-ACE6-019EAF901D06}" type="datetime1">
              <a:rPr lang="fr-FR" altLang="fr-FR"/>
              <a:pPr>
                <a:defRPr/>
              </a:pPr>
              <a:t>28/03/2026</a:t>
            </a:fld>
            <a:endParaRPr lang="fr-FR" altLang="fr-FR"/>
          </a:p>
        </p:txBody>
      </p:sp>
      <p:sp>
        <p:nvSpPr>
          <p:cNvPr id="7" name="Footer Placeholder 4">
            <a:extLst>
              <a:ext uri="{FF2B5EF4-FFF2-40B4-BE49-F238E27FC236}">
                <a16:creationId xmlns:a16="http://schemas.microsoft.com/office/drawing/2014/main" id="{8F2AB543-8F13-77EF-1E19-8D80E72227F8}"/>
              </a:ext>
            </a:extLst>
          </p:cNvPr>
          <p:cNvSpPr>
            <a:spLocks noGrp="1"/>
          </p:cNvSpPr>
          <p:nvPr>
            <p:ph type="ftr" sz="quarter" idx="11"/>
          </p:nvPr>
        </p:nvSpPr>
        <p:spPr/>
        <p:txBody>
          <a:bodyPr/>
          <a:lstStyle>
            <a:lvl1pPr>
              <a:defRPr/>
            </a:lvl1pPr>
          </a:lstStyle>
          <a:p>
            <a:pPr>
              <a:defRPr/>
            </a:pPr>
            <a:r>
              <a:rPr lang="fr-FR"/>
              <a:t>
              </a:t>
            </a:r>
          </a:p>
        </p:txBody>
      </p:sp>
      <p:sp>
        <p:nvSpPr>
          <p:cNvPr id="8" name="Slide Number Placeholder 5">
            <a:extLst>
              <a:ext uri="{FF2B5EF4-FFF2-40B4-BE49-F238E27FC236}">
                <a16:creationId xmlns:a16="http://schemas.microsoft.com/office/drawing/2014/main" id="{636E2256-4745-2F76-5D8A-A7E84ED52BB4}"/>
              </a:ext>
            </a:extLst>
          </p:cNvPr>
          <p:cNvSpPr>
            <a:spLocks noGrp="1"/>
          </p:cNvSpPr>
          <p:nvPr>
            <p:ph type="sldNum" sz="quarter" idx="12"/>
          </p:nvPr>
        </p:nvSpPr>
        <p:spPr/>
        <p:txBody>
          <a:bodyPr/>
          <a:lstStyle>
            <a:lvl1pPr>
              <a:defRPr/>
            </a:lvl1pPr>
          </a:lstStyle>
          <a:p>
            <a:pPr>
              <a:defRPr/>
            </a:pPr>
            <a:fld id="{999B2A9B-51B8-964C-94EE-E6E4EB23839C}" type="slidenum">
              <a:rPr lang="en-US" altLang="fr-FR"/>
              <a:pPr>
                <a:defRPr/>
              </a:pPr>
              <a:t>‹N°›</a:t>
            </a:fld>
            <a:endParaRPr lang="en-US" altLang="fr-FR"/>
          </a:p>
        </p:txBody>
      </p:sp>
    </p:spTree>
    <p:extLst>
      <p:ext uri="{BB962C8B-B14F-4D97-AF65-F5344CB8AC3E}">
        <p14:creationId xmlns:p14="http://schemas.microsoft.com/office/powerpoint/2010/main" val="11353721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apositive de titre avec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71381-B6D9-499D-C574-FB294D598DCA}"/>
              </a:ext>
            </a:extLst>
          </p:cNvPr>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4">
            <a:extLst>
              <a:ext uri="{FF2B5EF4-FFF2-40B4-BE49-F238E27FC236}">
                <a16:creationId xmlns:a16="http://schemas.microsoft.com/office/drawing/2014/main" id="{562AF2AD-745B-8F1E-0FDB-1429A1F521F3}"/>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a:extLst>
              <a:ext uri="{FF2B5EF4-FFF2-40B4-BE49-F238E27FC236}">
                <a16:creationId xmlns:a16="http://schemas.microsoft.com/office/drawing/2014/main" id="{B6A91B74-6C7D-D0B4-12BB-D3EC6DA0A251}"/>
              </a:ext>
            </a:extLst>
          </p:cNvPr>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14">
            <a:extLst>
              <a:ext uri="{FF2B5EF4-FFF2-40B4-BE49-F238E27FC236}">
                <a16:creationId xmlns:a16="http://schemas.microsoft.com/office/drawing/2014/main" id="{99DDD18E-5AA0-6DD2-3C97-F1A948E25482}"/>
              </a:ext>
            </a:extLst>
          </p:cNvPr>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5400" b="1">
                <a:solidFill>
                  <a:srgbClr val="B870B8"/>
                </a:solidFill>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fr-FR" noProof="0"/>
              <a:t>Cliquez sur l'icône pour ajouter une image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a:r>
              <a:rPr lang="fr-FR"/>
              <a:t>Cliquez pour modifier les styles du texte du masque</a:t>
            </a:r>
          </a:p>
        </p:txBody>
      </p:sp>
      <p:sp>
        <p:nvSpPr>
          <p:cNvPr id="8" name="Date Placeholder 3">
            <a:extLst>
              <a:ext uri="{FF2B5EF4-FFF2-40B4-BE49-F238E27FC236}">
                <a16:creationId xmlns:a16="http://schemas.microsoft.com/office/drawing/2014/main" id="{33D75DCF-E39D-B1BC-3CFD-7951A656C713}"/>
              </a:ext>
            </a:extLst>
          </p:cNvPr>
          <p:cNvSpPr>
            <a:spLocks noGrp="1"/>
          </p:cNvSpPr>
          <p:nvPr>
            <p:ph type="dt" sz="half" idx="14"/>
          </p:nvPr>
        </p:nvSpPr>
        <p:spPr>
          <a:xfrm>
            <a:off x="4800600" y="6426200"/>
            <a:ext cx="1231900" cy="365125"/>
          </a:xfrm>
        </p:spPr>
        <p:txBody>
          <a:bodyPr/>
          <a:lstStyle>
            <a:lvl1pPr algn="l">
              <a:defRPr/>
            </a:lvl1pPr>
          </a:lstStyle>
          <a:p>
            <a:pPr>
              <a:defRPr/>
            </a:pPr>
            <a:fld id="{139FB0BF-C889-924F-B8A5-9B4AB1770209}" type="datetime1">
              <a:rPr lang="fr-FR" altLang="fr-FR"/>
              <a:pPr>
                <a:defRPr/>
              </a:pPr>
              <a:t>28/03/2026</a:t>
            </a:fld>
            <a:endParaRPr lang="fr-FR" altLang="fr-FR"/>
          </a:p>
        </p:txBody>
      </p:sp>
      <p:sp>
        <p:nvSpPr>
          <p:cNvPr id="9" name="Footer Placeholder 4">
            <a:extLst>
              <a:ext uri="{FF2B5EF4-FFF2-40B4-BE49-F238E27FC236}">
                <a16:creationId xmlns:a16="http://schemas.microsoft.com/office/drawing/2014/main" id="{B771AD79-B2BA-DDFD-55B0-37BAB436EE73}"/>
              </a:ext>
            </a:extLst>
          </p:cNvPr>
          <p:cNvSpPr>
            <a:spLocks noGrp="1"/>
          </p:cNvSpPr>
          <p:nvPr>
            <p:ph type="ftr" sz="quarter" idx="15"/>
          </p:nvPr>
        </p:nvSpPr>
        <p:spPr>
          <a:xfrm>
            <a:off x="6311900" y="6426200"/>
            <a:ext cx="2616200" cy="365125"/>
          </a:xfrm>
        </p:spPr>
        <p:txBody>
          <a:bodyPr/>
          <a:lstStyle>
            <a:lvl1pPr algn="r">
              <a:defRPr/>
            </a:lvl1pPr>
          </a:lstStyle>
          <a:p>
            <a:pPr>
              <a:defRPr/>
            </a:pPr>
            <a:r>
              <a:rPr lang="fr-FR"/>
              <a:t>
              </a:t>
            </a:r>
          </a:p>
        </p:txBody>
      </p:sp>
    </p:spTree>
    <p:extLst>
      <p:ext uri="{BB962C8B-B14F-4D97-AF65-F5344CB8AC3E}">
        <p14:creationId xmlns:p14="http://schemas.microsoft.com/office/powerpoint/2010/main" val="195217361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232C42-53F1-E90C-D5DF-2EEA9CE795CD}"/>
              </a:ext>
            </a:extLst>
          </p:cNvPr>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7">
            <a:extLst>
              <a:ext uri="{FF2B5EF4-FFF2-40B4-BE49-F238E27FC236}">
                <a16:creationId xmlns:a16="http://schemas.microsoft.com/office/drawing/2014/main" id="{BE141864-96B0-92BA-A230-EF010E5DADFD}"/>
              </a:ext>
            </a:extLst>
          </p:cNvPr>
          <p:cNvSpPr txBox="1">
            <a:spLocks noChangeArrowheads="1"/>
          </p:cNvSpPr>
          <p:nvPr/>
        </p:nvSpPr>
        <p:spPr bwMode="auto">
          <a:xfrm>
            <a:off x="2003425" y="3111500"/>
            <a:ext cx="260350" cy="614363"/>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4000" b="1">
                <a:solidFill>
                  <a:srgbClr val="B870B8"/>
                </a:solidFill>
              </a:rPr>
              <a:t>+</a:t>
            </a:r>
          </a:p>
        </p:txBody>
      </p:sp>
      <p:sp>
        <p:nvSpPr>
          <p:cNvPr id="6" name="Rectangle 5">
            <a:extLst>
              <a:ext uri="{FF2B5EF4-FFF2-40B4-BE49-F238E27FC236}">
                <a16:creationId xmlns:a16="http://schemas.microsoft.com/office/drawing/2014/main" id="{8A95516A-C4A9-9306-E430-75DF8637B313}"/>
              </a:ext>
            </a:extLst>
          </p:cNvPr>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fr-FR"/>
              <a:t>Cliquez et modifiez le titre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7" name="Date Placeholder 3">
            <a:extLst>
              <a:ext uri="{FF2B5EF4-FFF2-40B4-BE49-F238E27FC236}">
                <a16:creationId xmlns:a16="http://schemas.microsoft.com/office/drawing/2014/main" id="{DF9A0925-BD1C-12D0-83AE-862CAAA87A58}"/>
              </a:ext>
            </a:extLst>
          </p:cNvPr>
          <p:cNvSpPr>
            <a:spLocks noGrp="1"/>
          </p:cNvSpPr>
          <p:nvPr>
            <p:ph type="dt" sz="half" idx="10"/>
          </p:nvPr>
        </p:nvSpPr>
        <p:spPr>
          <a:xfrm>
            <a:off x="658813" y="6248400"/>
            <a:ext cx="1474787" cy="365125"/>
          </a:xfrm>
        </p:spPr>
        <p:txBody>
          <a:bodyPr/>
          <a:lstStyle>
            <a:lvl1pPr algn="l">
              <a:defRPr>
                <a:solidFill>
                  <a:schemeClr val="bg1"/>
                </a:solidFill>
              </a:defRPr>
            </a:lvl1pPr>
          </a:lstStyle>
          <a:p>
            <a:pPr>
              <a:defRPr/>
            </a:pPr>
            <a:fld id="{6CD3C022-0F5F-6D46-BC7A-C7668A000284}" type="datetime1">
              <a:rPr lang="fr-FR" altLang="fr-FR"/>
              <a:pPr>
                <a:defRPr/>
              </a:pPr>
              <a:t>28/03/2026</a:t>
            </a:fld>
            <a:endParaRPr lang="fr-FR" altLang="fr-FR"/>
          </a:p>
        </p:txBody>
      </p:sp>
      <p:sp>
        <p:nvSpPr>
          <p:cNvPr id="8" name="Footer Placeholder 4">
            <a:extLst>
              <a:ext uri="{FF2B5EF4-FFF2-40B4-BE49-F238E27FC236}">
                <a16:creationId xmlns:a16="http://schemas.microsoft.com/office/drawing/2014/main" id="{42D9A629-A8AD-1F4F-8D77-90C3E6A52D7B}"/>
              </a:ext>
            </a:extLst>
          </p:cNvPr>
          <p:cNvSpPr>
            <a:spLocks noGrp="1"/>
          </p:cNvSpPr>
          <p:nvPr>
            <p:ph type="ftr" sz="quarter" idx="11"/>
          </p:nvPr>
        </p:nvSpPr>
        <p:spPr>
          <a:xfrm>
            <a:off x="2286000" y="6248400"/>
            <a:ext cx="5638800" cy="365125"/>
          </a:xfrm>
        </p:spPr>
        <p:txBody>
          <a:bodyPr/>
          <a:lstStyle>
            <a:lvl1pPr>
              <a:defRPr>
                <a:solidFill>
                  <a:schemeClr val="bg1"/>
                </a:solidFill>
              </a:defRPr>
            </a:lvl1pPr>
          </a:lstStyle>
          <a:p>
            <a:pPr>
              <a:defRPr/>
            </a:pPr>
            <a:r>
              <a:rPr lang="fr-FR"/>
              <a:t>
              </a:t>
            </a:r>
          </a:p>
        </p:txBody>
      </p:sp>
      <p:sp>
        <p:nvSpPr>
          <p:cNvPr id="9" name="Slide Number Placeholder 5">
            <a:extLst>
              <a:ext uri="{FF2B5EF4-FFF2-40B4-BE49-F238E27FC236}">
                <a16:creationId xmlns:a16="http://schemas.microsoft.com/office/drawing/2014/main" id="{906C71A2-2892-C045-CD07-BA3CAA86BBC7}"/>
              </a:ext>
            </a:extLst>
          </p:cNvPr>
          <p:cNvSpPr>
            <a:spLocks noGrp="1"/>
          </p:cNvSpPr>
          <p:nvPr>
            <p:ph type="sldNum" sz="quarter" idx="12"/>
          </p:nvPr>
        </p:nvSpPr>
        <p:spPr>
          <a:xfrm>
            <a:off x="8305800" y="6248400"/>
            <a:ext cx="554038" cy="365125"/>
          </a:xfrm>
        </p:spPr>
        <p:txBody>
          <a:bodyPr/>
          <a:lstStyle>
            <a:lvl1pPr>
              <a:defRPr/>
            </a:lvl1pPr>
          </a:lstStyle>
          <a:p>
            <a:pPr>
              <a:defRPr/>
            </a:pPr>
            <a:fld id="{2E04C2B7-F9BD-B441-A726-2F797C8E980B}" type="slidenum">
              <a:rPr lang="en-US" altLang="fr-FR"/>
              <a:pPr>
                <a:defRPr/>
              </a:pPr>
              <a:t>‹N°›</a:t>
            </a:fld>
            <a:endParaRPr lang="en-US" altLang="fr-FR"/>
          </a:p>
        </p:txBody>
      </p:sp>
    </p:spTree>
    <p:extLst>
      <p:ext uri="{BB962C8B-B14F-4D97-AF65-F5344CB8AC3E}">
        <p14:creationId xmlns:p14="http://schemas.microsoft.com/office/powerpoint/2010/main" val="245346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4CFB91-C1EF-BF65-56C1-7455BEA4FC76}"/>
              </a:ext>
            </a:extLst>
          </p:cNvPr>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a:extLst>
              <a:ext uri="{FF2B5EF4-FFF2-40B4-BE49-F238E27FC236}">
                <a16:creationId xmlns:a16="http://schemas.microsoft.com/office/drawing/2014/main" id="{0E9232EF-86F3-443C-3B53-7E4E165E8F5C}"/>
              </a:ext>
            </a:extLst>
          </p:cNvPr>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9">
            <a:extLst>
              <a:ext uri="{FF2B5EF4-FFF2-40B4-BE49-F238E27FC236}">
                <a16:creationId xmlns:a16="http://schemas.microsoft.com/office/drawing/2014/main" id="{5B354C48-C598-CA6F-BF70-48D60A10271C}"/>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8" name="Date Placeholder 4">
            <a:extLst>
              <a:ext uri="{FF2B5EF4-FFF2-40B4-BE49-F238E27FC236}">
                <a16:creationId xmlns:a16="http://schemas.microsoft.com/office/drawing/2014/main" id="{84EF5236-F149-44ED-1D10-217DC59D86C1}"/>
              </a:ext>
            </a:extLst>
          </p:cNvPr>
          <p:cNvSpPr>
            <a:spLocks noGrp="1"/>
          </p:cNvSpPr>
          <p:nvPr>
            <p:ph type="dt" sz="half" idx="10"/>
          </p:nvPr>
        </p:nvSpPr>
        <p:spPr/>
        <p:txBody>
          <a:bodyPr/>
          <a:lstStyle>
            <a:lvl1pPr>
              <a:defRPr/>
            </a:lvl1pPr>
          </a:lstStyle>
          <a:p>
            <a:pPr>
              <a:defRPr/>
            </a:pPr>
            <a:fld id="{500B8EC8-9119-BA4A-90DF-45B9CC245761}" type="datetime1">
              <a:rPr lang="fr-FR" altLang="fr-FR"/>
              <a:pPr>
                <a:defRPr/>
              </a:pPr>
              <a:t>28/03/2026</a:t>
            </a:fld>
            <a:endParaRPr lang="fr-FR" altLang="fr-FR"/>
          </a:p>
        </p:txBody>
      </p:sp>
      <p:sp>
        <p:nvSpPr>
          <p:cNvPr id="9" name="Footer Placeholder 5">
            <a:extLst>
              <a:ext uri="{FF2B5EF4-FFF2-40B4-BE49-F238E27FC236}">
                <a16:creationId xmlns:a16="http://schemas.microsoft.com/office/drawing/2014/main" id="{715C28F6-BCD4-429F-64D4-E2124C232590}"/>
              </a:ext>
            </a:extLst>
          </p:cNvPr>
          <p:cNvSpPr>
            <a:spLocks noGrp="1"/>
          </p:cNvSpPr>
          <p:nvPr>
            <p:ph type="ftr" sz="quarter" idx="11"/>
          </p:nvPr>
        </p:nvSpPr>
        <p:spPr/>
        <p:txBody>
          <a:bodyPr/>
          <a:lstStyle>
            <a:lvl1pPr>
              <a:defRPr/>
            </a:lvl1pPr>
          </a:lstStyle>
          <a:p>
            <a:pPr>
              <a:defRPr/>
            </a:pPr>
            <a:r>
              <a:rPr lang="fr-FR"/>
              <a:t>
              </a:t>
            </a:r>
          </a:p>
        </p:txBody>
      </p:sp>
      <p:sp>
        <p:nvSpPr>
          <p:cNvPr id="10" name="Slide Number Placeholder 6">
            <a:extLst>
              <a:ext uri="{FF2B5EF4-FFF2-40B4-BE49-F238E27FC236}">
                <a16:creationId xmlns:a16="http://schemas.microsoft.com/office/drawing/2014/main" id="{114866F6-165D-09E3-1E7A-FD0E377EAB2A}"/>
              </a:ext>
            </a:extLst>
          </p:cNvPr>
          <p:cNvSpPr>
            <a:spLocks noGrp="1"/>
          </p:cNvSpPr>
          <p:nvPr>
            <p:ph type="sldNum" sz="quarter" idx="12"/>
          </p:nvPr>
        </p:nvSpPr>
        <p:spPr/>
        <p:txBody>
          <a:bodyPr/>
          <a:lstStyle>
            <a:lvl1pPr>
              <a:defRPr/>
            </a:lvl1pPr>
          </a:lstStyle>
          <a:p>
            <a:pPr>
              <a:defRPr/>
            </a:pPr>
            <a:fld id="{E0293317-22BF-0549-9141-95D41E558975}" type="slidenum">
              <a:rPr lang="en-US" altLang="fr-FR"/>
              <a:pPr>
                <a:defRPr/>
              </a:pPr>
              <a:t>‹N°›</a:t>
            </a:fld>
            <a:endParaRPr lang="en-US" altLang="fr-FR"/>
          </a:p>
        </p:txBody>
      </p:sp>
    </p:spTree>
    <p:extLst>
      <p:ext uri="{BB962C8B-B14F-4D97-AF65-F5344CB8AC3E}">
        <p14:creationId xmlns:p14="http://schemas.microsoft.com/office/powerpoint/2010/main" val="429092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5E63C-0F58-6F23-6424-DA1D9D122248}"/>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TextBox 11">
            <a:extLst>
              <a:ext uri="{FF2B5EF4-FFF2-40B4-BE49-F238E27FC236}">
                <a16:creationId xmlns:a16="http://schemas.microsoft.com/office/drawing/2014/main" id="{01992AE2-FD09-4F79-7B5B-C797D0819260}"/>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lvl1pPr>
              <a:defRPr/>
            </a:lvl1pPr>
          </a:lstStyle>
          <a:p>
            <a:r>
              <a:rPr lang="fr-FR"/>
              <a:t>Cliquez et modifiez le titre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9" name="Date Placeholder 6">
            <a:extLst>
              <a:ext uri="{FF2B5EF4-FFF2-40B4-BE49-F238E27FC236}">
                <a16:creationId xmlns:a16="http://schemas.microsoft.com/office/drawing/2014/main" id="{0D37216A-73EB-38C1-8CED-93C964E51DC4}"/>
              </a:ext>
            </a:extLst>
          </p:cNvPr>
          <p:cNvSpPr>
            <a:spLocks noGrp="1"/>
          </p:cNvSpPr>
          <p:nvPr>
            <p:ph type="dt" sz="half" idx="10"/>
          </p:nvPr>
        </p:nvSpPr>
        <p:spPr/>
        <p:txBody>
          <a:bodyPr/>
          <a:lstStyle>
            <a:lvl1pPr>
              <a:defRPr/>
            </a:lvl1pPr>
          </a:lstStyle>
          <a:p>
            <a:pPr>
              <a:defRPr/>
            </a:pPr>
            <a:fld id="{ED8B5B51-0CEE-C145-8C45-CBD9ABCAC42D}" type="datetime1">
              <a:rPr lang="fr-FR" altLang="fr-FR"/>
              <a:pPr>
                <a:defRPr/>
              </a:pPr>
              <a:t>28/03/2026</a:t>
            </a:fld>
            <a:endParaRPr lang="fr-FR" altLang="fr-FR"/>
          </a:p>
        </p:txBody>
      </p:sp>
      <p:sp>
        <p:nvSpPr>
          <p:cNvPr id="10" name="Footer Placeholder 7">
            <a:extLst>
              <a:ext uri="{FF2B5EF4-FFF2-40B4-BE49-F238E27FC236}">
                <a16:creationId xmlns:a16="http://schemas.microsoft.com/office/drawing/2014/main" id="{4FAA7D1C-2E88-B004-6077-41C8047A1295}"/>
              </a:ext>
            </a:extLst>
          </p:cNvPr>
          <p:cNvSpPr>
            <a:spLocks noGrp="1"/>
          </p:cNvSpPr>
          <p:nvPr>
            <p:ph type="ftr" sz="quarter" idx="11"/>
          </p:nvPr>
        </p:nvSpPr>
        <p:spPr/>
        <p:txBody>
          <a:bodyPr/>
          <a:lstStyle>
            <a:lvl1pPr>
              <a:defRPr/>
            </a:lvl1pPr>
          </a:lstStyle>
          <a:p>
            <a:pPr>
              <a:defRPr/>
            </a:pPr>
            <a:endParaRPr lang="fr-FR"/>
          </a:p>
        </p:txBody>
      </p:sp>
      <p:sp>
        <p:nvSpPr>
          <p:cNvPr id="11" name="Slide Number Placeholder 8">
            <a:extLst>
              <a:ext uri="{FF2B5EF4-FFF2-40B4-BE49-F238E27FC236}">
                <a16:creationId xmlns:a16="http://schemas.microsoft.com/office/drawing/2014/main" id="{A07B0CC7-79BB-44BA-8A11-BABAD4609632}"/>
              </a:ext>
            </a:extLst>
          </p:cNvPr>
          <p:cNvSpPr>
            <a:spLocks noGrp="1"/>
          </p:cNvSpPr>
          <p:nvPr>
            <p:ph type="sldNum" sz="quarter" idx="12"/>
          </p:nvPr>
        </p:nvSpPr>
        <p:spPr/>
        <p:txBody>
          <a:bodyPr/>
          <a:lstStyle>
            <a:lvl1pPr>
              <a:defRPr/>
            </a:lvl1pPr>
          </a:lstStyle>
          <a:p>
            <a:pPr>
              <a:defRPr/>
            </a:pPr>
            <a:fld id="{93F22AD7-F084-6F45-9297-F9BCE15FAE9C}" type="slidenum">
              <a:rPr lang="en-US" altLang="fr-FR"/>
              <a:pPr>
                <a:defRPr/>
              </a:pPr>
              <a:t>‹N°›</a:t>
            </a:fld>
            <a:endParaRPr lang="en-US" altLang="fr-FR"/>
          </a:p>
        </p:txBody>
      </p:sp>
    </p:spTree>
    <p:extLst>
      <p:ext uri="{BB962C8B-B14F-4D97-AF65-F5344CB8AC3E}">
        <p14:creationId xmlns:p14="http://schemas.microsoft.com/office/powerpoint/2010/main" val="353200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18AE770E-BC06-544E-ED4B-2657597D6122}"/>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5" name="Rectangle 4">
            <a:extLst>
              <a:ext uri="{FF2B5EF4-FFF2-40B4-BE49-F238E27FC236}">
                <a16:creationId xmlns:a16="http://schemas.microsoft.com/office/drawing/2014/main" id="{01834A4A-00B9-312E-4111-25D5256BEE14}"/>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6" name="Date Placeholder 4">
            <a:extLst>
              <a:ext uri="{FF2B5EF4-FFF2-40B4-BE49-F238E27FC236}">
                <a16:creationId xmlns:a16="http://schemas.microsoft.com/office/drawing/2014/main" id="{6641CA2F-148C-C156-61D1-A25B5761DBB1}"/>
              </a:ext>
            </a:extLst>
          </p:cNvPr>
          <p:cNvSpPr>
            <a:spLocks noGrp="1"/>
          </p:cNvSpPr>
          <p:nvPr>
            <p:ph type="dt" sz="half" idx="15"/>
          </p:nvPr>
        </p:nvSpPr>
        <p:spPr/>
        <p:txBody>
          <a:bodyPr/>
          <a:lstStyle>
            <a:lvl1pPr>
              <a:defRPr/>
            </a:lvl1pPr>
          </a:lstStyle>
          <a:p>
            <a:pPr>
              <a:defRPr/>
            </a:pPr>
            <a:fld id="{5D359527-8FA3-A442-8540-B6B018C9C10F}" type="datetime1">
              <a:rPr lang="fr-FR" altLang="fr-FR"/>
              <a:pPr>
                <a:defRPr/>
              </a:pPr>
              <a:t>28/03/2026</a:t>
            </a:fld>
            <a:endParaRPr lang="fr-FR" altLang="fr-FR"/>
          </a:p>
        </p:txBody>
      </p:sp>
      <p:sp>
        <p:nvSpPr>
          <p:cNvPr id="7" name="Footer Placeholder 5">
            <a:extLst>
              <a:ext uri="{FF2B5EF4-FFF2-40B4-BE49-F238E27FC236}">
                <a16:creationId xmlns:a16="http://schemas.microsoft.com/office/drawing/2014/main" id="{ACFBCC41-8556-D6ED-A386-D4994CBF08AC}"/>
              </a:ext>
            </a:extLst>
          </p:cNvPr>
          <p:cNvSpPr>
            <a:spLocks noGrp="1"/>
          </p:cNvSpPr>
          <p:nvPr>
            <p:ph type="ftr" sz="quarter" idx="16"/>
          </p:nvPr>
        </p:nvSpPr>
        <p:spPr/>
        <p:txBody>
          <a:bodyPr/>
          <a:lstStyle>
            <a:lvl1pPr>
              <a:defRPr/>
            </a:lvl1pPr>
          </a:lstStyle>
          <a:p>
            <a:pPr>
              <a:defRPr/>
            </a:pPr>
            <a:r>
              <a:rPr lang="fr-FR"/>
              <a:t>
              </a:t>
            </a:r>
          </a:p>
        </p:txBody>
      </p:sp>
      <p:sp>
        <p:nvSpPr>
          <p:cNvPr id="8" name="Slide Number Placeholder 6">
            <a:extLst>
              <a:ext uri="{FF2B5EF4-FFF2-40B4-BE49-F238E27FC236}">
                <a16:creationId xmlns:a16="http://schemas.microsoft.com/office/drawing/2014/main" id="{F9617E1E-3074-11FA-0ED0-528325C5FDAF}"/>
              </a:ext>
            </a:extLst>
          </p:cNvPr>
          <p:cNvSpPr>
            <a:spLocks noGrp="1"/>
          </p:cNvSpPr>
          <p:nvPr>
            <p:ph type="sldNum" sz="quarter" idx="17"/>
          </p:nvPr>
        </p:nvSpPr>
        <p:spPr/>
        <p:txBody>
          <a:bodyPr/>
          <a:lstStyle>
            <a:lvl1pPr>
              <a:defRPr/>
            </a:lvl1pPr>
          </a:lstStyle>
          <a:p>
            <a:pPr>
              <a:defRPr/>
            </a:pPr>
            <a:fld id="{DBD6995A-A4A5-F442-BC02-D0436BB11EA8}" type="slidenum">
              <a:rPr lang="en-US" altLang="fr-FR"/>
              <a:pPr>
                <a:defRPr/>
              </a:pPr>
              <a:t>‹N°›</a:t>
            </a:fld>
            <a:endParaRPr lang="en-US" altLang="fr-FR"/>
          </a:p>
        </p:txBody>
      </p:sp>
    </p:spTree>
    <p:extLst>
      <p:ext uri="{BB962C8B-B14F-4D97-AF65-F5344CB8AC3E}">
        <p14:creationId xmlns:p14="http://schemas.microsoft.com/office/powerpoint/2010/main" val="164352417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07455-99EF-9EF8-F872-147A19EAE482}"/>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9">
            <a:extLst>
              <a:ext uri="{FF2B5EF4-FFF2-40B4-BE49-F238E27FC236}">
                <a16:creationId xmlns:a16="http://schemas.microsoft.com/office/drawing/2014/main" id="{82E9A123-0153-7F22-A9D8-1FE4BDE7A46D}"/>
              </a:ext>
            </a:extLst>
          </p:cNvPr>
          <p:cNvSpPr txBox="1">
            <a:spLocks noChangeArrowheads="1"/>
          </p:cNvSpPr>
          <p:nvPr/>
        </p:nvSpPr>
        <p:spPr bwMode="auto">
          <a:xfrm>
            <a:off x="223838" y="228600"/>
            <a:ext cx="260350" cy="554038"/>
          </a:xfrm>
          <a:prstGeom prst="rect">
            <a:avLst/>
          </a:prstGeom>
          <a:noFill/>
          <a:ln>
            <a:noFill/>
          </a:ln>
        </p:spPr>
        <p:txBody>
          <a:bodyPr lIns="0" tIns="0" rIns="0" bIns="0">
            <a:spAutoFit/>
          </a:bodyPr>
          <a:lstStyle>
            <a:lvl1pPr>
              <a:defRPr>
                <a:solidFill>
                  <a:schemeClr val="tx1"/>
                </a:solidFill>
                <a:latin typeface="Times" pitchFamily="2" charset="0"/>
                <a:ea typeface="ＭＳ Ｐゴシック" panose="020B0600070205080204" pitchFamily="34" charset="-128"/>
              </a:defRPr>
            </a:lvl1pPr>
            <a:lvl2pPr marL="742950" indent="-285750">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defRPr/>
            </a:pPr>
            <a:r>
              <a:rPr lang="fr-FR" altLang="fr-FR" sz="3600" b="1">
                <a:solidFill>
                  <a:srgbClr val="B870B8"/>
                </a:solidFill>
              </a:rPr>
              <a:t>+</a:t>
            </a:r>
          </a:p>
        </p:txBody>
      </p:sp>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6" name="Date Placeholder 4">
            <a:extLst>
              <a:ext uri="{FF2B5EF4-FFF2-40B4-BE49-F238E27FC236}">
                <a16:creationId xmlns:a16="http://schemas.microsoft.com/office/drawing/2014/main" id="{A67C1C93-BCC0-33A8-44E9-15832B8394C5}"/>
              </a:ext>
            </a:extLst>
          </p:cNvPr>
          <p:cNvSpPr>
            <a:spLocks noGrp="1"/>
          </p:cNvSpPr>
          <p:nvPr>
            <p:ph type="dt" sz="half" idx="17"/>
          </p:nvPr>
        </p:nvSpPr>
        <p:spPr/>
        <p:txBody>
          <a:bodyPr/>
          <a:lstStyle>
            <a:lvl1pPr>
              <a:defRPr/>
            </a:lvl1pPr>
          </a:lstStyle>
          <a:p>
            <a:pPr>
              <a:defRPr/>
            </a:pPr>
            <a:fld id="{3611EEFC-13B5-BC47-98FA-2F790B665B0C}" type="datetime1">
              <a:rPr lang="fr-FR" altLang="fr-FR"/>
              <a:pPr>
                <a:defRPr/>
              </a:pPr>
              <a:t>28/03/2026</a:t>
            </a:fld>
            <a:endParaRPr lang="fr-FR" altLang="fr-FR"/>
          </a:p>
        </p:txBody>
      </p:sp>
      <p:sp>
        <p:nvSpPr>
          <p:cNvPr id="7" name="Footer Placeholder 5">
            <a:extLst>
              <a:ext uri="{FF2B5EF4-FFF2-40B4-BE49-F238E27FC236}">
                <a16:creationId xmlns:a16="http://schemas.microsoft.com/office/drawing/2014/main" id="{292CA9B4-A207-F48A-2A57-DB349523BDBE}"/>
              </a:ext>
            </a:extLst>
          </p:cNvPr>
          <p:cNvSpPr>
            <a:spLocks noGrp="1"/>
          </p:cNvSpPr>
          <p:nvPr>
            <p:ph type="ftr" sz="quarter" idx="18"/>
          </p:nvPr>
        </p:nvSpPr>
        <p:spPr/>
        <p:txBody>
          <a:bodyPr/>
          <a:lstStyle>
            <a:lvl1pPr>
              <a:defRPr/>
            </a:lvl1pPr>
          </a:lstStyle>
          <a:p>
            <a:pPr>
              <a:defRPr/>
            </a:pPr>
            <a:r>
              <a:rPr lang="fr-FR"/>
              <a:t>
              </a:t>
            </a:r>
          </a:p>
        </p:txBody>
      </p:sp>
      <p:sp>
        <p:nvSpPr>
          <p:cNvPr id="8" name="Slide Number Placeholder 6">
            <a:extLst>
              <a:ext uri="{FF2B5EF4-FFF2-40B4-BE49-F238E27FC236}">
                <a16:creationId xmlns:a16="http://schemas.microsoft.com/office/drawing/2014/main" id="{CE9705DD-80E3-0F2B-2F1F-A4B3E0D5A746}"/>
              </a:ext>
            </a:extLst>
          </p:cNvPr>
          <p:cNvSpPr>
            <a:spLocks noGrp="1"/>
          </p:cNvSpPr>
          <p:nvPr>
            <p:ph type="sldNum" sz="quarter" idx="19"/>
          </p:nvPr>
        </p:nvSpPr>
        <p:spPr/>
        <p:txBody>
          <a:bodyPr/>
          <a:lstStyle>
            <a:lvl1pPr>
              <a:defRPr/>
            </a:lvl1pPr>
          </a:lstStyle>
          <a:p>
            <a:pPr>
              <a:defRPr/>
            </a:pPr>
            <a:fld id="{C2C648C9-8D88-B143-AA4D-75335CAB328B}" type="slidenum">
              <a:rPr lang="en-US" altLang="fr-FR"/>
              <a:pPr>
                <a:defRPr/>
              </a:pPr>
              <a:t>‹N°›</a:t>
            </a:fld>
            <a:endParaRPr lang="en-US" altLang="fr-FR"/>
          </a:p>
        </p:txBody>
      </p:sp>
    </p:spTree>
    <p:extLst>
      <p:ext uri="{BB962C8B-B14F-4D97-AF65-F5344CB8AC3E}">
        <p14:creationId xmlns:p14="http://schemas.microsoft.com/office/powerpoint/2010/main" val="126034923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223D74-619C-FF5B-9850-A6BB03A5E982}"/>
              </a:ext>
            </a:extLst>
          </p:cNvPr>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et modifiez le titre</a:t>
            </a:r>
          </a:p>
        </p:txBody>
      </p:sp>
      <p:sp>
        <p:nvSpPr>
          <p:cNvPr id="1027" name="Text Placeholder 2">
            <a:extLst>
              <a:ext uri="{FF2B5EF4-FFF2-40B4-BE49-F238E27FC236}">
                <a16:creationId xmlns:a16="http://schemas.microsoft.com/office/drawing/2014/main" id="{04B9BD7E-8694-A05F-C761-C247F2C22D0E}"/>
              </a:ext>
            </a:extLst>
          </p:cNvPr>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Date Placeholder 3">
            <a:extLst>
              <a:ext uri="{FF2B5EF4-FFF2-40B4-BE49-F238E27FC236}">
                <a16:creationId xmlns:a16="http://schemas.microsoft.com/office/drawing/2014/main" id="{BE759A53-6928-FDBB-D2B1-5729A6DDE0E1}"/>
              </a:ext>
            </a:extLst>
          </p:cNvPr>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595959"/>
                </a:solidFill>
                <a:latin typeface="Times" pitchFamily="2" charset="0"/>
              </a:defRPr>
            </a:lvl1pPr>
          </a:lstStyle>
          <a:p>
            <a:pPr>
              <a:defRPr/>
            </a:pPr>
            <a:fld id="{0AF4B54E-CE4B-554A-ADFC-5192270A492A}" type="datetime1">
              <a:rPr lang="fr-FR" altLang="fr-FR"/>
              <a:pPr>
                <a:defRPr/>
              </a:pPr>
              <a:t>28/03/2026</a:t>
            </a:fld>
            <a:endParaRPr lang="fr-FR" altLang="fr-FR"/>
          </a:p>
        </p:txBody>
      </p:sp>
      <p:sp>
        <p:nvSpPr>
          <p:cNvPr id="5" name="Footer Placeholder 4">
            <a:extLst>
              <a:ext uri="{FF2B5EF4-FFF2-40B4-BE49-F238E27FC236}">
                <a16:creationId xmlns:a16="http://schemas.microsoft.com/office/drawing/2014/main" id="{9086565F-1428-4B59-B0E8-D9E49956F17A}"/>
              </a:ext>
            </a:extLst>
          </p:cNvPr>
          <p:cNvSpPr>
            <a:spLocks noGrp="1"/>
          </p:cNvSpPr>
          <p:nvPr>
            <p:ph type="ftr" sz="quarter" idx="3"/>
          </p:nvPr>
        </p:nvSpPr>
        <p:spPr>
          <a:xfrm>
            <a:off x="201613" y="6423025"/>
            <a:ext cx="6122987" cy="365125"/>
          </a:xfrm>
          <a:prstGeom prst="rect">
            <a:avLst/>
          </a:prstGeom>
        </p:spPr>
        <p:txBody>
          <a:bodyPr vert="horz" lIns="91440" tIns="45720" rIns="91440" bIns="45720" rtlCol="0" anchor="ctr"/>
          <a:lstStyle>
            <a:lvl1pPr algn="l">
              <a:defRPr sz="1100">
                <a:solidFill>
                  <a:schemeClr val="tx1">
                    <a:lumMod val="65000"/>
                    <a:lumOff val="35000"/>
                  </a:schemeClr>
                </a:solidFill>
                <a:latin typeface="Times" charset="0"/>
                <a:ea typeface="+mn-ea"/>
              </a:defRPr>
            </a:lvl1pPr>
          </a:lstStyle>
          <a:p>
            <a:pPr>
              <a:defRPr/>
            </a:pPr>
            <a:r>
              <a:rPr lang="fr-FR"/>
              <a:t>
              </a:t>
            </a:r>
          </a:p>
        </p:txBody>
      </p:sp>
      <p:sp>
        <p:nvSpPr>
          <p:cNvPr id="6" name="Slide Number Placeholder 5">
            <a:extLst>
              <a:ext uri="{FF2B5EF4-FFF2-40B4-BE49-F238E27FC236}">
                <a16:creationId xmlns:a16="http://schemas.microsoft.com/office/drawing/2014/main" id="{F2BCD712-754B-6AB6-A485-FA501FD4206A}"/>
              </a:ext>
            </a:extLst>
          </p:cNvPr>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bg1"/>
                </a:solidFill>
                <a:latin typeface="Times" pitchFamily="2" charset="0"/>
              </a:defRPr>
            </a:lvl1pPr>
          </a:lstStyle>
          <a:p>
            <a:pPr>
              <a:defRPr/>
            </a:pPr>
            <a:fld id="{9B907320-7BA7-B446-9374-701D8B923363}"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Lst>
  <p:hf hdr="0" ftr="0" dt="0"/>
  <p:txStyles>
    <p:titleStyle>
      <a:lvl1pPr algn="l" rtl="0" eaLnBrk="0" fontAlgn="base" hangingPunct="0">
        <a:spcBef>
          <a:spcPct val="0"/>
        </a:spcBef>
        <a:spcAft>
          <a:spcPct val="0"/>
        </a:spcAft>
        <a:defRPr sz="3600" kern="1200">
          <a:solidFill>
            <a:schemeClr val="accent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2pPr>
      <a:lvl3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3pPr>
      <a:lvl4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4pPr>
      <a:lvl5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5pPr>
      <a:lvl6pPr marL="4572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6pPr>
      <a:lvl7pPr marL="9144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7pPr>
      <a:lvl8pPr marL="13716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8pPr>
      <a:lvl9pPr marL="18288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9pPr>
    </p:titleStyle>
    <p:body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n-lt"/>
          <a:ea typeface="ＭＳ Ｐゴシック" charset="-128"/>
          <a:cs typeface="ＭＳ Ｐゴシック" charset="-128"/>
        </a:defRPr>
      </a:lvl1pPr>
      <a:lvl2pPr marL="457200" indent="-228600" algn="l" rtl="0" eaLnBrk="0" fontAlgn="base" hangingPunct="0">
        <a:spcBef>
          <a:spcPts val="600"/>
        </a:spcBef>
        <a:spcAft>
          <a:spcPct val="0"/>
        </a:spcAft>
        <a:buClr>
          <a:srgbClr val="B870B8"/>
        </a:buClr>
        <a:buSzPct val="75000"/>
        <a:buFont typeface="Wingdings" pitchFamily="2" charset="2"/>
        <a:buChar char="n"/>
        <a:defRPr kern="1200">
          <a:solidFill>
            <a:srgbClr val="595959"/>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128"/>
          <a:cs typeface="+mn-cs"/>
        </a:defRPr>
      </a:lvl3pPr>
      <a:lvl4pPr marL="914400" indent="-228600" algn="l" rtl="0" eaLnBrk="0" fontAlgn="base" hangingPunct="0">
        <a:spcBef>
          <a:spcPts val="600"/>
        </a:spcBef>
        <a:spcAft>
          <a:spcPct val="0"/>
        </a:spcAft>
        <a:buClr>
          <a:srgbClr val="B870B8"/>
        </a:buClr>
        <a:buSzPct val="75000"/>
        <a:buFont typeface="Wingdings" pitchFamily="2" charset="2"/>
        <a:buChar char="n"/>
        <a:defRPr kern="1200">
          <a:solidFill>
            <a:srgbClr val="595959"/>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0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21.xml"/><Relationship Id="rId5" Type="http://schemas.openxmlformats.org/officeDocument/2006/relationships/image" Target="../media/image95.jpeg"/><Relationship Id="rId4" Type="http://schemas.openxmlformats.org/officeDocument/2006/relationships/image" Target="../media/image9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4.xml"/><Relationship Id="rId1" Type="http://schemas.openxmlformats.org/officeDocument/2006/relationships/slideLayout" Target="../slideLayouts/slideLayout21.xml"/><Relationship Id="rId4" Type="http://schemas.openxmlformats.org/officeDocument/2006/relationships/image" Target="../media/image97.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22.xml"/><Relationship Id="rId1" Type="http://schemas.openxmlformats.org/officeDocument/2006/relationships/slideLayout" Target="../slideLayouts/slideLayout2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12.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1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8" Type="http://schemas.openxmlformats.org/officeDocument/2006/relationships/hyperlink" Target="http://www.paruvendu.fr/" TargetMode="External"/><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hyperlink" Target="http://www.lsa.fr/" TargetMode="External"/><Relationship Id="rId1" Type="http://schemas.openxmlformats.org/officeDocument/2006/relationships/slideLayout" Target="../slideLayouts/slideLayout12.xml"/><Relationship Id="rId6" Type="http://schemas.openxmlformats.org/officeDocument/2006/relationships/hyperlink" Target="http://www.ouest-france.fr/" TargetMode="External"/><Relationship Id="rId11"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hyperlink" Target="http://www.pointsdevente.fr/" TargetMode="External"/><Relationship Id="rId4" Type="http://schemas.openxmlformats.org/officeDocument/2006/relationships/hyperlink" Target="http://www.lemonde.fr/web/sequence/0,2-3208,1-0,0.html" TargetMode="External"/><Relationship Id="rId9" Type="http://schemas.openxmlformats.org/officeDocument/2006/relationships/image" Target="../media/image12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8" Type="http://schemas.openxmlformats.org/officeDocument/2006/relationships/image" Target="../media/image129.tiff"/><Relationship Id="rId3" Type="http://schemas.openxmlformats.org/officeDocument/2006/relationships/image" Target="../media/image124.tiff"/><Relationship Id="rId7" Type="http://schemas.openxmlformats.org/officeDocument/2006/relationships/image" Target="../media/image128.tiff"/><Relationship Id="rId2" Type="http://schemas.openxmlformats.org/officeDocument/2006/relationships/image" Target="../media/image123.tiff"/><Relationship Id="rId1" Type="http://schemas.openxmlformats.org/officeDocument/2006/relationships/slideLayout" Target="../slideLayouts/slideLayout12.xml"/><Relationship Id="rId6" Type="http://schemas.openxmlformats.org/officeDocument/2006/relationships/image" Target="../media/image127.tiff"/><Relationship Id="rId11" Type="http://schemas.openxmlformats.org/officeDocument/2006/relationships/image" Target="../media/image132.tiff"/><Relationship Id="rId5" Type="http://schemas.openxmlformats.org/officeDocument/2006/relationships/image" Target="../media/image126.tiff"/><Relationship Id="rId10" Type="http://schemas.openxmlformats.org/officeDocument/2006/relationships/image" Target="../media/image131.tiff"/><Relationship Id="rId4" Type="http://schemas.openxmlformats.org/officeDocument/2006/relationships/image" Target="../media/image125.tiff"/><Relationship Id="rId9" Type="http://schemas.openxmlformats.org/officeDocument/2006/relationships/image" Target="../media/image130.tiff"/></Relationships>
</file>

<file path=ppt/slides/_rels/slide18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hyperlink" Target="http://www.nrj.fr/" TargetMode="External"/><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hyperlink" Target="http://www.rmcinfo.fr/index.php" TargetMode="External"/><Relationship Id="rId4" Type="http://schemas.openxmlformats.org/officeDocument/2006/relationships/image" Target="../media/image138.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NULL" TargetMode="Externa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hyperlink" Target="http://www.pathe.com/site/core.php?page=1.1&amp;PHPSESSID=2bfcf7b4b7c1a0c43b60b37b4e536644"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image" Target="../media/image151.tiff"/><Relationship Id="rId1" Type="http://schemas.openxmlformats.org/officeDocument/2006/relationships/slideLayout" Target="../slideLayouts/slideLayout12.xml"/><Relationship Id="rId4" Type="http://schemas.openxmlformats.org/officeDocument/2006/relationships/image" Target="../media/image153.tiff"/></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image" Target="../media/image154.tiff"/><Relationship Id="rId1" Type="http://schemas.openxmlformats.org/officeDocument/2006/relationships/slideLayout" Target="../slideLayouts/slideLayout12.xml"/><Relationship Id="rId4" Type="http://schemas.openxmlformats.org/officeDocument/2006/relationships/image" Target="../media/image156.tiff"/></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image" Target="../media/image157.tiff"/><Relationship Id="rId1" Type="http://schemas.openxmlformats.org/officeDocument/2006/relationships/slideLayout" Target="../slideLayouts/slideLayout12.xml"/><Relationship Id="rId4" Type="http://schemas.openxmlformats.org/officeDocument/2006/relationships/image" Target="../media/image159.tif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2.xml"/><Relationship Id="rId4" Type="http://schemas.openxmlformats.org/officeDocument/2006/relationships/image" Target="../media/image164.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4.jpeg"/><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Users/samuelmayol/Music/iTunes/iTunes%20Music/Music/Renaud/Rouge%20Sang/01%20Les%20Bobos.m4a" TargetMode="External"/><Relationship Id="rId1" Type="http://schemas.microsoft.com/office/2007/relationships/media" Target="file:////Users/samuelmayol/Music/iTunes/iTunes%20Music/Music/Renaud/Rouge%20Sang/01%20Les%20Bobos.m4a" TargetMode="External"/><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www.marque-nf.com/pages.asp?ref=gp_reconnaitre_nf_nf&amp;Lang=French" TargetMode="External"/><Relationship Id="rId7"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hyperlink" Target="http://www.marque-nf.com/pages.asp?ref=gp_reconnaitre_nf_nfservice&amp;Lang=French" TargetMode="External"/><Relationship Id="rId11" Type="http://schemas.openxmlformats.org/officeDocument/2006/relationships/image" Target="../media/image60.png"/><Relationship Id="rId5" Type="http://schemas.openxmlformats.org/officeDocument/2006/relationships/hyperlink" Target="http://www.marque-nf.com/pages.asp?ref=gp_reconnaitre_nf_nfagro&amp;Lang=French" TargetMode="External"/><Relationship Id="rId10" Type="http://schemas.openxmlformats.org/officeDocument/2006/relationships/image" Target="../media/image59.jpeg"/><Relationship Id="rId4" Type="http://schemas.openxmlformats.org/officeDocument/2006/relationships/hyperlink" Target="http://www.marque-nf.com/pages.asp?ref=gp_reconnaitre_nf_nfenvironnement&amp;Lang=French" TargetMode="External"/><Relationship Id="rId9" Type="http://schemas.openxmlformats.org/officeDocument/2006/relationships/image" Target="../media/image58.jpe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FC942C7-6300-6D9E-F641-83844B4B593A}"/>
              </a:ext>
            </a:extLst>
          </p:cNvPr>
          <p:cNvSpPr>
            <a:spLocks noGrp="1" noChangeArrowheads="1"/>
          </p:cNvSpPr>
          <p:nvPr>
            <p:ph type="ctrTitle"/>
          </p:nvPr>
        </p:nvSpPr>
        <p:spPr>
          <a:xfrm>
            <a:off x="395288" y="1628775"/>
            <a:ext cx="4038600" cy="1905000"/>
          </a:xfrm>
        </p:spPr>
        <p:txBody>
          <a:bodyPr>
            <a:normAutofit fontScale="90000"/>
          </a:bodyPr>
          <a:lstStyle/>
          <a:p>
            <a:pPr algn="ctr" eaLnBrk="1" hangingPunct="1">
              <a:defRPr/>
            </a:pPr>
            <a:r>
              <a:rPr lang="fr-FR" altLang="fr-FR" sz="5400" dirty="0">
                <a:solidFill>
                  <a:schemeClr val="bg1"/>
                </a:solidFill>
                <a:ea typeface="ＭＳ Ｐゴシック" panose="020B0600070205080204" pitchFamily="34" charset="-128"/>
              </a:rPr>
              <a:t>Marketing fondamental</a:t>
            </a:r>
          </a:p>
        </p:txBody>
      </p:sp>
      <p:sp>
        <p:nvSpPr>
          <p:cNvPr id="26626" name="Rectangle 3">
            <a:extLst>
              <a:ext uri="{FF2B5EF4-FFF2-40B4-BE49-F238E27FC236}">
                <a16:creationId xmlns:a16="http://schemas.microsoft.com/office/drawing/2014/main" id="{437A7422-8548-9941-6260-A289606CFDFF}"/>
              </a:ext>
            </a:extLst>
          </p:cNvPr>
          <p:cNvSpPr>
            <a:spLocks noGrp="1"/>
          </p:cNvSpPr>
          <p:nvPr>
            <p:ph type="subTitle" idx="1"/>
          </p:nvPr>
        </p:nvSpPr>
        <p:spPr>
          <a:xfrm>
            <a:off x="6858000" y="3054350"/>
            <a:ext cx="1890713" cy="749300"/>
          </a:xfrm>
        </p:spPr>
        <p:txBody>
          <a:bodyPr/>
          <a:lstStyle/>
          <a:p>
            <a:pPr algn="ctr" eaLnBrk="1" hangingPunct="1"/>
            <a:r>
              <a:rPr lang="fr-FR" altLang="fr-FR" sz="2800" b="1">
                <a:solidFill>
                  <a:schemeClr val="bg1"/>
                </a:solidFill>
                <a:ea typeface="ＭＳ Ｐゴシック" panose="020B0600070205080204" pitchFamily="34" charset="-128"/>
              </a:rPr>
              <a:t>S. Mayol</a:t>
            </a:r>
          </a:p>
        </p:txBody>
      </p:sp>
      <p:sp>
        <p:nvSpPr>
          <p:cNvPr id="26627" name="Rectangle 35">
            <a:extLst>
              <a:ext uri="{FF2B5EF4-FFF2-40B4-BE49-F238E27FC236}">
                <a16:creationId xmlns:a16="http://schemas.microsoft.com/office/drawing/2014/main" id="{EB17D403-0869-C76D-153B-05F443CA251D}"/>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A42C8DA-47F7-BC42-9F45-AECB6C64E8B9}" type="slidenum">
              <a:rPr lang="en-US" altLang="fr-FR" sz="1800" smtClean="0">
                <a:solidFill>
                  <a:schemeClr val="bg1"/>
                </a:solidFill>
              </a:rPr>
              <a:pPr algn="l"/>
              <a:t>1</a:t>
            </a:fld>
            <a:endParaRPr lang="en-US" altLang="fr-FR" sz="1800">
              <a:solidFill>
                <a:schemeClr val="bg1"/>
              </a:solidFill>
            </a:endParaRPr>
          </a:p>
        </p:txBody>
      </p:sp>
      <p:sp>
        <p:nvSpPr>
          <p:cNvPr id="26628" name="ZoneTexte 2">
            <a:extLst>
              <a:ext uri="{FF2B5EF4-FFF2-40B4-BE49-F238E27FC236}">
                <a16:creationId xmlns:a16="http://schemas.microsoft.com/office/drawing/2014/main" id="{2603F973-CBBA-E0D5-939E-EF83B1C8F408}"/>
              </a:ext>
            </a:extLst>
          </p:cNvPr>
          <p:cNvSpPr txBox="1">
            <a:spLocks noChangeArrowheads="1"/>
          </p:cNvSpPr>
          <p:nvPr/>
        </p:nvSpPr>
        <p:spPr bwMode="auto">
          <a:xfrm>
            <a:off x="395288" y="5516563"/>
            <a:ext cx="8353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https://samuelmayol.fr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u numéro de diapositive 3">
            <a:extLst>
              <a:ext uri="{FF2B5EF4-FFF2-40B4-BE49-F238E27FC236}">
                <a16:creationId xmlns:a16="http://schemas.microsoft.com/office/drawing/2014/main" id="{3D52CD98-A58B-CAE7-FB58-BC2977238B1C}"/>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C78F315-2723-064E-A01A-F7095137CEA3}" type="slidenum">
              <a:rPr lang="en-US" altLang="fr-FR" sz="1800" smtClean="0">
                <a:solidFill>
                  <a:schemeClr val="bg1"/>
                </a:solidFill>
              </a:rPr>
              <a:pPr algn="l"/>
              <a:t>10</a:t>
            </a:fld>
            <a:endParaRPr lang="en-US" altLang="fr-FR" sz="1800">
              <a:solidFill>
                <a:schemeClr val="bg1"/>
              </a:solidFill>
            </a:endParaRPr>
          </a:p>
        </p:txBody>
      </p:sp>
      <p:sp>
        <p:nvSpPr>
          <p:cNvPr id="44034" name="Rectangle 2">
            <a:extLst>
              <a:ext uri="{FF2B5EF4-FFF2-40B4-BE49-F238E27FC236}">
                <a16:creationId xmlns:a16="http://schemas.microsoft.com/office/drawing/2014/main" id="{4975E722-13C2-9FC5-E228-160E893A49F2}"/>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Domaines concernés</a:t>
            </a:r>
          </a:p>
        </p:txBody>
      </p:sp>
      <p:pic>
        <p:nvPicPr>
          <p:cNvPr id="44035" name="Image 5" descr="images-3.jpeg">
            <a:extLst>
              <a:ext uri="{FF2B5EF4-FFF2-40B4-BE49-F238E27FC236}">
                <a16:creationId xmlns:a16="http://schemas.microsoft.com/office/drawing/2014/main" id="{2803CB6F-4DA2-9E2E-B796-B82CF17D6D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23241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Image 6" descr="images-5.jpeg">
            <a:extLst>
              <a:ext uri="{FF2B5EF4-FFF2-40B4-BE49-F238E27FC236}">
                <a16:creationId xmlns:a16="http://schemas.microsoft.com/office/drawing/2014/main" id="{C2DF4640-CFA2-F953-B8AE-D8894C9AD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52600"/>
            <a:ext cx="406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Image 7" descr="images-4.jpeg">
            <a:extLst>
              <a:ext uri="{FF2B5EF4-FFF2-40B4-BE49-F238E27FC236}">
                <a16:creationId xmlns:a16="http://schemas.microsoft.com/office/drawing/2014/main" id="{6420F440-4BDB-77D6-6B80-145068778E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81400"/>
            <a:ext cx="209391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Image 8" descr="images-6.jpeg">
            <a:extLst>
              <a:ext uri="{FF2B5EF4-FFF2-40B4-BE49-F238E27FC236}">
                <a16:creationId xmlns:a16="http://schemas.microsoft.com/office/drawing/2014/main" id="{AE719FEB-75D2-D3DC-658F-960EB74FB8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733800"/>
            <a:ext cx="33401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Espace réservé du numéro de diapositive 3">
            <a:extLst>
              <a:ext uri="{FF2B5EF4-FFF2-40B4-BE49-F238E27FC236}">
                <a16:creationId xmlns:a16="http://schemas.microsoft.com/office/drawing/2014/main" id="{FB7931FB-76F9-FAA1-9C73-C19DB597545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5A5B9C2-1C01-2641-B5BE-D989267F0ED0}" type="slidenum">
              <a:rPr lang="en-US" altLang="fr-FR" sz="1800" smtClean="0">
                <a:solidFill>
                  <a:schemeClr val="bg1"/>
                </a:solidFill>
              </a:rPr>
              <a:pPr algn="l"/>
              <a:t>100</a:t>
            </a:fld>
            <a:endParaRPr lang="en-US" altLang="fr-FR" sz="1800">
              <a:solidFill>
                <a:schemeClr val="bg1"/>
              </a:solidFill>
            </a:endParaRPr>
          </a:p>
        </p:txBody>
      </p:sp>
      <p:pic>
        <p:nvPicPr>
          <p:cNvPr id="145410" name="Picture 2">
            <a:extLst>
              <a:ext uri="{FF2B5EF4-FFF2-40B4-BE49-F238E27FC236}">
                <a16:creationId xmlns:a16="http://schemas.microsoft.com/office/drawing/2014/main" id="{204D0866-8DEC-BDEA-C386-28492A8F8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281113"/>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a:extLst>
              <a:ext uri="{FF2B5EF4-FFF2-40B4-BE49-F238E27FC236}">
                <a16:creationId xmlns:a16="http://schemas.microsoft.com/office/drawing/2014/main" id="{45CFE3F8-71D6-2399-A7B4-018FEFAB7A94}"/>
              </a:ext>
            </a:extLst>
          </p:cNvPr>
          <p:cNvSpPr txBox="1">
            <a:spLocks noChangeArrowheads="1"/>
          </p:cNvSpPr>
          <p:nvPr/>
        </p:nvSpPr>
        <p:spPr bwMode="auto">
          <a:xfrm>
            <a:off x="755650" y="1941513"/>
            <a:ext cx="2047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MATERIAUX</a:t>
            </a:r>
          </a:p>
          <a:p>
            <a:r>
              <a:rPr lang="fr-FR" altLang="fr-FR" sz="2400">
                <a:solidFill>
                  <a:srgbClr val="FD0B06"/>
                </a:solidFill>
                <a:latin typeface="Stone Sans ITC TT-Bold" charset="0"/>
              </a:rPr>
              <a:t>FORME</a:t>
            </a:r>
          </a:p>
        </p:txBody>
      </p:sp>
      <p:sp>
        <p:nvSpPr>
          <p:cNvPr id="145412" name="Text Box 4">
            <a:extLst>
              <a:ext uri="{FF2B5EF4-FFF2-40B4-BE49-F238E27FC236}">
                <a16:creationId xmlns:a16="http://schemas.microsoft.com/office/drawing/2014/main" id="{A7AE969E-0D51-2EB7-EAF6-AB160FF331C4}"/>
              </a:ext>
            </a:extLst>
          </p:cNvPr>
          <p:cNvSpPr txBox="1">
            <a:spLocks noChangeArrowheads="1"/>
          </p:cNvSpPr>
          <p:nvPr/>
        </p:nvSpPr>
        <p:spPr bwMode="auto">
          <a:xfrm>
            <a:off x="6242050" y="3313113"/>
            <a:ext cx="187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ETIQUETTE</a:t>
            </a:r>
          </a:p>
        </p:txBody>
      </p:sp>
      <p:sp>
        <p:nvSpPr>
          <p:cNvPr id="145413" name="Text Box 5">
            <a:extLst>
              <a:ext uri="{FF2B5EF4-FFF2-40B4-BE49-F238E27FC236}">
                <a16:creationId xmlns:a16="http://schemas.microsoft.com/office/drawing/2014/main" id="{E38FD674-6D66-00D7-D03B-5D318785E2F5}"/>
              </a:ext>
            </a:extLst>
          </p:cNvPr>
          <p:cNvSpPr txBox="1">
            <a:spLocks noChangeArrowheads="1"/>
          </p:cNvSpPr>
          <p:nvPr/>
        </p:nvSpPr>
        <p:spPr bwMode="auto">
          <a:xfrm>
            <a:off x="3651250" y="188913"/>
            <a:ext cx="202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COUVERCLE</a:t>
            </a:r>
          </a:p>
        </p:txBody>
      </p:sp>
      <p:sp>
        <p:nvSpPr>
          <p:cNvPr id="145414" name="Text Box 6">
            <a:extLst>
              <a:ext uri="{FF2B5EF4-FFF2-40B4-BE49-F238E27FC236}">
                <a16:creationId xmlns:a16="http://schemas.microsoft.com/office/drawing/2014/main" id="{4F7586D0-75A0-C04E-4B15-9FA8FEE94A25}"/>
              </a:ext>
            </a:extLst>
          </p:cNvPr>
          <p:cNvSpPr txBox="1">
            <a:spLocks noChangeArrowheads="1"/>
          </p:cNvSpPr>
          <p:nvPr/>
        </p:nvSpPr>
        <p:spPr bwMode="auto">
          <a:xfrm>
            <a:off x="6699250" y="1712913"/>
            <a:ext cx="1700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CONTENU</a:t>
            </a:r>
          </a:p>
          <a:p>
            <a:r>
              <a:rPr lang="fr-FR" altLang="fr-FR" sz="2400">
                <a:solidFill>
                  <a:srgbClr val="FD0B06"/>
                </a:solidFill>
                <a:latin typeface="Stone Sans ITC TT-Bold" charset="0"/>
              </a:rPr>
              <a:t>RECETTES</a:t>
            </a:r>
          </a:p>
        </p:txBody>
      </p:sp>
      <p:sp>
        <p:nvSpPr>
          <p:cNvPr id="145415" name="Text Box 7">
            <a:extLst>
              <a:ext uri="{FF2B5EF4-FFF2-40B4-BE49-F238E27FC236}">
                <a16:creationId xmlns:a16="http://schemas.microsoft.com/office/drawing/2014/main" id="{6D99E6E4-5B68-2F10-C3A9-181EB16BAF88}"/>
              </a:ext>
            </a:extLst>
          </p:cNvPr>
          <p:cNvSpPr txBox="1">
            <a:spLocks noChangeArrowheads="1"/>
          </p:cNvSpPr>
          <p:nvPr/>
        </p:nvSpPr>
        <p:spPr bwMode="auto">
          <a:xfrm>
            <a:off x="6759575" y="4564063"/>
            <a:ext cx="92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PRIX</a:t>
            </a:r>
          </a:p>
        </p:txBody>
      </p:sp>
      <p:sp>
        <p:nvSpPr>
          <p:cNvPr id="145416" name="AutoShape 8">
            <a:extLst>
              <a:ext uri="{FF2B5EF4-FFF2-40B4-BE49-F238E27FC236}">
                <a16:creationId xmlns:a16="http://schemas.microsoft.com/office/drawing/2014/main" id="{5BF1AA8C-F803-A4BE-3069-4F7C90198645}"/>
              </a:ext>
            </a:extLst>
          </p:cNvPr>
          <p:cNvSpPr>
            <a:spLocks noChangeArrowheads="1"/>
          </p:cNvSpPr>
          <p:nvPr/>
        </p:nvSpPr>
        <p:spPr bwMode="auto">
          <a:xfrm>
            <a:off x="2889250" y="2017713"/>
            <a:ext cx="609600" cy="381000"/>
          </a:xfrm>
          <a:prstGeom prst="rightArrow">
            <a:avLst>
              <a:gd name="adj1" fmla="val 50000"/>
              <a:gd name="adj2" fmla="val 40000"/>
            </a:avLst>
          </a:prstGeom>
          <a:solidFill>
            <a:schemeClr val="tx2"/>
          </a:solidFill>
          <a:ln w="12700">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5417" name="AutoShape 9">
            <a:extLst>
              <a:ext uri="{FF2B5EF4-FFF2-40B4-BE49-F238E27FC236}">
                <a16:creationId xmlns:a16="http://schemas.microsoft.com/office/drawing/2014/main" id="{7FA682CC-DB1E-16DD-490B-889325846240}"/>
              </a:ext>
            </a:extLst>
          </p:cNvPr>
          <p:cNvSpPr>
            <a:spLocks noChangeArrowheads="1"/>
          </p:cNvSpPr>
          <p:nvPr/>
        </p:nvSpPr>
        <p:spPr bwMode="auto">
          <a:xfrm>
            <a:off x="5556250" y="2093913"/>
            <a:ext cx="1066800" cy="304800"/>
          </a:xfrm>
          <a:prstGeom prst="leftArrow">
            <a:avLst>
              <a:gd name="adj1" fmla="val 50000"/>
              <a:gd name="adj2" fmla="val 87500"/>
            </a:avLst>
          </a:prstGeom>
          <a:solidFill>
            <a:schemeClr val="tx2"/>
          </a:solidFill>
          <a:ln w="12700">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5418" name="AutoShape 10">
            <a:extLst>
              <a:ext uri="{FF2B5EF4-FFF2-40B4-BE49-F238E27FC236}">
                <a16:creationId xmlns:a16="http://schemas.microsoft.com/office/drawing/2014/main" id="{D50B7259-B631-9478-5DBC-36CE1286702A}"/>
              </a:ext>
            </a:extLst>
          </p:cNvPr>
          <p:cNvSpPr>
            <a:spLocks noChangeArrowheads="1"/>
          </p:cNvSpPr>
          <p:nvPr/>
        </p:nvSpPr>
        <p:spPr bwMode="auto">
          <a:xfrm>
            <a:off x="4565650" y="874713"/>
            <a:ext cx="304800" cy="533400"/>
          </a:xfrm>
          <a:prstGeom prst="downArrow">
            <a:avLst>
              <a:gd name="adj1" fmla="val 50000"/>
              <a:gd name="adj2" fmla="val 43750"/>
            </a:avLst>
          </a:prstGeom>
          <a:solidFill>
            <a:schemeClr val="tx2"/>
          </a:solidFill>
          <a:ln w="12700">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latin typeface="Swing" charset="2"/>
            </a:endParaRPr>
          </a:p>
        </p:txBody>
      </p:sp>
      <p:sp>
        <p:nvSpPr>
          <p:cNvPr id="145419" name="AutoShape 11">
            <a:extLst>
              <a:ext uri="{FF2B5EF4-FFF2-40B4-BE49-F238E27FC236}">
                <a16:creationId xmlns:a16="http://schemas.microsoft.com/office/drawing/2014/main" id="{AA5D7BE3-D8A9-EA38-0A80-5965D1675096}"/>
              </a:ext>
            </a:extLst>
          </p:cNvPr>
          <p:cNvSpPr>
            <a:spLocks noChangeArrowheads="1"/>
          </p:cNvSpPr>
          <p:nvPr/>
        </p:nvSpPr>
        <p:spPr bwMode="auto">
          <a:xfrm>
            <a:off x="5556250" y="3465513"/>
            <a:ext cx="533400" cy="381000"/>
          </a:xfrm>
          <a:prstGeom prst="leftArrow">
            <a:avLst>
              <a:gd name="adj1" fmla="val 50000"/>
              <a:gd name="adj2" fmla="val 35000"/>
            </a:avLst>
          </a:prstGeom>
          <a:solidFill>
            <a:schemeClr val="tx2"/>
          </a:solidFill>
          <a:ln w="12700">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5420" name="Text Box 12">
            <a:extLst>
              <a:ext uri="{FF2B5EF4-FFF2-40B4-BE49-F238E27FC236}">
                <a16:creationId xmlns:a16="http://schemas.microsoft.com/office/drawing/2014/main" id="{85A45915-F512-157A-35A1-851E87B52D6A}"/>
              </a:ext>
            </a:extLst>
          </p:cNvPr>
          <p:cNvSpPr txBox="1">
            <a:spLocks noChangeArrowheads="1"/>
          </p:cNvSpPr>
          <p:nvPr/>
        </p:nvSpPr>
        <p:spPr bwMode="auto">
          <a:xfrm>
            <a:off x="1822450" y="3084513"/>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D0B06"/>
                </a:solidFill>
                <a:latin typeface="Stone Sans ITC TT-Bold" charset="0"/>
              </a:rPr>
              <a:t>POLICE</a:t>
            </a:r>
          </a:p>
        </p:txBody>
      </p:sp>
      <p:sp>
        <p:nvSpPr>
          <p:cNvPr id="145421" name="AutoShape 13">
            <a:extLst>
              <a:ext uri="{FF2B5EF4-FFF2-40B4-BE49-F238E27FC236}">
                <a16:creationId xmlns:a16="http://schemas.microsoft.com/office/drawing/2014/main" id="{A085687A-B9A7-98C3-BB44-94F2EB7D9BBF}"/>
              </a:ext>
            </a:extLst>
          </p:cNvPr>
          <p:cNvSpPr>
            <a:spLocks noChangeArrowheads="1"/>
          </p:cNvSpPr>
          <p:nvPr/>
        </p:nvSpPr>
        <p:spPr bwMode="auto">
          <a:xfrm>
            <a:off x="3117850" y="3084513"/>
            <a:ext cx="685800" cy="457200"/>
          </a:xfrm>
          <a:prstGeom prst="rightArrow">
            <a:avLst>
              <a:gd name="adj1" fmla="val 50000"/>
              <a:gd name="adj2" fmla="val 37500"/>
            </a:avLst>
          </a:prstGeom>
          <a:solidFill>
            <a:schemeClr val="tx2"/>
          </a:solidFill>
          <a:ln w="12700">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5422" name="Text Box 14">
            <a:extLst>
              <a:ext uri="{FF2B5EF4-FFF2-40B4-BE49-F238E27FC236}">
                <a16:creationId xmlns:a16="http://schemas.microsoft.com/office/drawing/2014/main" id="{3BA23DFE-5ADE-52E8-897D-302AC2BF83D6}"/>
              </a:ext>
            </a:extLst>
          </p:cNvPr>
          <p:cNvSpPr txBox="1">
            <a:spLocks noChangeArrowheads="1"/>
          </p:cNvSpPr>
          <p:nvPr/>
        </p:nvSpPr>
        <p:spPr bwMode="auto">
          <a:xfrm>
            <a:off x="0" y="5157788"/>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latin typeface="Lucida Handwriting" panose="03010101010101010101" pitchFamily="66" charset="77"/>
              </a:rPr>
              <a:t>Positionnement: les bonnes confitures que faisait ma grand-mère</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p:cTn id="7" dur="500" fill="hold"/>
                                        <p:tgtEl>
                                          <p:spTgt spid="145410"/>
                                        </p:tgtEl>
                                        <p:attrNameLst>
                                          <p:attrName>ppt_w</p:attrName>
                                        </p:attrNameLst>
                                      </p:cBhvr>
                                      <p:tavLst>
                                        <p:tav tm="0">
                                          <p:val>
                                            <p:fltVal val="0"/>
                                          </p:val>
                                        </p:tav>
                                        <p:tav tm="100000">
                                          <p:val>
                                            <p:strVal val="#ppt_w"/>
                                          </p:val>
                                        </p:tav>
                                      </p:tavLst>
                                    </p:anim>
                                    <p:anim calcmode="lin" valueType="num">
                                      <p:cBhvr>
                                        <p:cTn id="8" dur="500" fill="hold"/>
                                        <p:tgtEl>
                                          <p:spTgt spid="145410"/>
                                        </p:tgtEl>
                                        <p:attrNameLst>
                                          <p:attrName>ppt_h</p:attrName>
                                        </p:attrNameLst>
                                      </p:cBhvr>
                                      <p:tavLst>
                                        <p:tav tm="0">
                                          <p:val>
                                            <p:fltVal val="0"/>
                                          </p:val>
                                        </p:tav>
                                        <p:tav tm="100000">
                                          <p:val>
                                            <p:strVal val="#ppt_h"/>
                                          </p:val>
                                        </p:tav>
                                      </p:tavLst>
                                    </p:anim>
                                    <p:anim calcmode="lin" valueType="num">
                                      <p:cBhvr>
                                        <p:cTn id="9" dur="500" fill="hold"/>
                                        <p:tgtEl>
                                          <p:spTgt spid="145410"/>
                                        </p:tgtEl>
                                        <p:attrNameLst>
                                          <p:attrName>ppt_x</p:attrName>
                                        </p:attrNameLst>
                                      </p:cBhvr>
                                      <p:tavLst>
                                        <p:tav tm="0">
                                          <p:val>
                                            <p:fltVal val="0.5"/>
                                          </p:val>
                                        </p:tav>
                                        <p:tav tm="100000">
                                          <p:val>
                                            <p:strVal val="#ppt_x"/>
                                          </p:val>
                                        </p:tav>
                                      </p:tavLst>
                                    </p:anim>
                                    <p:anim calcmode="lin" valueType="num">
                                      <p:cBhvr>
                                        <p:cTn id="10" dur="500" fill="hold"/>
                                        <p:tgtEl>
                                          <p:spTgt spid="14541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3" presetClass="entr" presetSubtype="5" fill="hold" nodeType="afterEffect">
                                  <p:stCondLst>
                                    <p:cond delay="0"/>
                                  </p:stCondLst>
                                  <p:childTnLst>
                                    <p:set>
                                      <p:cBhvr>
                                        <p:cTn id="13" dur="1" fill="hold">
                                          <p:stCondLst>
                                            <p:cond delay="0"/>
                                          </p:stCondLst>
                                        </p:cTn>
                                        <p:tgtEl>
                                          <p:spTgt spid="145422"/>
                                        </p:tgtEl>
                                        <p:attrNameLst>
                                          <p:attrName>style.visibility</p:attrName>
                                        </p:attrNameLst>
                                      </p:cBhvr>
                                      <p:to>
                                        <p:strVal val="visible"/>
                                      </p:to>
                                    </p:set>
                                    <p:animEffect transition="in" filter="blinds(vertical)">
                                      <p:cBhvr>
                                        <p:cTn id="14" dur="500"/>
                                        <p:tgtEl>
                                          <p:spTgt spid="145422"/>
                                        </p:tgtEl>
                                      </p:cBhvr>
                                    </p:animEffect>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145411"/>
                                        </p:tgtEl>
                                        <p:attrNameLst>
                                          <p:attrName>style.visibility</p:attrName>
                                        </p:attrNameLst>
                                      </p:cBhvr>
                                      <p:to>
                                        <p:strVal val="visible"/>
                                      </p:to>
                                    </p:set>
                                    <p:anim calcmode="lin" valueType="num">
                                      <p:cBhvr additive="base">
                                        <p:cTn id="18" dur="500" fill="hold"/>
                                        <p:tgtEl>
                                          <p:spTgt spid="145411"/>
                                        </p:tgtEl>
                                        <p:attrNameLst>
                                          <p:attrName>ppt_x</p:attrName>
                                        </p:attrNameLst>
                                      </p:cBhvr>
                                      <p:tavLst>
                                        <p:tav tm="0">
                                          <p:val>
                                            <p:strVal val="0-#ppt_w/2"/>
                                          </p:val>
                                        </p:tav>
                                        <p:tav tm="100000">
                                          <p:val>
                                            <p:strVal val="#ppt_x"/>
                                          </p:val>
                                        </p:tav>
                                      </p:tavLst>
                                    </p:anim>
                                    <p:anim calcmode="lin" valueType="num">
                                      <p:cBhvr additive="base">
                                        <p:cTn id="19" dur="500" fill="hold"/>
                                        <p:tgtEl>
                                          <p:spTgt spid="14541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8" presetClass="entr" presetSubtype="32" fill="hold" nodeType="afterEffect">
                                  <p:stCondLst>
                                    <p:cond delay="0"/>
                                  </p:stCondLst>
                                  <p:childTnLst>
                                    <p:set>
                                      <p:cBhvr>
                                        <p:cTn id="22" dur="1" fill="hold">
                                          <p:stCondLst>
                                            <p:cond delay="0"/>
                                          </p:stCondLst>
                                        </p:cTn>
                                        <p:tgtEl>
                                          <p:spTgt spid="145416"/>
                                        </p:tgtEl>
                                        <p:attrNameLst>
                                          <p:attrName>style.visibility</p:attrName>
                                        </p:attrNameLst>
                                      </p:cBhvr>
                                      <p:to>
                                        <p:strVal val="visible"/>
                                      </p:to>
                                    </p:set>
                                    <p:animEffect transition="in" filter="diamond(out)">
                                      <p:cBhvr>
                                        <p:cTn id="23" dur="500"/>
                                        <p:tgtEl>
                                          <p:spTgt spid="145416"/>
                                        </p:tgtEl>
                                      </p:cBhvr>
                                    </p:animEffect>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145413"/>
                                        </p:tgtEl>
                                        <p:attrNameLst>
                                          <p:attrName>style.visibility</p:attrName>
                                        </p:attrNameLst>
                                      </p:cBhvr>
                                      <p:to>
                                        <p:strVal val="visible"/>
                                      </p:to>
                                    </p:set>
                                    <p:anim calcmode="lin" valueType="num">
                                      <p:cBhvr additive="base">
                                        <p:cTn id="27" dur="500" fill="hold"/>
                                        <p:tgtEl>
                                          <p:spTgt spid="145413"/>
                                        </p:tgtEl>
                                        <p:attrNameLst>
                                          <p:attrName>ppt_x</p:attrName>
                                        </p:attrNameLst>
                                      </p:cBhvr>
                                      <p:tavLst>
                                        <p:tav tm="0">
                                          <p:val>
                                            <p:strVal val="#ppt_x"/>
                                          </p:val>
                                        </p:tav>
                                        <p:tav tm="100000">
                                          <p:val>
                                            <p:strVal val="#ppt_x"/>
                                          </p:val>
                                        </p:tav>
                                      </p:tavLst>
                                    </p:anim>
                                    <p:anim calcmode="lin" valueType="num">
                                      <p:cBhvr additive="base">
                                        <p:cTn id="28" dur="500" fill="hold"/>
                                        <p:tgtEl>
                                          <p:spTgt spid="145413"/>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0" presetClass="entr" presetSubtype="20842444" fill="hold" nodeType="afterEffect">
                                  <p:stCondLst>
                                    <p:cond delay="0"/>
                                  </p:stCondLst>
                                  <p:childTnLst>
                                    <p:set>
                                      <p:cBhvr>
                                        <p:cTn id="31" dur="1" fill="hold">
                                          <p:stCondLst>
                                            <p:cond delay="499"/>
                                          </p:stCondLst>
                                        </p:cTn>
                                        <p:tgtEl>
                                          <p:spTgt spid="145418"/>
                                        </p:tgtEl>
                                        <p:attrNameLst>
                                          <p:attrName>style.visibility</p:attrName>
                                        </p:attrNameLst>
                                      </p:cBhvr>
                                      <p:to>
                                        <p:strVal val="visible"/>
                                      </p:to>
                                    </p:set>
                                  </p:childTnLst>
                                </p:cTn>
                              </p:par>
                            </p:childTnLst>
                          </p:cTn>
                        </p:par>
                        <p:par>
                          <p:cTn id="32" fill="hold" nodeType="afterGroup">
                            <p:stCondLst>
                              <p:cond delay="3000"/>
                            </p:stCondLst>
                            <p:childTnLst>
                              <p:par>
                                <p:cTn id="33" presetID="2" presetClass="entr" presetSubtype="2" fill="hold" nodeType="afterEffect">
                                  <p:stCondLst>
                                    <p:cond delay="0"/>
                                  </p:stCondLst>
                                  <p:childTnLst>
                                    <p:set>
                                      <p:cBhvr>
                                        <p:cTn id="34" dur="1" fill="hold">
                                          <p:stCondLst>
                                            <p:cond delay="0"/>
                                          </p:stCondLst>
                                        </p:cTn>
                                        <p:tgtEl>
                                          <p:spTgt spid="145412"/>
                                        </p:tgtEl>
                                        <p:attrNameLst>
                                          <p:attrName>style.visibility</p:attrName>
                                        </p:attrNameLst>
                                      </p:cBhvr>
                                      <p:to>
                                        <p:strVal val="visible"/>
                                      </p:to>
                                    </p:set>
                                    <p:anim calcmode="lin" valueType="num">
                                      <p:cBhvr additive="base">
                                        <p:cTn id="35" dur="500" fill="hold"/>
                                        <p:tgtEl>
                                          <p:spTgt spid="145412"/>
                                        </p:tgtEl>
                                        <p:attrNameLst>
                                          <p:attrName>ppt_x</p:attrName>
                                        </p:attrNameLst>
                                      </p:cBhvr>
                                      <p:tavLst>
                                        <p:tav tm="0">
                                          <p:val>
                                            <p:strVal val="1+#ppt_w/2"/>
                                          </p:val>
                                        </p:tav>
                                        <p:tav tm="100000">
                                          <p:val>
                                            <p:strVal val="#ppt_x"/>
                                          </p:val>
                                        </p:tav>
                                      </p:tavLst>
                                    </p:anim>
                                    <p:anim calcmode="lin" valueType="num">
                                      <p:cBhvr additive="base">
                                        <p:cTn id="36" dur="500" fill="hold"/>
                                        <p:tgtEl>
                                          <p:spTgt spid="14541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500"/>
                            </p:stCondLst>
                            <p:childTnLst>
                              <p:par>
                                <p:cTn id="38" presetID="0" presetClass="entr" presetSubtype="20843204" fill="hold" nodeType="afterEffect">
                                  <p:stCondLst>
                                    <p:cond delay="0"/>
                                  </p:stCondLst>
                                  <p:childTnLst>
                                    <p:set>
                                      <p:cBhvr>
                                        <p:cTn id="39" dur="1" fill="hold">
                                          <p:stCondLst>
                                            <p:cond delay="499"/>
                                          </p:stCondLst>
                                        </p:cTn>
                                        <p:tgtEl>
                                          <p:spTgt spid="145419"/>
                                        </p:tgtEl>
                                        <p:attrNameLst>
                                          <p:attrName>style.visibility</p:attrName>
                                        </p:attrNameLst>
                                      </p:cBhvr>
                                      <p:to>
                                        <p:strVal val="visible"/>
                                      </p:to>
                                    </p:set>
                                  </p:childTnLst>
                                </p:cTn>
                              </p:par>
                            </p:childTnLst>
                          </p:cTn>
                        </p:par>
                        <p:par>
                          <p:cTn id="40" fill="hold" nodeType="afterGroup">
                            <p:stCondLst>
                              <p:cond delay="4000"/>
                            </p:stCondLst>
                            <p:childTnLst>
                              <p:par>
                                <p:cTn id="41" presetID="2" presetClass="entr" presetSubtype="8" fill="hold" nodeType="afterEffect">
                                  <p:stCondLst>
                                    <p:cond delay="0"/>
                                  </p:stCondLst>
                                  <p:childTnLst>
                                    <p:set>
                                      <p:cBhvr>
                                        <p:cTn id="42" dur="1" fill="hold">
                                          <p:stCondLst>
                                            <p:cond delay="0"/>
                                          </p:stCondLst>
                                        </p:cTn>
                                        <p:tgtEl>
                                          <p:spTgt spid="145420"/>
                                        </p:tgtEl>
                                        <p:attrNameLst>
                                          <p:attrName>style.visibility</p:attrName>
                                        </p:attrNameLst>
                                      </p:cBhvr>
                                      <p:to>
                                        <p:strVal val="visible"/>
                                      </p:to>
                                    </p:set>
                                    <p:anim calcmode="lin" valueType="num">
                                      <p:cBhvr additive="base">
                                        <p:cTn id="43" dur="500" fill="hold"/>
                                        <p:tgtEl>
                                          <p:spTgt spid="145420"/>
                                        </p:tgtEl>
                                        <p:attrNameLst>
                                          <p:attrName>ppt_x</p:attrName>
                                        </p:attrNameLst>
                                      </p:cBhvr>
                                      <p:tavLst>
                                        <p:tav tm="0">
                                          <p:val>
                                            <p:strVal val="0-#ppt_w/2"/>
                                          </p:val>
                                        </p:tav>
                                        <p:tav tm="100000">
                                          <p:val>
                                            <p:strVal val="#ppt_x"/>
                                          </p:val>
                                        </p:tav>
                                      </p:tavLst>
                                    </p:anim>
                                    <p:anim calcmode="lin" valueType="num">
                                      <p:cBhvr additive="base">
                                        <p:cTn id="44" dur="500" fill="hold"/>
                                        <p:tgtEl>
                                          <p:spTgt spid="14542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4500"/>
                            </p:stCondLst>
                            <p:childTnLst>
                              <p:par>
                                <p:cTn id="46" presetID="8" presetClass="entr" presetSubtype="32" fill="hold" nodeType="afterEffect">
                                  <p:stCondLst>
                                    <p:cond delay="0"/>
                                  </p:stCondLst>
                                  <p:childTnLst>
                                    <p:set>
                                      <p:cBhvr>
                                        <p:cTn id="47" dur="1" fill="hold">
                                          <p:stCondLst>
                                            <p:cond delay="0"/>
                                          </p:stCondLst>
                                        </p:cTn>
                                        <p:tgtEl>
                                          <p:spTgt spid="145421"/>
                                        </p:tgtEl>
                                        <p:attrNameLst>
                                          <p:attrName>style.visibility</p:attrName>
                                        </p:attrNameLst>
                                      </p:cBhvr>
                                      <p:to>
                                        <p:strVal val="visible"/>
                                      </p:to>
                                    </p:set>
                                    <p:animEffect transition="in" filter="diamond(out)">
                                      <p:cBhvr>
                                        <p:cTn id="48" dur="500"/>
                                        <p:tgtEl>
                                          <p:spTgt spid="145421"/>
                                        </p:tgtEl>
                                      </p:cBhvr>
                                    </p:animEffect>
                                  </p:childTnLst>
                                </p:cTn>
                              </p:par>
                            </p:childTnLst>
                          </p:cTn>
                        </p:par>
                        <p:par>
                          <p:cTn id="49" fill="hold" nodeType="afterGroup">
                            <p:stCondLst>
                              <p:cond delay="5000"/>
                            </p:stCondLst>
                            <p:childTnLst>
                              <p:par>
                                <p:cTn id="50" presetID="2" presetClass="entr" presetSubtype="2" fill="hold" nodeType="afterEffect">
                                  <p:stCondLst>
                                    <p:cond delay="0"/>
                                  </p:stCondLst>
                                  <p:childTnLst>
                                    <p:set>
                                      <p:cBhvr>
                                        <p:cTn id="51" dur="1" fill="hold">
                                          <p:stCondLst>
                                            <p:cond delay="0"/>
                                          </p:stCondLst>
                                        </p:cTn>
                                        <p:tgtEl>
                                          <p:spTgt spid="145414"/>
                                        </p:tgtEl>
                                        <p:attrNameLst>
                                          <p:attrName>style.visibility</p:attrName>
                                        </p:attrNameLst>
                                      </p:cBhvr>
                                      <p:to>
                                        <p:strVal val="visible"/>
                                      </p:to>
                                    </p:set>
                                    <p:anim calcmode="lin" valueType="num">
                                      <p:cBhvr additive="base">
                                        <p:cTn id="52" dur="500" fill="hold"/>
                                        <p:tgtEl>
                                          <p:spTgt spid="145414"/>
                                        </p:tgtEl>
                                        <p:attrNameLst>
                                          <p:attrName>ppt_x</p:attrName>
                                        </p:attrNameLst>
                                      </p:cBhvr>
                                      <p:tavLst>
                                        <p:tav tm="0">
                                          <p:val>
                                            <p:strVal val="1+#ppt_w/2"/>
                                          </p:val>
                                        </p:tav>
                                        <p:tav tm="100000">
                                          <p:val>
                                            <p:strVal val="#ppt_x"/>
                                          </p:val>
                                        </p:tav>
                                      </p:tavLst>
                                    </p:anim>
                                    <p:anim calcmode="lin" valueType="num">
                                      <p:cBhvr additive="base">
                                        <p:cTn id="53" dur="500" fill="hold"/>
                                        <p:tgtEl>
                                          <p:spTgt spid="145414"/>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500"/>
                            </p:stCondLst>
                            <p:childTnLst>
                              <p:par>
                                <p:cTn id="55" presetID="0" presetClass="entr" presetSubtype="20841768" fill="hold" nodeType="afterEffect">
                                  <p:stCondLst>
                                    <p:cond delay="0"/>
                                  </p:stCondLst>
                                  <p:childTnLst>
                                    <p:set>
                                      <p:cBhvr>
                                        <p:cTn id="56" dur="1" fill="hold">
                                          <p:stCondLst>
                                            <p:cond delay="499"/>
                                          </p:stCondLst>
                                        </p:cTn>
                                        <p:tgtEl>
                                          <p:spTgt spid="145417"/>
                                        </p:tgtEl>
                                        <p:attrNameLst>
                                          <p:attrName>style.visibility</p:attrName>
                                        </p:attrNameLst>
                                      </p:cBhvr>
                                      <p:to>
                                        <p:strVal val="visible"/>
                                      </p:to>
                                    </p:set>
                                  </p:childTnLst>
                                </p:cTn>
                              </p:par>
                            </p:childTnLst>
                          </p:cTn>
                        </p:par>
                        <p:par>
                          <p:cTn id="57" fill="hold" nodeType="afterGroup">
                            <p:stCondLst>
                              <p:cond delay="6000"/>
                            </p:stCondLst>
                            <p:childTnLst>
                              <p:par>
                                <p:cTn id="58" presetID="2" presetClass="entr" presetSubtype="4" fill="hold" nodeType="afterEffect">
                                  <p:stCondLst>
                                    <p:cond delay="0"/>
                                  </p:stCondLst>
                                  <p:childTnLst>
                                    <p:set>
                                      <p:cBhvr>
                                        <p:cTn id="59" dur="1" fill="hold">
                                          <p:stCondLst>
                                            <p:cond delay="0"/>
                                          </p:stCondLst>
                                        </p:cTn>
                                        <p:tgtEl>
                                          <p:spTgt spid="145415"/>
                                        </p:tgtEl>
                                        <p:attrNameLst>
                                          <p:attrName>style.visibility</p:attrName>
                                        </p:attrNameLst>
                                      </p:cBhvr>
                                      <p:to>
                                        <p:strVal val="visible"/>
                                      </p:to>
                                    </p:set>
                                    <p:anim calcmode="lin" valueType="num">
                                      <p:cBhvr additive="base">
                                        <p:cTn id="60" dur="500" fill="hold"/>
                                        <p:tgtEl>
                                          <p:spTgt spid="145415"/>
                                        </p:tgtEl>
                                        <p:attrNameLst>
                                          <p:attrName>ppt_x</p:attrName>
                                        </p:attrNameLst>
                                      </p:cBhvr>
                                      <p:tavLst>
                                        <p:tav tm="0">
                                          <p:val>
                                            <p:strVal val="#ppt_x"/>
                                          </p:val>
                                        </p:tav>
                                        <p:tav tm="100000">
                                          <p:val>
                                            <p:strVal val="#ppt_x"/>
                                          </p:val>
                                        </p:tav>
                                      </p:tavLst>
                                    </p:anim>
                                    <p:anim calcmode="lin" valueType="num">
                                      <p:cBhvr additive="base">
                                        <p:cTn id="61" dur="500" fill="hold"/>
                                        <p:tgtEl>
                                          <p:spTgt spid="145415"/>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6500"/>
                            </p:stCondLst>
                            <p:childTnLst>
                              <p:par>
                                <p:cTn id="63" presetID="8" presetClass="emph" presetSubtype="0" fill="hold" nodeType="afterEffect">
                                  <p:stCondLst>
                                    <p:cond delay="0"/>
                                  </p:stCondLst>
                                  <p:childTnLst>
                                    <p:animRot by="21600000">
                                      <p:cBhvr>
                                        <p:cTn id="64" dur="2000" fill="hold"/>
                                        <p:tgtEl>
                                          <p:spTgt spid="1454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utoUpdateAnimBg="0"/>
      <p:bldP spid="145412" grpId="0" autoUpdateAnimBg="0"/>
      <p:bldP spid="145413" grpId="0" autoUpdateAnimBg="0"/>
      <p:bldP spid="145414" grpId="0" autoUpdateAnimBg="0"/>
      <p:bldP spid="145415" grpId="0" autoUpdateAnimBg="0"/>
      <p:bldP spid="145416" grpId="0" animBg="1"/>
      <p:bldP spid="145417" grpId="0" animBg="1"/>
      <p:bldP spid="145418" grpId="0" animBg="1" autoUpdateAnimBg="0"/>
      <p:bldP spid="145419" grpId="0" animBg="1"/>
      <p:bldP spid="145420" grpId="0" autoUpdateAnimBg="0"/>
      <p:bldP spid="145421" grpId="0" animBg="1"/>
      <p:bldP spid="145422"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u numéro de diapositive 1">
            <a:extLst>
              <a:ext uri="{FF2B5EF4-FFF2-40B4-BE49-F238E27FC236}">
                <a16:creationId xmlns:a16="http://schemas.microsoft.com/office/drawing/2014/main" id="{0A7D81CB-D156-D72F-366C-1119A70A7F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EEAF7B4-3CB5-CE43-AB0E-D417073B335A}" type="slidenum">
              <a:rPr lang="en-US" altLang="fr-FR" smtClean="0">
                <a:solidFill>
                  <a:schemeClr val="bg1"/>
                </a:solidFill>
              </a:rPr>
              <a:pPr/>
              <a:t>101</a:t>
            </a:fld>
            <a:endParaRPr lang="en-US" altLang="fr-FR">
              <a:solidFill>
                <a:schemeClr val="bg1"/>
              </a:solidFill>
            </a:endParaRPr>
          </a:p>
        </p:txBody>
      </p:sp>
      <p:pic>
        <p:nvPicPr>
          <p:cNvPr id="216066" name="Image 6" descr="images.jpeg">
            <a:extLst>
              <a:ext uri="{FF2B5EF4-FFF2-40B4-BE49-F238E27FC236}">
                <a16:creationId xmlns:a16="http://schemas.microsoft.com/office/drawing/2014/main" id="{25D4CFAB-8EF2-D59D-237F-221C196526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811338"/>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Image 7" descr="images-1.jpeg">
            <a:extLst>
              <a:ext uri="{FF2B5EF4-FFF2-40B4-BE49-F238E27FC236}">
                <a16:creationId xmlns:a16="http://schemas.microsoft.com/office/drawing/2014/main" id="{A1E6262A-A88F-14FC-A976-F4EDDD0031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055813"/>
            <a:ext cx="25781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Espace réservé du numéro de diapositive 2">
            <a:extLst>
              <a:ext uri="{FF2B5EF4-FFF2-40B4-BE49-F238E27FC236}">
                <a16:creationId xmlns:a16="http://schemas.microsoft.com/office/drawing/2014/main" id="{E76E8394-318A-92BD-FE4F-FA44F5E554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EE302C0-C433-5843-835F-E7B0A8CE3836}" type="slidenum">
              <a:rPr lang="en-US" altLang="fr-FR" smtClean="0">
                <a:solidFill>
                  <a:schemeClr val="bg1"/>
                </a:solidFill>
              </a:rPr>
              <a:pPr/>
              <a:t>102</a:t>
            </a:fld>
            <a:endParaRPr lang="en-US" altLang="fr-FR">
              <a:solidFill>
                <a:schemeClr val="bg1"/>
              </a:solidFill>
            </a:endParaRPr>
          </a:p>
        </p:txBody>
      </p:sp>
      <p:sp>
        <p:nvSpPr>
          <p:cNvPr id="116739" name="Text Box 3">
            <a:extLst>
              <a:ext uri="{FF2B5EF4-FFF2-40B4-BE49-F238E27FC236}">
                <a16:creationId xmlns:a16="http://schemas.microsoft.com/office/drawing/2014/main" id="{82ECFD44-7F13-F397-E40B-8E0A8C12882C}"/>
              </a:ext>
            </a:extLst>
          </p:cNvPr>
          <p:cNvSpPr txBox="1">
            <a:spLocks noChangeArrowheads="1"/>
          </p:cNvSpPr>
          <p:nvPr/>
        </p:nvSpPr>
        <p:spPr bwMode="auto">
          <a:xfrm>
            <a:off x="681038" y="2106613"/>
            <a:ext cx="1606550" cy="1066800"/>
          </a:xfrm>
          <a:prstGeom prst="rect">
            <a:avLst/>
          </a:prstGeom>
          <a:noFill/>
          <a:ln w="9525">
            <a:noFill/>
            <a:miter lim="800000"/>
            <a:headEnd/>
            <a:tailEnd/>
          </a:ln>
          <a:effectLst/>
        </p:spPr>
        <p:txBody>
          <a:bodyPr wrap="none">
            <a:spAutoFit/>
          </a:bodyPr>
          <a:lstStyle/>
          <a:p>
            <a:pPr algn="ctr">
              <a:defRPr/>
            </a:pPr>
            <a:r>
              <a:rPr lang="fr-FR" sz="3200" b="1">
                <a:effectLst>
                  <a:outerShdw blurRad="38100" dist="38100" dir="2700000" algn="tl">
                    <a:srgbClr val="000000"/>
                  </a:outerShdw>
                </a:effectLst>
                <a:latin typeface="Times New Roman" charset="0"/>
                <a:ea typeface="+mn-ea"/>
              </a:rPr>
              <a:t>ROLE </a:t>
            </a:r>
          </a:p>
          <a:p>
            <a:pPr algn="ctr">
              <a:defRPr/>
            </a:pPr>
            <a:r>
              <a:rPr lang="fr-FR" sz="3200" b="1">
                <a:effectLst>
                  <a:outerShdw blurRad="38100" dist="38100" dir="2700000" algn="tl">
                    <a:srgbClr val="000000"/>
                  </a:outerShdw>
                </a:effectLst>
                <a:latin typeface="Times New Roman" charset="0"/>
                <a:ea typeface="+mn-ea"/>
              </a:rPr>
              <a:t>LEGAL</a:t>
            </a:r>
          </a:p>
        </p:txBody>
      </p:sp>
      <p:sp>
        <p:nvSpPr>
          <p:cNvPr id="116740" name="Text Box 4">
            <a:extLst>
              <a:ext uri="{FF2B5EF4-FFF2-40B4-BE49-F238E27FC236}">
                <a16:creationId xmlns:a16="http://schemas.microsoft.com/office/drawing/2014/main" id="{DB98B298-7276-B191-5BC9-10CE4C1A2703}"/>
              </a:ext>
            </a:extLst>
          </p:cNvPr>
          <p:cNvSpPr txBox="1">
            <a:spLocks noChangeArrowheads="1"/>
          </p:cNvSpPr>
          <p:nvPr/>
        </p:nvSpPr>
        <p:spPr bwMode="auto">
          <a:xfrm>
            <a:off x="1816100" y="3763963"/>
            <a:ext cx="2701925" cy="2041525"/>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3200" b="1">
                <a:effectLst>
                  <a:outerShdw blurRad="38100" dist="38100" dir="2700000" algn="tl">
                    <a:srgbClr val="C0C0C0"/>
                  </a:outerShdw>
                </a:effectLst>
                <a:latin typeface="Times New Roman" panose="02020603050405020304" pitchFamily="18" charset="0"/>
              </a:rPr>
              <a:t>ROLE DANS</a:t>
            </a:r>
          </a:p>
          <a:p>
            <a:pPr algn="ctr">
              <a:defRPr/>
            </a:pPr>
            <a:r>
              <a:rPr lang="fr-FR" altLang="fr-FR" sz="3200" b="1">
                <a:effectLst>
                  <a:outerShdw blurRad="38100" dist="38100" dir="2700000" algn="tl">
                    <a:srgbClr val="C0C0C0"/>
                  </a:outerShdw>
                </a:effectLst>
                <a:latin typeface="Times New Roman" panose="02020603050405020304" pitchFamily="18" charset="0"/>
              </a:rPr>
              <a:t>LA GESTION</a:t>
            </a:r>
          </a:p>
          <a:p>
            <a:pPr algn="ctr">
              <a:defRPr/>
            </a:pPr>
            <a:r>
              <a:rPr lang="fr-FR" altLang="fr-FR" sz="3200" b="1">
                <a:effectLst>
                  <a:outerShdw blurRad="38100" dist="38100" dir="2700000" algn="tl">
                    <a:srgbClr val="C0C0C0"/>
                  </a:outerShdw>
                </a:effectLst>
                <a:latin typeface="Times New Roman" panose="02020603050405020304" pitchFamily="18" charset="0"/>
              </a:rPr>
              <a:t>DU POINT</a:t>
            </a:r>
          </a:p>
          <a:p>
            <a:pPr algn="ctr">
              <a:defRPr/>
            </a:pPr>
            <a:r>
              <a:rPr lang="fr-FR" altLang="fr-FR" sz="3200" b="1">
                <a:effectLst>
                  <a:outerShdw blurRad="38100" dist="38100" dir="2700000" algn="tl">
                    <a:srgbClr val="C0C0C0"/>
                  </a:outerShdw>
                </a:effectLst>
                <a:latin typeface="Times New Roman" panose="02020603050405020304" pitchFamily="18" charset="0"/>
              </a:rPr>
              <a:t>DE VENTE</a:t>
            </a:r>
            <a:endParaRPr lang="fr-FR" altLang="fr-FR">
              <a:latin typeface="Times New Roman" panose="02020603050405020304" pitchFamily="18" charset="0"/>
            </a:endParaRPr>
          </a:p>
        </p:txBody>
      </p:sp>
      <p:sp>
        <p:nvSpPr>
          <p:cNvPr id="116741" name="Text Box 5">
            <a:extLst>
              <a:ext uri="{FF2B5EF4-FFF2-40B4-BE49-F238E27FC236}">
                <a16:creationId xmlns:a16="http://schemas.microsoft.com/office/drawing/2014/main" id="{3049160D-C8C6-809C-0687-3E530852418A}"/>
              </a:ext>
            </a:extLst>
          </p:cNvPr>
          <p:cNvSpPr txBox="1">
            <a:spLocks noChangeArrowheads="1"/>
          </p:cNvSpPr>
          <p:nvPr/>
        </p:nvSpPr>
        <p:spPr bwMode="auto">
          <a:xfrm>
            <a:off x="4711700" y="1706563"/>
            <a:ext cx="3932238" cy="2041525"/>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3200" b="1">
                <a:effectLst>
                  <a:outerShdw blurRad="38100" dist="38100" dir="2700000" algn="tl">
                    <a:srgbClr val="C0C0C0"/>
                  </a:outerShdw>
                </a:effectLst>
                <a:latin typeface="Times New Roman" panose="02020603050405020304" pitchFamily="18" charset="0"/>
              </a:rPr>
              <a:t>ROLE DE</a:t>
            </a:r>
          </a:p>
          <a:p>
            <a:pPr algn="ctr">
              <a:defRPr/>
            </a:pPr>
            <a:r>
              <a:rPr lang="fr-FR" altLang="fr-FR" sz="3200" b="1">
                <a:effectLst>
                  <a:outerShdw blurRad="38100" dist="38100" dir="2700000" algn="tl">
                    <a:srgbClr val="C0C0C0"/>
                  </a:outerShdw>
                </a:effectLst>
                <a:latin typeface="Times New Roman" panose="02020603050405020304" pitchFamily="18" charset="0"/>
              </a:rPr>
              <a:t>COMMUNICATION</a:t>
            </a:r>
          </a:p>
          <a:p>
            <a:pPr algn="ctr">
              <a:defRPr/>
            </a:pPr>
            <a:r>
              <a:rPr lang="fr-FR" altLang="fr-FR" sz="3200" b="1">
                <a:effectLst>
                  <a:outerShdw blurRad="38100" dist="38100" dir="2700000" algn="tl">
                    <a:srgbClr val="C0C0C0"/>
                  </a:outerShdw>
                </a:effectLst>
                <a:latin typeface="Times New Roman" panose="02020603050405020304" pitchFamily="18" charset="0"/>
              </a:rPr>
              <a:t>ET</a:t>
            </a:r>
          </a:p>
          <a:p>
            <a:pPr algn="ctr">
              <a:defRPr/>
            </a:pPr>
            <a:r>
              <a:rPr lang="fr-FR" altLang="fr-FR" sz="3200" b="1">
                <a:effectLst>
                  <a:outerShdw blurRad="38100" dist="38100" dir="2700000" algn="tl">
                    <a:srgbClr val="C0C0C0"/>
                  </a:outerShdw>
                </a:effectLst>
                <a:latin typeface="Times New Roman" panose="02020603050405020304" pitchFamily="18" charset="0"/>
              </a:rPr>
              <a:t>D ’INFORMATION</a:t>
            </a:r>
            <a:endParaRPr lang="fr-FR" altLang="fr-FR">
              <a:latin typeface="Times New Roman" panose="02020603050405020304" pitchFamily="18" charset="0"/>
            </a:endParaRPr>
          </a:p>
        </p:txBody>
      </p:sp>
      <p:sp>
        <p:nvSpPr>
          <p:cNvPr id="116743" name="Rectangle 7">
            <a:extLst>
              <a:ext uri="{FF2B5EF4-FFF2-40B4-BE49-F238E27FC236}">
                <a16:creationId xmlns:a16="http://schemas.microsoft.com/office/drawing/2014/main" id="{0D3FDC34-C8D3-91F3-E01B-9988126BB1A7}"/>
              </a:ext>
            </a:extLst>
          </p:cNvPr>
          <p:cNvSpPr>
            <a:spLocks noChangeArrowheads="1"/>
          </p:cNvSpPr>
          <p:nvPr/>
        </p:nvSpPr>
        <p:spPr bwMode="auto">
          <a:xfrm>
            <a:off x="595313" y="2011363"/>
            <a:ext cx="1905000" cy="1295400"/>
          </a:xfrm>
          <a:prstGeom prst="rect">
            <a:avLst/>
          </a:prstGeom>
          <a:noFill/>
          <a:ln w="5715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16744" name="Rectangle 8">
            <a:extLst>
              <a:ext uri="{FF2B5EF4-FFF2-40B4-BE49-F238E27FC236}">
                <a16:creationId xmlns:a16="http://schemas.microsoft.com/office/drawing/2014/main" id="{A57B32B0-1CA4-4110-7658-D1E39ED0D6AB}"/>
              </a:ext>
            </a:extLst>
          </p:cNvPr>
          <p:cNvSpPr>
            <a:spLocks noChangeArrowheads="1"/>
          </p:cNvSpPr>
          <p:nvPr/>
        </p:nvSpPr>
        <p:spPr bwMode="auto">
          <a:xfrm>
            <a:off x="1738313" y="3687763"/>
            <a:ext cx="2743200" cy="2057400"/>
          </a:xfrm>
          <a:prstGeom prst="rect">
            <a:avLst/>
          </a:prstGeom>
          <a:noFill/>
          <a:ln w="5715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16745" name="Rectangle 9">
            <a:extLst>
              <a:ext uri="{FF2B5EF4-FFF2-40B4-BE49-F238E27FC236}">
                <a16:creationId xmlns:a16="http://schemas.microsoft.com/office/drawing/2014/main" id="{B2BBB34F-C46B-06D5-AB6A-937587F3DDA4}"/>
              </a:ext>
            </a:extLst>
          </p:cNvPr>
          <p:cNvSpPr>
            <a:spLocks noChangeArrowheads="1"/>
          </p:cNvSpPr>
          <p:nvPr/>
        </p:nvSpPr>
        <p:spPr bwMode="auto">
          <a:xfrm>
            <a:off x="4633913" y="1477963"/>
            <a:ext cx="4114800" cy="2209800"/>
          </a:xfrm>
          <a:prstGeom prst="rect">
            <a:avLst/>
          </a:prstGeom>
          <a:noFill/>
          <a:ln w="5715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16746" name="AutoShape 10">
            <a:extLst>
              <a:ext uri="{FF2B5EF4-FFF2-40B4-BE49-F238E27FC236}">
                <a16:creationId xmlns:a16="http://schemas.microsoft.com/office/drawing/2014/main" id="{3FC8F86C-EC03-F615-AE2E-A6DEA9AAB0F1}"/>
              </a:ext>
            </a:extLst>
          </p:cNvPr>
          <p:cNvSpPr>
            <a:spLocks noChangeArrowheads="1"/>
          </p:cNvSpPr>
          <p:nvPr/>
        </p:nvSpPr>
        <p:spPr bwMode="auto">
          <a:xfrm>
            <a:off x="3033713" y="1096963"/>
            <a:ext cx="1066800" cy="2514600"/>
          </a:xfrm>
          <a:prstGeom prst="downArrow">
            <a:avLst>
              <a:gd name="adj1" fmla="val 50000"/>
              <a:gd name="adj2" fmla="val 5892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solidFill>
                <a:srgbClr val="FF0000"/>
              </a:solidFill>
              <a:latin typeface="Times New Roman" panose="02020603050405020304" pitchFamily="18" charset="0"/>
            </a:endParaRPr>
          </a:p>
        </p:txBody>
      </p:sp>
      <p:sp>
        <p:nvSpPr>
          <p:cNvPr id="116747" name="AutoShape 11">
            <a:extLst>
              <a:ext uri="{FF2B5EF4-FFF2-40B4-BE49-F238E27FC236}">
                <a16:creationId xmlns:a16="http://schemas.microsoft.com/office/drawing/2014/main" id="{777CBBFF-8E3E-4ADF-976F-C293D1B5F8D5}"/>
              </a:ext>
            </a:extLst>
          </p:cNvPr>
          <p:cNvSpPr>
            <a:spLocks noChangeArrowheads="1"/>
          </p:cNvSpPr>
          <p:nvPr/>
        </p:nvSpPr>
        <p:spPr bwMode="auto">
          <a:xfrm>
            <a:off x="2576513" y="2011363"/>
            <a:ext cx="1905000" cy="685800"/>
          </a:xfrm>
          <a:prstGeom prst="leftRightArrow">
            <a:avLst>
              <a:gd name="adj1" fmla="val 50000"/>
              <a:gd name="adj2" fmla="val 55556"/>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18122" name="Rectangle 12">
            <a:extLst>
              <a:ext uri="{FF2B5EF4-FFF2-40B4-BE49-F238E27FC236}">
                <a16:creationId xmlns:a16="http://schemas.microsoft.com/office/drawing/2014/main" id="{98A42988-79F9-AC12-8336-6E2F071B73D8}"/>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L’étiquetage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animEffect transition="in" filter="diamond(in)">
                                      <p:cBhvr>
                                        <p:cTn id="7" dur="2000"/>
                                        <p:tgtEl>
                                          <p:spTgt spid="116743"/>
                                        </p:tgtEl>
                                      </p:cBhvr>
                                    </p:animEffect>
                                  </p:childTnLst>
                                </p:cTn>
                              </p:par>
                              <p:par>
                                <p:cTn id="8" presetID="8" presetClass="entr" presetSubtype="16" fill="hold" nodeType="withEffect">
                                  <p:stCondLst>
                                    <p:cond delay="0"/>
                                  </p:stCondLst>
                                  <p:childTnLst>
                                    <p:set>
                                      <p:cBhvr>
                                        <p:cTn id="9" dur="1" fill="hold">
                                          <p:stCondLst>
                                            <p:cond delay="0"/>
                                          </p:stCondLst>
                                        </p:cTn>
                                        <p:tgtEl>
                                          <p:spTgt spid="116745"/>
                                        </p:tgtEl>
                                        <p:attrNameLst>
                                          <p:attrName>style.visibility</p:attrName>
                                        </p:attrNameLst>
                                      </p:cBhvr>
                                      <p:to>
                                        <p:strVal val="visible"/>
                                      </p:to>
                                    </p:set>
                                    <p:animEffect transition="in" filter="diamond(in)">
                                      <p:cBhvr>
                                        <p:cTn id="10" dur="2000"/>
                                        <p:tgtEl>
                                          <p:spTgt spid="116745"/>
                                        </p:tgtEl>
                                      </p:cBhvr>
                                    </p:animEffect>
                                  </p:childTnLst>
                                </p:cTn>
                              </p:par>
                              <p:par>
                                <p:cTn id="11" presetID="8" presetClass="entr" presetSubtype="16" fill="hold" nodeType="withEffect">
                                  <p:stCondLst>
                                    <p:cond delay="0"/>
                                  </p:stCondLst>
                                  <p:childTnLst>
                                    <p:set>
                                      <p:cBhvr>
                                        <p:cTn id="12" dur="1" fill="hold">
                                          <p:stCondLst>
                                            <p:cond delay="0"/>
                                          </p:stCondLst>
                                        </p:cTn>
                                        <p:tgtEl>
                                          <p:spTgt spid="116744"/>
                                        </p:tgtEl>
                                        <p:attrNameLst>
                                          <p:attrName>style.visibility</p:attrName>
                                        </p:attrNameLst>
                                      </p:cBhvr>
                                      <p:to>
                                        <p:strVal val="visible"/>
                                      </p:to>
                                    </p:set>
                                    <p:animEffect transition="in" filter="diamond(in)">
                                      <p:cBhvr>
                                        <p:cTn id="13" dur="2000"/>
                                        <p:tgtEl>
                                          <p:spTgt spid="116744"/>
                                        </p:tgtEl>
                                      </p:cBhvr>
                                    </p:animEffect>
                                  </p:childTnLst>
                                </p:cTn>
                              </p:par>
                              <p:par>
                                <p:cTn id="14" presetID="53" presetClass="entr" presetSubtype="0" fill="hold" nodeType="withEffect">
                                  <p:stCondLst>
                                    <p:cond delay="0"/>
                                  </p:stCondLst>
                                  <p:childTnLst>
                                    <p:set>
                                      <p:cBhvr>
                                        <p:cTn id="15" dur="1" fill="hold">
                                          <p:stCondLst>
                                            <p:cond delay="0"/>
                                          </p:stCondLst>
                                        </p:cTn>
                                        <p:tgtEl>
                                          <p:spTgt spid="116746"/>
                                        </p:tgtEl>
                                        <p:attrNameLst>
                                          <p:attrName>style.visibility</p:attrName>
                                        </p:attrNameLst>
                                      </p:cBhvr>
                                      <p:to>
                                        <p:strVal val="visible"/>
                                      </p:to>
                                    </p:set>
                                    <p:anim calcmode="lin" valueType="num">
                                      <p:cBhvr>
                                        <p:cTn id="16" dur="500" fill="hold"/>
                                        <p:tgtEl>
                                          <p:spTgt spid="116746"/>
                                        </p:tgtEl>
                                        <p:attrNameLst>
                                          <p:attrName>ppt_w</p:attrName>
                                        </p:attrNameLst>
                                      </p:cBhvr>
                                      <p:tavLst>
                                        <p:tav tm="0">
                                          <p:val>
                                            <p:fltVal val="0"/>
                                          </p:val>
                                        </p:tav>
                                        <p:tav tm="100000">
                                          <p:val>
                                            <p:strVal val="#ppt_w"/>
                                          </p:val>
                                        </p:tav>
                                      </p:tavLst>
                                    </p:anim>
                                    <p:anim calcmode="lin" valueType="num">
                                      <p:cBhvr>
                                        <p:cTn id="17" dur="500" fill="hold"/>
                                        <p:tgtEl>
                                          <p:spTgt spid="116746"/>
                                        </p:tgtEl>
                                        <p:attrNameLst>
                                          <p:attrName>ppt_h</p:attrName>
                                        </p:attrNameLst>
                                      </p:cBhvr>
                                      <p:tavLst>
                                        <p:tav tm="0">
                                          <p:val>
                                            <p:fltVal val="0"/>
                                          </p:val>
                                        </p:tav>
                                        <p:tav tm="100000">
                                          <p:val>
                                            <p:strVal val="#ppt_h"/>
                                          </p:val>
                                        </p:tav>
                                      </p:tavLst>
                                    </p:anim>
                                    <p:animEffect transition="in" filter="fade">
                                      <p:cBhvr>
                                        <p:cTn id="18" dur="500"/>
                                        <p:tgtEl>
                                          <p:spTgt spid="116746"/>
                                        </p:tgtEl>
                                      </p:cBhvr>
                                    </p:animEffect>
                                  </p:childTnLst>
                                </p:cTn>
                              </p:par>
                              <p:par>
                                <p:cTn id="19" presetID="53" presetClass="entr" presetSubtype="0" fill="hold" nodeType="withEffect">
                                  <p:stCondLst>
                                    <p:cond delay="0"/>
                                  </p:stCondLst>
                                  <p:childTnLst>
                                    <p:set>
                                      <p:cBhvr>
                                        <p:cTn id="20" dur="1" fill="hold">
                                          <p:stCondLst>
                                            <p:cond delay="0"/>
                                          </p:stCondLst>
                                        </p:cTn>
                                        <p:tgtEl>
                                          <p:spTgt spid="116747"/>
                                        </p:tgtEl>
                                        <p:attrNameLst>
                                          <p:attrName>style.visibility</p:attrName>
                                        </p:attrNameLst>
                                      </p:cBhvr>
                                      <p:to>
                                        <p:strVal val="visible"/>
                                      </p:to>
                                    </p:set>
                                    <p:anim calcmode="lin" valueType="num">
                                      <p:cBhvr>
                                        <p:cTn id="21" dur="500" fill="hold"/>
                                        <p:tgtEl>
                                          <p:spTgt spid="116747"/>
                                        </p:tgtEl>
                                        <p:attrNameLst>
                                          <p:attrName>ppt_w</p:attrName>
                                        </p:attrNameLst>
                                      </p:cBhvr>
                                      <p:tavLst>
                                        <p:tav tm="0">
                                          <p:val>
                                            <p:fltVal val="0"/>
                                          </p:val>
                                        </p:tav>
                                        <p:tav tm="100000">
                                          <p:val>
                                            <p:strVal val="#ppt_w"/>
                                          </p:val>
                                        </p:tav>
                                      </p:tavLst>
                                    </p:anim>
                                    <p:anim calcmode="lin" valueType="num">
                                      <p:cBhvr>
                                        <p:cTn id="22" dur="500" fill="hold"/>
                                        <p:tgtEl>
                                          <p:spTgt spid="116747"/>
                                        </p:tgtEl>
                                        <p:attrNameLst>
                                          <p:attrName>ppt_h</p:attrName>
                                        </p:attrNameLst>
                                      </p:cBhvr>
                                      <p:tavLst>
                                        <p:tav tm="0">
                                          <p:val>
                                            <p:fltVal val="0"/>
                                          </p:val>
                                        </p:tav>
                                        <p:tav tm="100000">
                                          <p:val>
                                            <p:strVal val="#ppt_h"/>
                                          </p:val>
                                        </p:tav>
                                      </p:tavLst>
                                    </p:anim>
                                    <p:animEffect transition="in" filter="fade">
                                      <p:cBhvr>
                                        <p:cTn id="23" dur="500"/>
                                        <p:tgtEl>
                                          <p:spTgt spid="116747"/>
                                        </p:tgtEl>
                                      </p:cBhvr>
                                    </p:animEffect>
                                  </p:childTnLst>
                                </p:cTn>
                              </p:par>
                            </p:childTnLst>
                          </p:cTn>
                        </p:par>
                        <p:par>
                          <p:cTn id="24" fill="hold" nodeType="afterGroup">
                            <p:stCondLst>
                              <p:cond delay="2000"/>
                            </p:stCondLst>
                            <p:childTnLst>
                              <p:par>
                                <p:cTn id="25" presetID="53" presetClass="entr" presetSubtype="0" fill="hold" nodeType="afterEffect">
                                  <p:stCondLst>
                                    <p:cond delay="0"/>
                                  </p:stCondLst>
                                  <p:childTnLst>
                                    <p:set>
                                      <p:cBhvr>
                                        <p:cTn id="26" dur="1" fill="hold">
                                          <p:stCondLst>
                                            <p:cond delay="0"/>
                                          </p:stCondLst>
                                        </p:cTn>
                                        <p:tgtEl>
                                          <p:spTgt spid="116741"/>
                                        </p:tgtEl>
                                        <p:attrNameLst>
                                          <p:attrName>style.visibility</p:attrName>
                                        </p:attrNameLst>
                                      </p:cBhvr>
                                      <p:to>
                                        <p:strVal val="visible"/>
                                      </p:to>
                                    </p:set>
                                    <p:anim calcmode="lin" valueType="num">
                                      <p:cBhvr>
                                        <p:cTn id="27" dur="500" fill="hold"/>
                                        <p:tgtEl>
                                          <p:spTgt spid="116741"/>
                                        </p:tgtEl>
                                        <p:attrNameLst>
                                          <p:attrName>ppt_w</p:attrName>
                                        </p:attrNameLst>
                                      </p:cBhvr>
                                      <p:tavLst>
                                        <p:tav tm="0">
                                          <p:val>
                                            <p:fltVal val="0"/>
                                          </p:val>
                                        </p:tav>
                                        <p:tav tm="100000">
                                          <p:val>
                                            <p:strVal val="#ppt_w"/>
                                          </p:val>
                                        </p:tav>
                                      </p:tavLst>
                                    </p:anim>
                                    <p:anim calcmode="lin" valueType="num">
                                      <p:cBhvr>
                                        <p:cTn id="28" dur="500" fill="hold"/>
                                        <p:tgtEl>
                                          <p:spTgt spid="116741"/>
                                        </p:tgtEl>
                                        <p:attrNameLst>
                                          <p:attrName>ppt_h</p:attrName>
                                        </p:attrNameLst>
                                      </p:cBhvr>
                                      <p:tavLst>
                                        <p:tav tm="0">
                                          <p:val>
                                            <p:fltVal val="0"/>
                                          </p:val>
                                        </p:tav>
                                        <p:tav tm="100000">
                                          <p:val>
                                            <p:strVal val="#ppt_h"/>
                                          </p:val>
                                        </p:tav>
                                      </p:tavLst>
                                    </p:anim>
                                    <p:animEffect transition="in" filter="fade">
                                      <p:cBhvr>
                                        <p:cTn id="29" dur="500"/>
                                        <p:tgtEl>
                                          <p:spTgt spid="116741"/>
                                        </p:tgtEl>
                                      </p:cBhvr>
                                    </p:animEffect>
                                  </p:childTnLst>
                                </p:cTn>
                              </p:par>
                            </p:childTnLst>
                          </p:cTn>
                        </p:par>
                        <p:par>
                          <p:cTn id="30" fill="hold" nodeType="afterGroup">
                            <p:stCondLst>
                              <p:cond delay="2500"/>
                            </p:stCondLst>
                            <p:childTnLst>
                              <p:par>
                                <p:cTn id="31" presetID="53" presetClass="entr" presetSubtype="0" fill="hold" nodeType="afterEffect">
                                  <p:stCondLst>
                                    <p:cond delay="0"/>
                                  </p:stCondLst>
                                  <p:childTnLst>
                                    <p:set>
                                      <p:cBhvr>
                                        <p:cTn id="32" dur="1" fill="hold">
                                          <p:stCondLst>
                                            <p:cond delay="0"/>
                                          </p:stCondLst>
                                        </p:cTn>
                                        <p:tgtEl>
                                          <p:spTgt spid="116740"/>
                                        </p:tgtEl>
                                        <p:attrNameLst>
                                          <p:attrName>style.visibility</p:attrName>
                                        </p:attrNameLst>
                                      </p:cBhvr>
                                      <p:to>
                                        <p:strVal val="visible"/>
                                      </p:to>
                                    </p:set>
                                    <p:anim calcmode="lin" valueType="num">
                                      <p:cBhvr>
                                        <p:cTn id="33" dur="500" fill="hold"/>
                                        <p:tgtEl>
                                          <p:spTgt spid="116740"/>
                                        </p:tgtEl>
                                        <p:attrNameLst>
                                          <p:attrName>ppt_w</p:attrName>
                                        </p:attrNameLst>
                                      </p:cBhvr>
                                      <p:tavLst>
                                        <p:tav tm="0">
                                          <p:val>
                                            <p:fltVal val="0"/>
                                          </p:val>
                                        </p:tav>
                                        <p:tav tm="100000">
                                          <p:val>
                                            <p:strVal val="#ppt_w"/>
                                          </p:val>
                                        </p:tav>
                                      </p:tavLst>
                                    </p:anim>
                                    <p:anim calcmode="lin" valueType="num">
                                      <p:cBhvr>
                                        <p:cTn id="34" dur="500" fill="hold"/>
                                        <p:tgtEl>
                                          <p:spTgt spid="116740"/>
                                        </p:tgtEl>
                                        <p:attrNameLst>
                                          <p:attrName>ppt_h</p:attrName>
                                        </p:attrNameLst>
                                      </p:cBhvr>
                                      <p:tavLst>
                                        <p:tav tm="0">
                                          <p:val>
                                            <p:fltVal val="0"/>
                                          </p:val>
                                        </p:tav>
                                        <p:tav tm="100000">
                                          <p:val>
                                            <p:strVal val="#ppt_h"/>
                                          </p:val>
                                        </p:tav>
                                      </p:tavLst>
                                    </p:anim>
                                    <p:animEffect transition="in" filter="fade">
                                      <p:cBhvr>
                                        <p:cTn id="35" dur="500"/>
                                        <p:tgtEl>
                                          <p:spTgt spid="116740"/>
                                        </p:tgtEl>
                                      </p:cBhvr>
                                    </p:animEffect>
                                  </p:childTnLst>
                                </p:cTn>
                              </p:par>
                            </p:childTnLst>
                          </p:cTn>
                        </p:par>
                        <p:par>
                          <p:cTn id="36" fill="hold" nodeType="afterGroup">
                            <p:stCondLst>
                              <p:cond delay="3000"/>
                            </p:stCondLst>
                            <p:childTnLst>
                              <p:par>
                                <p:cTn id="37" presetID="53" presetClass="entr" presetSubtype="0" fill="hold" nodeType="afterEffect">
                                  <p:stCondLst>
                                    <p:cond delay="0"/>
                                  </p:stCondLst>
                                  <p:childTnLst>
                                    <p:set>
                                      <p:cBhvr>
                                        <p:cTn id="38" dur="1" fill="hold">
                                          <p:stCondLst>
                                            <p:cond delay="0"/>
                                          </p:stCondLst>
                                        </p:cTn>
                                        <p:tgtEl>
                                          <p:spTgt spid="116739"/>
                                        </p:tgtEl>
                                        <p:attrNameLst>
                                          <p:attrName>style.visibility</p:attrName>
                                        </p:attrNameLst>
                                      </p:cBhvr>
                                      <p:to>
                                        <p:strVal val="visible"/>
                                      </p:to>
                                    </p:set>
                                    <p:anim calcmode="lin" valueType="num">
                                      <p:cBhvr>
                                        <p:cTn id="39" dur="500" fill="hold"/>
                                        <p:tgtEl>
                                          <p:spTgt spid="116739"/>
                                        </p:tgtEl>
                                        <p:attrNameLst>
                                          <p:attrName>ppt_w</p:attrName>
                                        </p:attrNameLst>
                                      </p:cBhvr>
                                      <p:tavLst>
                                        <p:tav tm="0">
                                          <p:val>
                                            <p:fltVal val="0"/>
                                          </p:val>
                                        </p:tav>
                                        <p:tav tm="100000">
                                          <p:val>
                                            <p:strVal val="#ppt_w"/>
                                          </p:val>
                                        </p:tav>
                                      </p:tavLst>
                                    </p:anim>
                                    <p:anim calcmode="lin" valueType="num">
                                      <p:cBhvr>
                                        <p:cTn id="40" dur="500" fill="hold"/>
                                        <p:tgtEl>
                                          <p:spTgt spid="116739"/>
                                        </p:tgtEl>
                                        <p:attrNameLst>
                                          <p:attrName>ppt_h</p:attrName>
                                        </p:attrNameLst>
                                      </p:cBhvr>
                                      <p:tavLst>
                                        <p:tav tm="0">
                                          <p:val>
                                            <p:fltVal val="0"/>
                                          </p:val>
                                        </p:tav>
                                        <p:tav tm="100000">
                                          <p:val>
                                            <p:strVal val="#ppt_h"/>
                                          </p:val>
                                        </p:tav>
                                      </p:tavLst>
                                    </p:anim>
                                    <p:animEffect transition="in" filter="fade">
                                      <p:cBhvr>
                                        <p:cTn id="41"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P spid="116740" grpId="0"/>
      <p:bldP spid="116741" grpId="0"/>
      <p:bldP spid="116743" grpId="0" animBg="1"/>
      <p:bldP spid="116744" grpId="0" animBg="1"/>
      <p:bldP spid="116745" grpId="0" animBg="1"/>
      <p:bldP spid="116746" grpId="0" animBg="1"/>
      <p:bldP spid="11674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F1697A5E-E957-5B90-776B-23DE7F8E7C26}"/>
              </a:ext>
            </a:extLst>
          </p:cNvPr>
          <p:cNvSpPr>
            <a:spLocks noGrp="1"/>
          </p:cNvSpPr>
          <p:nvPr>
            <p:ph type="ctrTitle"/>
          </p:nvPr>
        </p:nvSpPr>
        <p:spPr>
          <a:xfrm>
            <a:off x="6705600" y="24384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a:solidFill>
                  <a:srgbClr val="FFFFFF"/>
                </a:solidFill>
                <a:ea typeface="ＭＳ Ｐゴシック" panose="020B0600070205080204" pitchFamily="34" charset="-128"/>
              </a:rPr>
              <a:t>4 – La Marque</a:t>
            </a:r>
          </a:p>
        </p:txBody>
      </p:sp>
      <p:sp>
        <p:nvSpPr>
          <p:cNvPr id="220162" name="Rectangle 3">
            <a:extLst>
              <a:ext uri="{FF2B5EF4-FFF2-40B4-BE49-F238E27FC236}">
                <a16:creationId xmlns:a16="http://schemas.microsoft.com/office/drawing/2014/main" id="{7E98D5D2-BF7D-0307-E246-3C4C7796B59B}"/>
              </a:ext>
            </a:extLst>
          </p:cNvPr>
          <p:cNvSpPr>
            <a:spLocks noGrp="1"/>
          </p:cNvSpPr>
          <p:nvPr>
            <p:ph type="subTitle" idx="1"/>
          </p:nvPr>
        </p:nvSpPr>
        <p:spPr>
          <a:xfrm>
            <a:off x="457200" y="990600"/>
            <a:ext cx="6400800" cy="1679575"/>
          </a:xfrm>
        </p:spPr>
        <p:txBody>
          <a:bodyPr/>
          <a:lstStyle/>
          <a:p>
            <a:pPr eaLnBrk="1" hangingPunct="1"/>
            <a:r>
              <a:rPr lang="fr-FR" altLang="fr-FR">
                <a:solidFill>
                  <a:srgbClr val="FFFFFF"/>
                </a:solidFill>
                <a:ea typeface="ＭＳ Ｐゴシック" panose="020B0600070205080204" pitchFamily="34" charset="-128"/>
              </a:rPr>
              <a:t>1 – Le concept</a:t>
            </a:r>
          </a:p>
          <a:p>
            <a:pPr eaLnBrk="1" hangingPunct="1"/>
            <a:r>
              <a:rPr lang="fr-FR" altLang="fr-FR">
                <a:solidFill>
                  <a:srgbClr val="FFFFFF"/>
                </a:solidFill>
                <a:ea typeface="ＭＳ Ｐゴシック" panose="020B0600070205080204" pitchFamily="34" charset="-128"/>
              </a:rPr>
              <a:t>2 – Les différentes catégories</a:t>
            </a:r>
          </a:p>
        </p:txBody>
      </p:sp>
      <p:sp>
        <p:nvSpPr>
          <p:cNvPr id="220163" name="Rectangle 35">
            <a:extLst>
              <a:ext uri="{FF2B5EF4-FFF2-40B4-BE49-F238E27FC236}">
                <a16:creationId xmlns:a16="http://schemas.microsoft.com/office/drawing/2014/main" id="{DB2C7C94-7712-71CB-C11D-504067B1FFAC}"/>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F7DDEBB1-5AC3-BE4B-92E1-77A7D9427D91}" type="slidenum">
              <a:rPr lang="en-US" altLang="fr-FR" sz="1800" smtClean="0">
                <a:solidFill>
                  <a:schemeClr val="bg1"/>
                </a:solidFill>
              </a:rPr>
              <a:pPr algn="l"/>
              <a:t>103</a:t>
            </a:fld>
            <a:endParaRPr lang="en-US" altLang="fr-FR" sz="1800">
              <a:solidFill>
                <a:schemeClr val="bg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935BE9F-9940-253C-1809-E9CE59981D64}"/>
              </a:ext>
            </a:extLst>
          </p:cNvPr>
          <p:cNvSpPr>
            <a:spLocks noGrp="1" noChangeArrowheads="1"/>
          </p:cNvSpPr>
          <p:nvPr>
            <p:ph type="title"/>
          </p:nvPr>
        </p:nvSpPr>
        <p:spPr>
          <a:xfrm>
            <a:off x="323850" y="1109663"/>
            <a:ext cx="7772400" cy="519112"/>
          </a:xfrm>
        </p:spPr>
        <p:txBody>
          <a:bodyPr>
            <a:noAutofit/>
          </a:bodyPr>
          <a:lstStyle/>
          <a:p>
            <a:pPr eaLnBrk="1" hangingPunct="1">
              <a:defRPr/>
            </a:pPr>
            <a:r>
              <a:rPr lang="fr-FR" altLang="fr-FR" sz="2800">
                <a:solidFill>
                  <a:srgbClr val="FF0000"/>
                </a:solidFill>
                <a:effectLst>
                  <a:outerShdw blurRad="38100" dist="38100" dir="2700000" algn="tl">
                    <a:srgbClr val="C0C0C0"/>
                  </a:outerShdw>
                </a:effectLst>
                <a:ea typeface="ＭＳ Ｐゴシック" panose="020B0600070205080204" pitchFamily="34" charset="-128"/>
              </a:rPr>
              <a:t>UNE MARQUE PEUT ETRE :</a:t>
            </a:r>
            <a:endParaRPr lang="fr-FR" altLang="fr-FR" sz="2800">
              <a:ea typeface="ＭＳ Ｐゴシック" panose="020B0600070205080204" pitchFamily="34" charset="-128"/>
            </a:endParaRPr>
          </a:p>
        </p:txBody>
      </p:sp>
      <p:sp>
        <p:nvSpPr>
          <p:cNvPr id="110595" name="Rectangle 3">
            <a:extLst>
              <a:ext uri="{FF2B5EF4-FFF2-40B4-BE49-F238E27FC236}">
                <a16:creationId xmlns:a16="http://schemas.microsoft.com/office/drawing/2014/main" id="{ADA2A73D-624E-0939-1853-3C8AD383C27F}"/>
              </a:ext>
            </a:extLst>
          </p:cNvPr>
          <p:cNvSpPr>
            <a:spLocks noGrp="1" noChangeArrowheads="1"/>
          </p:cNvSpPr>
          <p:nvPr>
            <p:ph idx="1"/>
          </p:nvPr>
        </p:nvSpPr>
        <p:spPr>
          <a:xfrm>
            <a:off x="250825" y="1882775"/>
            <a:ext cx="8713788" cy="4714875"/>
          </a:xfrm>
        </p:spPr>
        <p:txBody>
          <a:bodyPr>
            <a:normAutofit fontScale="62500" lnSpcReduction="20000"/>
          </a:bodyPr>
          <a:lstStyle/>
          <a:p>
            <a:pPr eaLnBrk="1" hangingPunct="1">
              <a:buClr>
                <a:srgbClr val="FF0000"/>
              </a:buClr>
              <a:buFont typeface="Webdings" pitchFamily="2" charset="2"/>
              <a:buChar char="ü"/>
              <a:defRPr/>
            </a:pPr>
            <a:r>
              <a:rPr lang="fr-FR" altLang="fr-FR" sz="3600" b="1" dirty="0">
                <a:solidFill>
                  <a:schemeClr val="hlink"/>
                </a:solidFill>
                <a:effectLst>
                  <a:outerShdw blurRad="38100" dist="38100" dir="2700000" algn="tl">
                    <a:srgbClr val="C0C0C0"/>
                  </a:outerShdw>
                </a:effectLst>
                <a:ea typeface="ＭＳ Ｐゴシック" panose="020B0600070205080204" pitchFamily="34" charset="-128"/>
              </a:rPr>
              <a:t>Un son, une phrase musicale </a:t>
            </a:r>
          </a:p>
          <a:p>
            <a:pPr eaLnBrk="1" hangingPunct="1">
              <a:buClr>
                <a:srgbClr val="FF0000"/>
              </a:buClr>
              <a:buFont typeface="Webdings" pitchFamily="2" charset="2"/>
              <a:buChar char="ü"/>
              <a:defRPr/>
            </a:pPr>
            <a:endParaRPr lang="fr-FR" altLang="fr-FR" sz="36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buClr>
                <a:srgbClr val="FF0000"/>
              </a:buClr>
              <a:buFont typeface="Webdings" pitchFamily="2" charset="2"/>
              <a:buChar char="ü"/>
              <a:defRPr/>
            </a:pPr>
            <a:r>
              <a:rPr lang="fr-FR" altLang="fr-FR" sz="3600" b="1" dirty="0">
                <a:solidFill>
                  <a:schemeClr val="hlink"/>
                </a:solidFill>
                <a:effectLst>
                  <a:outerShdw blurRad="38100" dist="38100" dir="2700000" algn="tl">
                    <a:srgbClr val="C0C0C0"/>
                  </a:outerShdw>
                </a:effectLst>
                <a:ea typeface="ＭＳ Ｐゴシック" panose="020B0600070205080204" pitchFamily="34" charset="-128"/>
              </a:rPr>
              <a:t>Une image de synthèse</a:t>
            </a:r>
          </a:p>
          <a:p>
            <a:pPr eaLnBrk="1" hangingPunct="1">
              <a:buClr>
                <a:srgbClr val="FF0000"/>
              </a:buClr>
              <a:buFont typeface="Webdings" pitchFamily="2" charset="2"/>
              <a:buChar char="ü"/>
              <a:defRPr/>
            </a:pPr>
            <a:endParaRPr lang="fr-FR" altLang="fr-FR" sz="36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buClr>
                <a:srgbClr val="FF0000"/>
              </a:buClr>
              <a:buFont typeface="Webdings" pitchFamily="2" charset="2"/>
              <a:buChar char="ü"/>
              <a:defRPr/>
            </a:pPr>
            <a:r>
              <a:rPr lang="fr-FR" altLang="fr-FR" sz="3600" b="1" dirty="0">
                <a:solidFill>
                  <a:schemeClr val="hlink"/>
                </a:solidFill>
                <a:effectLst>
                  <a:outerShdw blurRad="38100" dist="38100" dir="2700000" algn="tl">
                    <a:srgbClr val="C0C0C0"/>
                  </a:outerShdw>
                </a:effectLst>
                <a:ea typeface="ＭＳ Ｐゴシック" panose="020B0600070205080204" pitchFamily="34" charset="-128"/>
              </a:rPr>
              <a:t>Un nom Patronymique</a:t>
            </a:r>
          </a:p>
          <a:p>
            <a:pPr eaLnBrk="1" hangingPunct="1">
              <a:buClr>
                <a:srgbClr val="FF0000"/>
              </a:buClr>
              <a:buFont typeface="Webdings" pitchFamily="2" charset="2"/>
              <a:buChar char="ü"/>
              <a:defRPr/>
            </a:pPr>
            <a:endParaRPr lang="fr-FR" altLang="fr-FR" sz="36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buClr>
                <a:srgbClr val="FF0000"/>
              </a:buClr>
              <a:buFont typeface="Webdings" pitchFamily="2" charset="2"/>
              <a:buChar char="ü"/>
              <a:defRPr/>
            </a:pPr>
            <a:r>
              <a:rPr lang="fr-FR" altLang="fr-FR" sz="3600" b="1" dirty="0">
                <a:solidFill>
                  <a:schemeClr val="hlink"/>
                </a:solidFill>
                <a:effectLst>
                  <a:outerShdw blurRad="38100" dist="38100" dir="2700000" algn="tl">
                    <a:srgbClr val="C0C0C0"/>
                  </a:outerShdw>
                </a:effectLst>
                <a:ea typeface="ＭＳ Ｐゴシック" panose="020B0600070205080204" pitchFamily="34" charset="-128"/>
              </a:rPr>
              <a:t>Un nom Géographique</a:t>
            </a:r>
          </a:p>
          <a:p>
            <a:pPr eaLnBrk="1" hangingPunct="1">
              <a:buClr>
                <a:srgbClr val="FF0000"/>
              </a:buClr>
              <a:buFont typeface="Webdings" pitchFamily="2" charset="2"/>
              <a:buChar char="ü"/>
              <a:defRPr/>
            </a:pPr>
            <a:endParaRPr lang="fr-FR" altLang="fr-FR" sz="36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buClr>
                <a:srgbClr val="FF0000"/>
              </a:buClr>
              <a:buFont typeface="Webdings" pitchFamily="2" charset="2"/>
              <a:buChar char="ü"/>
              <a:defRPr/>
            </a:pPr>
            <a:r>
              <a:rPr lang="fr-FR" altLang="fr-FR" sz="3600" b="1" dirty="0">
                <a:solidFill>
                  <a:schemeClr val="hlink"/>
                </a:solidFill>
                <a:effectLst>
                  <a:outerShdw blurRad="38100" dist="38100" dir="2700000" algn="tl">
                    <a:srgbClr val="C0C0C0"/>
                  </a:outerShdw>
                </a:effectLst>
                <a:ea typeface="ＭＳ Ｐゴシック" panose="020B0600070205080204" pitchFamily="34" charset="-128"/>
              </a:rPr>
              <a:t>Un nom Fantaisiste </a:t>
            </a:r>
            <a:endParaRPr lang="fr-FR" altLang="fr-FR" dirty="0">
              <a:solidFill>
                <a:schemeClr val="hlink"/>
              </a:solidFill>
              <a:ea typeface="ＭＳ Ｐゴシック" panose="020B0600070205080204" pitchFamily="34" charset="-128"/>
            </a:endParaRPr>
          </a:p>
        </p:txBody>
      </p:sp>
      <p:sp>
        <p:nvSpPr>
          <p:cNvPr id="157699" name="Espace réservé du numéro de diapositive 3">
            <a:extLst>
              <a:ext uri="{FF2B5EF4-FFF2-40B4-BE49-F238E27FC236}">
                <a16:creationId xmlns:a16="http://schemas.microsoft.com/office/drawing/2014/main" id="{6EDC528C-2E87-51AF-1C06-F5A0298D31B0}"/>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998B617-6B2B-3B46-918A-B709F6F3C6B2}" type="slidenum">
              <a:rPr lang="en-US" altLang="fr-FR" sz="1800" smtClean="0">
                <a:solidFill>
                  <a:schemeClr val="bg1"/>
                </a:solidFill>
              </a:rPr>
              <a:pPr algn="l"/>
              <a:t>104</a:t>
            </a:fld>
            <a:endParaRPr lang="en-US" altLang="fr-FR" sz="1800">
              <a:solidFill>
                <a:schemeClr val="bg1"/>
              </a:solidFill>
            </a:endParaRPr>
          </a:p>
        </p:txBody>
      </p:sp>
      <p:sp>
        <p:nvSpPr>
          <p:cNvPr id="157700" name="Rectangle 5">
            <a:extLst>
              <a:ext uri="{FF2B5EF4-FFF2-40B4-BE49-F238E27FC236}">
                <a16:creationId xmlns:a16="http://schemas.microsoft.com/office/drawing/2014/main" id="{10ED7FE5-9603-8D77-77D7-548008C2E1A6}"/>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 concept</a:t>
            </a:r>
          </a:p>
        </p:txBody>
      </p:sp>
      <p:pic>
        <p:nvPicPr>
          <p:cNvPr id="157701" name="Image 7" descr="images-24.jpeg">
            <a:extLst>
              <a:ext uri="{FF2B5EF4-FFF2-40B4-BE49-F238E27FC236}">
                <a16:creationId xmlns:a16="http://schemas.microsoft.com/office/drawing/2014/main" id="{D34D2AC1-F029-3742-3B05-A594E8E8F0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3175" y="3857625"/>
            <a:ext cx="15160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Image 8" descr="images-25.jpeg">
            <a:extLst>
              <a:ext uri="{FF2B5EF4-FFF2-40B4-BE49-F238E27FC236}">
                <a16:creationId xmlns:a16="http://schemas.microsoft.com/office/drawing/2014/main" id="{4249A908-0ECC-16C8-1CBD-EBFBD3A3F6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1113" y="4757738"/>
            <a:ext cx="11414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Image 9" descr="images-26.jpeg">
            <a:extLst>
              <a:ext uri="{FF2B5EF4-FFF2-40B4-BE49-F238E27FC236}">
                <a16:creationId xmlns:a16="http://schemas.microsoft.com/office/drawing/2014/main" id="{3BB46E61-F73C-B30F-3CCB-ADF101E7F9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8550" y="5697538"/>
            <a:ext cx="11430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Image 11" descr="images-27.jpeg">
            <a:extLst>
              <a:ext uri="{FF2B5EF4-FFF2-40B4-BE49-F238E27FC236}">
                <a16:creationId xmlns:a16="http://schemas.microsoft.com/office/drawing/2014/main" id="{8DB18890-B08E-0E34-D67E-97DB82C800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1263" y="1611313"/>
            <a:ext cx="12382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11" descr="Mario | Wiki Mario | Fandom">
            <a:extLst>
              <a:ext uri="{FF2B5EF4-FFF2-40B4-BE49-F238E27FC236}">
                <a16:creationId xmlns:a16="http://schemas.microsoft.com/office/drawing/2014/main" id="{E51DC06B-6D95-ED62-8A44-8241C643D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8" y="2647950"/>
            <a:ext cx="704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3" name="Rectangle 7">
            <a:extLst>
              <a:ext uri="{FF2B5EF4-FFF2-40B4-BE49-F238E27FC236}">
                <a16:creationId xmlns:a16="http://schemas.microsoft.com/office/drawing/2014/main" id="{1C58F0E9-C882-55D6-9751-0F721B9B6B09}"/>
              </a:ext>
            </a:extLst>
          </p:cNvPr>
          <p:cNvSpPr>
            <a:spLocks noGrp="1" noChangeArrowheads="1"/>
          </p:cNvSpPr>
          <p:nvPr>
            <p:ph type="title"/>
          </p:nvPr>
        </p:nvSpPr>
        <p:spPr>
          <a:xfrm>
            <a:off x="323850" y="1109663"/>
            <a:ext cx="7772400" cy="519112"/>
          </a:xfrm>
        </p:spPr>
        <p:txBody>
          <a:bodyPr rtlCol="0">
            <a:noAutofit/>
          </a:bodyPr>
          <a:lstStyle/>
          <a:p>
            <a:pPr eaLnBrk="1" fontAlgn="auto" hangingPunct="1">
              <a:spcAft>
                <a:spcPts val="0"/>
              </a:spcAft>
              <a:defRPr/>
            </a:pPr>
            <a:r>
              <a:rPr lang="fr-FR" sz="2800">
                <a:solidFill>
                  <a:srgbClr val="FF0000"/>
                </a:solidFill>
                <a:effectLst>
                  <a:outerShdw blurRad="38100" dist="38100" dir="2700000" algn="tl">
                    <a:srgbClr val="000000"/>
                  </a:outerShdw>
                </a:effectLst>
                <a:ea typeface="+mj-ea"/>
                <a:cs typeface="+mj-cs"/>
              </a:rPr>
              <a:t>UNE MARQUE PEUT ETRE :</a:t>
            </a:r>
          </a:p>
        </p:txBody>
      </p:sp>
      <p:sp>
        <p:nvSpPr>
          <p:cNvPr id="111619" name="Rectangle 3">
            <a:extLst>
              <a:ext uri="{FF2B5EF4-FFF2-40B4-BE49-F238E27FC236}">
                <a16:creationId xmlns:a16="http://schemas.microsoft.com/office/drawing/2014/main" id="{DC3C3802-B224-53B1-17AD-A4CA0AB936B4}"/>
              </a:ext>
            </a:extLst>
          </p:cNvPr>
          <p:cNvSpPr>
            <a:spLocks noGrp="1" noChangeArrowheads="1"/>
          </p:cNvSpPr>
          <p:nvPr>
            <p:ph idx="1"/>
          </p:nvPr>
        </p:nvSpPr>
        <p:spPr>
          <a:xfrm>
            <a:off x="0" y="1876425"/>
            <a:ext cx="9144000" cy="4865688"/>
          </a:xfrm>
        </p:spPr>
        <p:txBody>
          <a:bodyPr>
            <a:normAutofit fontScale="85000" lnSpcReduction="20000"/>
          </a:bodyPr>
          <a:lstStyle/>
          <a:p>
            <a:pPr eaLnBrk="1" hangingPunct="1">
              <a:lnSpc>
                <a:spcPct val="90000"/>
              </a:lnSpc>
              <a:buClr>
                <a:srgbClr val="FF0000"/>
              </a:buClr>
              <a:buFont typeface="Webdings" pitchFamily="2" charset="2"/>
              <a:buChar char="ü"/>
              <a:defRPr/>
            </a:pPr>
            <a:r>
              <a:rPr lang="fr-FR" altLang="fr-FR" sz="3300" b="1" dirty="0">
                <a:solidFill>
                  <a:schemeClr val="hlink"/>
                </a:solidFill>
                <a:effectLst>
                  <a:outerShdw blurRad="38100" dist="38100" dir="2700000" algn="tl">
                    <a:srgbClr val="C0C0C0"/>
                  </a:outerShdw>
                </a:effectLst>
                <a:ea typeface="ＭＳ Ｐゴシック" panose="020B0600070205080204" pitchFamily="34" charset="-128"/>
              </a:rPr>
              <a:t>Un ensemble de mots</a:t>
            </a:r>
          </a:p>
          <a:p>
            <a:pPr marL="0" indent="0" eaLnBrk="1" hangingPunct="1">
              <a:lnSpc>
                <a:spcPct val="90000"/>
              </a:lnSpc>
              <a:buClr>
                <a:srgbClr val="FF0000"/>
              </a:buClr>
              <a:buFont typeface="Wingdings" pitchFamily="2" charset="2"/>
              <a:buNone/>
              <a:defRPr/>
            </a:pPr>
            <a:endParaRPr lang="fr-FR" altLang="fr-FR" sz="33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lnSpc>
                <a:spcPct val="90000"/>
              </a:lnSpc>
              <a:buClr>
                <a:srgbClr val="FF0000"/>
              </a:buClr>
              <a:buFont typeface="Webdings" pitchFamily="2" charset="2"/>
              <a:buChar char="ü"/>
              <a:defRPr/>
            </a:pPr>
            <a:r>
              <a:rPr lang="fr-FR" altLang="fr-FR" sz="3300" b="1" dirty="0">
                <a:solidFill>
                  <a:schemeClr val="hlink"/>
                </a:solidFill>
                <a:effectLst>
                  <a:outerShdw blurRad="38100" dist="38100" dir="2700000" algn="tl">
                    <a:srgbClr val="C0C0C0"/>
                  </a:outerShdw>
                </a:effectLst>
                <a:ea typeface="ＭＳ Ｐゴシック" panose="020B0600070205080204" pitchFamily="34" charset="-128"/>
              </a:rPr>
              <a:t>Une combinaison de lettres et/ou chiffres </a:t>
            </a:r>
          </a:p>
          <a:p>
            <a:pPr eaLnBrk="1" hangingPunct="1">
              <a:lnSpc>
                <a:spcPct val="90000"/>
              </a:lnSpc>
              <a:buClr>
                <a:srgbClr val="FF0000"/>
              </a:buClr>
              <a:buFont typeface="Wingdings" pitchFamily="2" charset="2"/>
              <a:buNone/>
              <a:defRPr/>
            </a:pPr>
            <a:endParaRPr lang="fr-FR" altLang="fr-FR" sz="33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lnSpc>
                <a:spcPct val="90000"/>
              </a:lnSpc>
              <a:buClr>
                <a:srgbClr val="FF0000"/>
              </a:buClr>
              <a:buFont typeface="Webdings" pitchFamily="2" charset="2"/>
              <a:buChar char="ü"/>
              <a:defRPr/>
            </a:pPr>
            <a:r>
              <a:rPr lang="fr-FR" altLang="fr-FR" sz="3300" b="1" dirty="0">
                <a:solidFill>
                  <a:schemeClr val="hlink"/>
                </a:solidFill>
                <a:effectLst>
                  <a:outerShdw blurRad="38100" dist="38100" dir="2700000" algn="tl">
                    <a:srgbClr val="C0C0C0"/>
                  </a:outerShdw>
                </a:effectLst>
                <a:ea typeface="ＭＳ Ｐゴシック" panose="020B0600070205080204" pitchFamily="34" charset="-128"/>
              </a:rPr>
              <a:t>Une forme géométrique</a:t>
            </a:r>
          </a:p>
          <a:p>
            <a:pPr marL="0" indent="0" eaLnBrk="1" hangingPunct="1">
              <a:lnSpc>
                <a:spcPct val="90000"/>
              </a:lnSpc>
              <a:buClr>
                <a:srgbClr val="FF0000"/>
              </a:buClr>
              <a:buFont typeface="Wingdings" pitchFamily="2" charset="2"/>
              <a:buNone/>
              <a:defRPr/>
            </a:pPr>
            <a:endParaRPr lang="fr-FR" altLang="fr-FR" sz="33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lnSpc>
                <a:spcPct val="90000"/>
              </a:lnSpc>
              <a:buClr>
                <a:srgbClr val="FF0000"/>
              </a:buClr>
              <a:buFont typeface="Webdings" pitchFamily="2" charset="2"/>
              <a:buChar char="ü"/>
              <a:defRPr/>
            </a:pPr>
            <a:r>
              <a:rPr lang="fr-FR" altLang="fr-FR" sz="3300" b="1" dirty="0">
                <a:solidFill>
                  <a:schemeClr val="hlink"/>
                </a:solidFill>
                <a:effectLst>
                  <a:outerShdw blurRad="38100" dist="38100" dir="2700000" algn="tl">
                    <a:srgbClr val="C0C0C0"/>
                  </a:outerShdw>
                </a:effectLst>
                <a:ea typeface="ＭＳ Ｐゴシック" panose="020B0600070205080204" pitchFamily="34" charset="-128"/>
              </a:rPr>
              <a:t>Un dessin</a:t>
            </a:r>
          </a:p>
          <a:p>
            <a:pPr marL="0" indent="0" eaLnBrk="1" hangingPunct="1">
              <a:lnSpc>
                <a:spcPct val="90000"/>
              </a:lnSpc>
              <a:buClr>
                <a:srgbClr val="FF0000"/>
              </a:buClr>
              <a:buFont typeface="Wingdings" pitchFamily="2" charset="2"/>
              <a:buNone/>
              <a:defRPr/>
            </a:pPr>
            <a:endParaRPr lang="fr-FR" altLang="fr-FR" sz="3300" b="1" dirty="0">
              <a:solidFill>
                <a:schemeClr val="hlink"/>
              </a:solidFill>
              <a:effectLst>
                <a:outerShdw blurRad="38100" dist="38100" dir="2700000" algn="tl">
                  <a:srgbClr val="C0C0C0"/>
                </a:outerShdw>
              </a:effectLst>
              <a:ea typeface="ＭＳ Ｐゴシック" panose="020B0600070205080204" pitchFamily="34" charset="-128"/>
            </a:endParaRPr>
          </a:p>
          <a:p>
            <a:pPr eaLnBrk="1" hangingPunct="1">
              <a:lnSpc>
                <a:spcPct val="90000"/>
              </a:lnSpc>
              <a:buClr>
                <a:srgbClr val="FF0000"/>
              </a:buClr>
              <a:buFont typeface="Webdings" pitchFamily="2" charset="2"/>
              <a:buChar char="ü"/>
              <a:defRPr/>
            </a:pPr>
            <a:r>
              <a:rPr lang="fr-FR" altLang="fr-FR" sz="3300" b="1" dirty="0">
                <a:solidFill>
                  <a:schemeClr val="hlink"/>
                </a:solidFill>
                <a:effectLst>
                  <a:outerShdw blurRad="38100" dist="38100" dir="2700000" algn="tl">
                    <a:srgbClr val="C0C0C0"/>
                  </a:outerShdw>
                </a:effectLst>
                <a:ea typeface="ＭＳ Ｐゴシック" panose="020B0600070205080204" pitchFamily="34" charset="-128"/>
              </a:rPr>
              <a:t>Une lettre</a:t>
            </a:r>
            <a:endParaRPr lang="fr-FR" altLang="fr-FR" sz="3700" dirty="0">
              <a:solidFill>
                <a:schemeClr val="hlink"/>
              </a:solidFill>
              <a:ea typeface="ＭＳ Ｐゴシック" panose="020B0600070205080204" pitchFamily="34" charset="-128"/>
            </a:endParaRPr>
          </a:p>
        </p:txBody>
      </p:sp>
      <p:sp>
        <p:nvSpPr>
          <p:cNvPr id="159747" name="Espace réservé du numéro de diapositive 3">
            <a:extLst>
              <a:ext uri="{FF2B5EF4-FFF2-40B4-BE49-F238E27FC236}">
                <a16:creationId xmlns:a16="http://schemas.microsoft.com/office/drawing/2014/main" id="{6561A0F0-1A3E-676D-6CB7-E07B01D6EE25}"/>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AA70DBC-12ED-0644-96ED-CFC9436D18C8}" type="slidenum">
              <a:rPr lang="en-US" altLang="fr-FR" sz="1800" smtClean="0">
                <a:solidFill>
                  <a:schemeClr val="bg1"/>
                </a:solidFill>
              </a:rPr>
              <a:pPr algn="l"/>
              <a:t>105</a:t>
            </a:fld>
            <a:endParaRPr lang="en-US" altLang="fr-FR" sz="1800">
              <a:solidFill>
                <a:schemeClr val="bg1"/>
              </a:solidFill>
            </a:endParaRPr>
          </a:p>
        </p:txBody>
      </p:sp>
      <p:sp>
        <p:nvSpPr>
          <p:cNvPr id="159748" name="Rectangle 5">
            <a:extLst>
              <a:ext uri="{FF2B5EF4-FFF2-40B4-BE49-F238E27FC236}">
                <a16:creationId xmlns:a16="http://schemas.microsoft.com/office/drawing/2014/main" id="{B79CE79C-D2F3-6D37-928C-C2728BD5E25F}"/>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 concept</a:t>
            </a:r>
          </a:p>
        </p:txBody>
      </p:sp>
      <p:pic>
        <p:nvPicPr>
          <p:cNvPr id="159749" name="Image 10" descr="images-1.jpeg">
            <a:extLst>
              <a:ext uri="{FF2B5EF4-FFF2-40B4-BE49-F238E27FC236}">
                <a16:creationId xmlns:a16="http://schemas.microsoft.com/office/drawing/2014/main" id="{E6C2FD29-8066-B147-5492-5457FF37E2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4784725"/>
            <a:ext cx="12858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Image 1">
            <a:extLst>
              <a:ext uri="{FF2B5EF4-FFF2-40B4-BE49-F238E27FC236}">
                <a16:creationId xmlns:a16="http://schemas.microsoft.com/office/drawing/2014/main" id="{620A434E-AB89-C03F-3B04-D9E3A76ED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150" y="3925888"/>
            <a:ext cx="12350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13" descr="Twitter logo de Nouveau style et original style. social médias et populaire  nouvelles avec gens connecté par l'Internet global réseaux 27153580 Art  vectoriel chez Vecteezy">
            <a:extLst>
              <a:ext uri="{FF2B5EF4-FFF2-40B4-BE49-F238E27FC236}">
                <a16:creationId xmlns:a16="http://schemas.microsoft.com/office/drawing/2014/main" id="{432303DF-C80F-4F30-42A0-C41842766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5894388"/>
            <a:ext cx="14478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15" descr="Reflets de France en scène">
            <a:extLst>
              <a:ext uri="{FF2B5EF4-FFF2-40B4-BE49-F238E27FC236}">
                <a16:creationId xmlns:a16="http://schemas.microsoft.com/office/drawing/2014/main" id="{D20D7EFB-1C7F-7229-702E-4E6D7D738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1608138"/>
            <a:ext cx="117951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Image 2" descr="Une image contenant texte, graphisme, Graphique, dessin humoristique&#10;&#10;Le contenu généré par l’IA peut être incorrect.">
            <a:extLst>
              <a:ext uri="{FF2B5EF4-FFF2-40B4-BE49-F238E27FC236}">
                <a16:creationId xmlns:a16="http://schemas.microsoft.com/office/drawing/2014/main" id="{01374290-A900-7203-AE32-3A30E0AF7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325813"/>
            <a:ext cx="14097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Image 4" descr="Une image contenant texte, Police, logo, Graphique&#10;&#10;Le contenu généré par l’IA peut être incorrect.">
            <a:extLst>
              <a:ext uri="{FF2B5EF4-FFF2-40B4-BE49-F238E27FC236}">
                <a16:creationId xmlns:a16="http://schemas.microsoft.com/office/drawing/2014/main" id="{B9F63699-BE32-6A7E-1341-B73A9253B1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8850" y="3429000"/>
            <a:ext cx="12382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412FF8B-7E87-4CEA-3AB4-AD5E73EA4036}"/>
              </a:ext>
            </a:extLst>
          </p:cNvPr>
          <p:cNvSpPr>
            <a:spLocks noGrp="1" noChangeArrowheads="1"/>
          </p:cNvSpPr>
          <p:nvPr>
            <p:ph type="title"/>
          </p:nvPr>
        </p:nvSpPr>
        <p:spPr>
          <a:xfrm>
            <a:off x="685800" y="920750"/>
            <a:ext cx="7772400" cy="519113"/>
          </a:xfrm>
        </p:spPr>
        <p:txBody>
          <a:bodyPr rtlCol="0">
            <a:noAutofit/>
          </a:bodyPr>
          <a:lstStyle/>
          <a:p>
            <a:pPr eaLnBrk="1" fontAlgn="auto" hangingPunct="1">
              <a:spcAft>
                <a:spcPts val="0"/>
              </a:spcAft>
              <a:defRPr/>
            </a:pPr>
            <a:r>
              <a:rPr lang="fr-FR" sz="2800">
                <a:solidFill>
                  <a:srgbClr val="FF0000"/>
                </a:solidFill>
                <a:effectLst>
                  <a:outerShdw blurRad="38100" dist="38100" dir="2700000" algn="tl">
                    <a:srgbClr val="000000"/>
                  </a:outerShdw>
                </a:effectLst>
                <a:ea typeface="+mj-ea"/>
                <a:cs typeface="+mj-cs"/>
              </a:rPr>
              <a:t>CRITERES DE LA MARQUE</a:t>
            </a:r>
          </a:p>
        </p:txBody>
      </p:sp>
      <p:sp>
        <p:nvSpPr>
          <p:cNvPr id="112643" name="Rectangle 3">
            <a:extLst>
              <a:ext uri="{FF2B5EF4-FFF2-40B4-BE49-F238E27FC236}">
                <a16:creationId xmlns:a16="http://schemas.microsoft.com/office/drawing/2014/main" id="{7F4B31A1-9346-A9F7-30D5-E2010816A392}"/>
              </a:ext>
            </a:extLst>
          </p:cNvPr>
          <p:cNvSpPr>
            <a:spLocks noGrp="1" noChangeArrowheads="1"/>
          </p:cNvSpPr>
          <p:nvPr>
            <p:ph sz="half" idx="1"/>
          </p:nvPr>
        </p:nvSpPr>
        <p:spPr>
          <a:xfrm>
            <a:off x="323850" y="1916113"/>
            <a:ext cx="3810000" cy="4114800"/>
          </a:xfrm>
          <a:ln w="38100">
            <a:solidFill>
              <a:schemeClr val="tx1"/>
            </a:solidFill>
          </a:ln>
        </p:spPr>
        <p:txBody>
          <a:bodyPr/>
          <a:lstStyle/>
          <a:p>
            <a:pPr algn="ctr" eaLnBrk="1" hangingPunct="1">
              <a:lnSpc>
                <a:spcPct val="90000"/>
              </a:lnSpc>
              <a:buFont typeface="Times" pitchFamily="2" charset="0"/>
              <a:buNone/>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La marque doit être</a:t>
            </a:r>
            <a:endParaRPr lang="fr-FR" altLang="fr-FR" sz="2000">
              <a:solidFill>
                <a:schemeClr val="hlink"/>
              </a:solidFill>
              <a:ea typeface="ＭＳ Ｐゴシック" panose="020B0600070205080204" pitchFamily="34" charset="-128"/>
            </a:endParaRPr>
          </a:p>
          <a:p>
            <a:pPr eaLnBrk="1" hangingPunct="1">
              <a:lnSpc>
                <a:spcPct val="90000"/>
              </a:lnSpc>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prononçable</a:t>
            </a:r>
          </a:p>
          <a:p>
            <a:pPr eaLnBrk="1" hangingPunct="1">
              <a:lnSpc>
                <a:spcPct val="90000"/>
              </a:lnSpc>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mémorisable</a:t>
            </a:r>
          </a:p>
          <a:p>
            <a:pPr eaLnBrk="1" hangingPunct="1">
              <a:lnSpc>
                <a:spcPct val="90000"/>
              </a:lnSpc>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évocatrice</a:t>
            </a:r>
          </a:p>
          <a:p>
            <a:pPr eaLnBrk="1" hangingPunct="1">
              <a:lnSpc>
                <a:spcPct val="90000"/>
              </a:lnSpc>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internationale</a:t>
            </a:r>
          </a:p>
          <a:p>
            <a:pPr eaLnBrk="1" hangingPunct="1">
              <a:lnSpc>
                <a:spcPct val="90000"/>
              </a:lnSpc>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déclinable</a:t>
            </a:r>
            <a:endParaRPr lang="fr-FR" altLang="fr-FR">
              <a:ea typeface="ＭＳ Ｐゴシック" panose="020B0600070205080204" pitchFamily="34" charset="-128"/>
            </a:endParaRPr>
          </a:p>
          <a:p>
            <a:pPr eaLnBrk="1" hangingPunct="1">
              <a:lnSpc>
                <a:spcPct val="90000"/>
              </a:lnSpc>
              <a:defRPr/>
            </a:pPr>
            <a:endParaRPr lang="fr-FR" altLang="fr-FR">
              <a:ea typeface="ＭＳ Ｐゴシック" panose="020B0600070205080204" pitchFamily="34" charset="-128"/>
            </a:endParaRPr>
          </a:p>
        </p:txBody>
      </p:sp>
      <p:sp>
        <p:nvSpPr>
          <p:cNvPr id="112644" name="Rectangle 4">
            <a:extLst>
              <a:ext uri="{FF2B5EF4-FFF2-40B4-BE49-F238E27FC236}">
                <a16:creationId xmlns:a16="http://schemas.microsoft.com/office/drawing/2014/main" id="{7B43382A-2B3C-20F4-434B-2F5AA43E01CB}"/>
              </a:ext>
            </a:extLst>
          </p:cNvPr>
          <p:cNvSpPr>
            <a:spLocks noGrp="1" noChangeArrowheads="1"/>
          </p:cNvSpPr>
          <p:nvPr>
            <p:ph sz="half" idx="2"/>
          </p:nvPr>
        </p:nvSpPr>
        <p:spPr>
          <a:xfrm>
            <a:off x="4849813" y="1916113"/>
            <a:ext cx="4114800" cy="4114800"/>
          </a:xfrm>
          <a:ln w="38100">
            <a:solidFill>
              <a:schemeClr val="tx1"/>
            </a:solidFill>
          </a:ln>
        </p:spPr>
        <p:txBody>
          <a:bodyPr/>
          <a:lstStyle/>
          <a:p>
            <a:pPr algn="ctr" eaLnBrk="1" hangingPunct="1">
              <a:buFont typeface="Times" pitchFamily="2" charset="0"/>
              <a:buNone/>
              <a:defRPr/>
            </a:pPr>
            <a:r>
              <a:rPr lang="fr-FR" altLang="fr-FR" sz="2400" b="1">
                <a:solidFill>
                  <a:schemeClr val="hlink"/>
                </a:solidFill>
                <a:effectLst>
                  <a:outerShdw blurRad="38100" dist="38100" dir="2700000" algn="tl">
                    <a:srgbClr val="C0C0C0"/>
                  </a:outerShdw>
                </a:effectLst>
                <a:ea typeface="ＭＳ Ｐゴシック" panose="020B0600070205080204" pitchFamily="34" charset="-128"/>
              </a:rPr>
              <a:t>La marque ne doit pas être</a:t>
            </a:r>
            <a:endParaRPr lang="fr-FR" altLang="fr-FR">
              <a:solidFill>
                <a:schemeClr val="hlink"/>
              </a:solidFill>
              <a:ea typeface="ＭＳ Ｐゴシック" panose="020B0600070205080204" pitchFamily="34" charset="-128"/>
            </a:endParaRPr>
          </a:p>
          <a:p>
            <a:pPr eaLnBrk="1" hangingPunct="1">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générique</a:t>
            </a:r>
          </a:p>
          <a:p>
            <a:pPr eaLnBrk="1" hangingPunct="1">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déceptive</a:t>
            </a:r>
          </a:p>
          <a:p>
            <a:pPr eaLnBrk="1" hangingPunct="1">
              <a:buClr>
                <a:srgbClr val="FF0000"/>
              </a:buClr>
              <a:buFont typeface="Symbol" pitchFamily="2" charset="2"/>
              <a:buChar char="ã"/>
              <a:defRPr/>
            </a:pPr>
            <a:r>
              <a:rPr lang="fr-FR" altLang="fr-FR" sz="3600" b="1">
                <a:solidFill>
                  <a:schemeClr val="accent1"/>
                </a:solidFill>
                <a:effectLst>
                  <a:outerShdw blurRad="38100" dist="38100" dir="2700000" algn="tl">
                    <a:srgbClr val="C0C0C0"/>
                  </a:outerShdw>
                </a:effectLst>
                <a:ea typeface="ＭＳ Ｐゴシック" panose="020B0600070205080204" pitchFamily="34" charset="-128"/>
              </a:rPr>
              <a:t>contraire aux bonnes mœurs</a:t>
            </a:r>
            <a:endParaRPr lang="fr-FR" altLang="fr-FR">
              <a:ea typeface="ＭＳ Ｐゴシック" panose="020B0600070205080204" pitchFamily="34" charset="-128"/>
            </a:endParaRPr>
          </a:p>
        </p:txBody>
      </p:sp>
      <p:sp>
        <p:nvSpPr>
          <p:cNvPr id="161796" name="Espace réservé du numéro de diapositive 4">
            <a:extLst>
              <a:ext uri="{FF2B5EF4-FFF2-40B4-BE49-F238E27FC236}">
                <a16:creationId xmlns:a16="http://schemas.microsoft.com/office/drawing/2014/main" id="{D49373C7-F5C8-919E-E8E5-5AE08AB8CB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7D4877E-C788-1B4E-A47F-E09D5025BB5A}" type="slidenum">
              <a:rPr lang="en-US" altLang="fr-FR" smtClean="0">
                <a:solidFill>
                  <a:schemeClr val="bg1"/>
                </a:solidFill>
              </a:rPr>
              <a:pPr/>
              <a:t>106</a:t>
            </a:fld>
            <a:endParaRPr lang="en-US" altLang="fr-FR">
              <a:solidFill>
                <a:schemeClr val="bg1"/>
              </a:solidFill>
            </a:endParaRPr>
          </a:p>
        </p:txBody>
      </p:sp>
      <p:sp>
        <p:nvSpPr>
          <p:cNvPr id="161797" name="Rectangle 6">
            <a:extLst>
              <a:ext uri="{FF2B5EF4-FFF2-40B4-BE49-F238E27FC236}">
                <a16:creationId xmlns:a16="http://schemas.microsoft.com/office/drawing/2014/main" id="{35789A9C-DADD-648C-09C3-5998CE6458D7}"/>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 concept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12643">
                                            <p:bg/>
                                          </p:spTgt>
                                        </p:tgtEl>
                                        <p:attrNameLst>
                                          <p:attrName>style.visibility</p:attrName>
                                        </p:attrNameLst>
                                      </p:cBhvr>
                                      <p:to>
                                        <p:strVal val="visible"/>
                                      </p:to>
                                    </p:set>
                                    <p:animEffect transition="in" filter="diamond(in)">
                                      <p:cBhvr>
                                        <p:cTn id="7" dur="2000"/>
                                        <p:tgtEl>
                                          <p:spTgt spid="112643">
                                            <p:bg/>
                                          </p:spTgt>
                                        </p:tgtEl>
                                      </p:cBhvr>
                                    </p:animEffect>
                                  </p:childTnLst>
                                </p:cTn>
                              </p:par>
                            </p:childTnLst>
                          </p:cTn>
                        </p:par>
                        <p:par>
                          <p:cTn id="8" fill="hold" nodeType="after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112643">
                                            <p:txEl>
                                              <p:pRg st="0" end="0"/>
                                            </p:txEl>
                                          </p:spTgt>
                                        </p:tgtEl>
                                        <p:attrNameLst>
                                          <p:attrName>style.visibility</p:attrName>
                                        </p:attrNameLst>
                                      </p:cBhvr>
                                      <p:to>
                                        <p:strVal val="visible"/>
                                      </p:to>
                                    </p:set>
                                    <p:animEffect transition="in" filter="diamond(in)">
                                      <p:cBhvr>
                                        <p:cTn id="11" dur="2000"/>
                                        <p:tgtEl>
                                          <p:spTgt spid="112643">
                                            <p:txEl>
                                              <p:pRg st="0" end="0"/>
                                            </p:txEl>
                                          </p:spTgt>
                                        </p:tgtEl>
                                      </p:cBhvr>
                                    </p:animEffect>
                                  </p:childTnLst>
                                </p:cTn>
                              </p:par>
                            </p:childTnLst>
                          </p:cTn>
                        </p:par>
                        <p:par>
                          <p:cTn id="12" fill="hold" nodeType="afterGroup">
                            <p:stCondLst>
                              <p:cond delay="4000"/>
                            </p:stCondLst>
                            <p:childTnLst>
                              <p:par>
                                <p:cTn id="13" presetID="8" presetClass="entr" presetSubtype="16" fill="hold" nodeType="after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Effect transition="in" filter="diamond(in)">
                                      <p:cBhvr>
                                        <p:cTn id="15" dur="2000"/>
                                        <p:tgtEl>
                                          <p:spTgt spid="112643">
                                            <p:txEl>
                                              <p:pRg st="1" end="1"/>
                                            </p:txEl>
                                          </p:spTgt>
                                        </p:tgtEl>
                                      </p:cBhvr>
                                    </p:animEffect>
                                  </p:childTnLst>
                                </p:cTn>
                              </p:par>
                            </p:childTnLst>
                          </p:cTn>
                        </p:par>
                        <p:par>
                          <p:cTn id="16" fill="hold" nodeType="afterGroup">
                            <p:stCondLst>
                              <p:cond delay="6000"/>
                            </p:stCondLst>
                            <p:childTnLst>
                              <p:par>
                                <p:cTn id="17" presetID="8" presetClass="entr" presetSubtype="16" fill="hold" nodeType="afterEffect">
                                  <p:stCondLst>
                                    <p:cond delay="0"/>
                                  </p:stCondLst>
                                  <p:childTnLst>
                                    <p:set>
                                      <p:cBhvr>
                                        <p:cTn id="18" dur="1" fill="hold">
                                          <p:stCondLst>
                                            <p:cond delay="0"/>
                                          </p:stCondLst>
                                        </p:cTn>
                                        <p:tgtEl>
                                          <p:spTgt spid="112643">
                                            <p:txEl>
                                              <p:pRg st="2" end="2"/>
                                            </p:txEl>
                                          </p:spTgt>
                                        </p:tgtEl>
                                        <p:attrNameLst>
                                          <p:attrName>style.visibility</p:attrName>
                                        </p:attrNameLst>
                                      </p:cBhvr>
                                      <p:to>
                                        <p:strVal val="visible"/>
                                      </p:to>
                                    </p:set>
                                    <p:animEffect transition="in" filter="diamond(in)">
                                      <p:cBhvr>
                                        <p:cTn id="19" dur="2000"/>
                                        <p:tgtEl>
                                          <p:spTgt spid="112643">
                                            <p:txEl>
                                              <p:pRg st="2" end="2"/>
                                            </p:txEl>
                                          </p:spTgt>
                                        </p:tgtEl>
                                      </p:cBhvr>
                                    </p:animEffect>
                                  </p:childTnLst>
                                </p:cTn>
                              </p:par>
                            </p:childTnLst>
                          </p:cTn>
                        </p:par>
                        <p:par>
                          <p:cTn id="20" fill="hold" nodeType="afterGroup">
                            <p:stCondLst>
                              <p:cond delay="8000"/>
                            </p:stCondLst>
                            <p:childTnLst>
                              <p:par>
                                <p:cTn id="21" presetID="8" presetClass="entr" presetSubtype="16" fill="hold" nodeType="afterEffect">
                                  <p:stCondLst>
                                    <p:cond delay="0"/>
                                  </p:stCondLst>
                                  <p:childTnLst>
                                    <p:set>
                                      <p:cBhvr>
                                        <p:cTn id="22" dur="1" fill="hold">
                                          <p:stCondLst>
                                            <p:cond delay="0"/>
                                          </p:stCondLst>
                                        </p:cTn>
                                        <p:tgtEl>
                                          <p:spTgt spid="112643">
                                            <p:txEl>
                                              <p:pRg st="3" end="3"/>
                                            </p:txEl>
                                          </p:spTgt>
                                        </p:tgtEl>
                                        <p:attrNameLst>
                                          <p:attrName>style.visibility</p:attrName>
                                        </p:attrNameLst>
                                      </p:cBhvr>
                                      <p:to>
                                        <p:strVal val="visible"/>
                                      </p:to>
                                    </p:set>
                                    <p:animEffect transition="in" filter="diamond(in)">
                                      <p:cBhvr>
                                        <p:cTn id="23" dur="2000"/>
                                        <p:tgtEl>
                                          <p:spTgt spid="112643">
                                            <p:txEl>
                                              <p:pRg st="3" end="3"/>
                                            </p:txEl>
                                          </p:spTgt>
                                        </p:tgtEl>
                                      </p:cBhvr>
                                    </p:animEffect>
                                  </p:childTnLst>
                                </p:cTn>
                              </p:par>
                            </p:childTnLst>
                          </p:cTn>
                        </p:par>
                        <p:par>
                          <p:cTn id="24" fill="hold" nodeType="afterGroup">
                            <p:stCondLst>
                              <p:cond delay="10000"/>
                            </p:stCondLst>
                            <p:childTnLst>
                              <p:par>
                                <p:cTn id="25" presetID="8" presetClass="entr" presetSubtype="16" fill="hold" nodeType="afterEffect">
                                  <p:stCondLst>
                                    <p:cond delay="0"/>
                                  </p:stCondLst>
                                  <p:childTnLst>
                                    <p:set>
                                      <p:cBhvr>
                                        <p:cTn id="26" dur="1" fill="hold">
                                          <p:stCondLst>
                                            <p:cond delay="0"/>
                                          </p:stCondLst>
                                        </p:cTn>
                                        <p:tgtEl>
                                          <p:spTgt spid="112643">
                                            <p:txEl>
                                              <p:pRg st="4" end="4"/>
                                            </p:txEl>
                                          </p:spTgt>
                                        </p:tgtEl>
                                        <p:attrNameLst>
                                          <p:attrName>style.visibility</p:attrName>
                                        </p:attrNameLst>
                                      </p:cBhvr>
                                      <p:to>
                                        <p:strVal val="visible"/>
                                      </p:to>
                                    </p:set>
                                    <p:animEffect transition="in" filter="diamond(in)">
                                      <p:cBhvr>
                                        <p:cTn id="27" dur="2000"/>
                                        <p:tgtEl>
                                          <p:spTgt spid="112643">
                                            <p:txEl>
                                              <p:pRg st="4" end="4"/>
                                            </p:txEl>
                                          </p:spTgt>
                                        </p:tgtEl>
                                      </p:cBhvr>
                                    </p:animEffect>
                                  </p:childTnLst>
                                </p:cTn>
                              </p:par>
                            </p:childTnLst>
                          </p:cTn>
                        </p:par>
                        <p:par>
                          <p:cTn id="28" fill="hold" nodeType="afterGroup">
                            <p:stCondLst>
                              <p:cond delay="12000"/>
                            </p:stCondLst>
                            <p:childTnLst>
                              <p:par>
                                <p:cTn id="29" presetID="8" presetClass="entr" presetSubtype="16" fill="hold" nodeType="afterEffect">
                                  <p:stCondLst>
                                    <p:cond delay="0"/>
                                  </p:stCondLst>
                                  <p:childTnLst>
                                    <p:set>
                                      <p:cBhvr>
                                        <p:cTn id="30" dur="1" fill="hold">
                                          <p:stCondLst>
                                            <p:cond delay="0"/>
                                          </p:stCondLst>
                                        </p:cTn>
                                        <p:tgtEl>
                                          <p:spTgt spid="112643">
                                            <p:txEl>
                                              <p:pRg st="5" end="5"/>
                                            </p:txEl>
                                          </p:spTgt>
                                        </p:tgtEl>
                                        <p:attrNameLst>
                                          <p:attrName>style.visibility</p:attrName>
                                        </p:attrNameLst>
                                      </p:cBhvr>
                                      <p:to>
                                        <p:strVal val="visible"/>
                                      </p:to>
                                    </p:set>
                                    <p:animEffect transition="in" filter="diamond(in)">
                                      <p:cBhvr>
                                        <p:cTn id="31" dur="2000"/>
                                        <p:tgtEl>
                                          <p:spTgt spid="112643">
                                            <p:txEl>
                                              <p:pRg st="5" end="5"/>
                                            </p:txEl>
                                          </p:spTgt>
                                        </p:tgtEl>
                                      </p:cBhvr>
                                    </p:animEffect>
                                  </p:childTnLst>
                                </p:cTn>
                              </p:par>
                            </p:childTnLst>
                          </p:cTn>
                        </p:par>
                        <p:par>
                          <p:cTn id="32" fill="hold" nodeType="afterGroup">
                            <p:stCondLst>
                              <p:cond delay="14000"/>
                            </p:stCondLst>
                            <p:childTnLst>
                              <p:par>
                                <p:cTn id="33" presetID="8" presetClass="entr" presetSubtype="16" fill="hold" nodeType="afterEffect">
                                  <p:stCondLst>
                                    <p:cond delay="0"/>
                                  </p:stCondLst>
                                  <p:childTnLst>
                                    <p:set>
                                      <p:cBhvr>
                                        <p:cTn id="34" dur="1" fill="hold">
                                          <p:stCondLst>
                                            <p:cond delay="0"/>
                                          </p:stCondLst>
                                        </p:cTn>
                                        <p:tgtEl>
                                          <p:spTgt spid="112644">
                                            <p:bg/>
                                          </p:spTgt>
                                        </p:tgtEl>
                                        <p:attrNameLst>
                                          <p:attrName>style.visibility</p:attrName>
                                        </p:attrNameLst>
                                      </p:cBhvr>
                                      <p:to>
                                        <p:strVal val="visible"/>
                                      </p:to>
                                    </p:set>
                                    <p:animEffect transition="in" filter="diamond(in)">
                                      <p:cBhvr>
                                        <p:cTn id="35" dur="2000"/>
                                        <p:tgtEl>
                                          <p:spTgt spid="112644">
                                            <p:bg/>
                                          </p:spTgt>
                                        </p:tgtEl>
                                      </p:cBhvr>
                                    </p:animEffect>
                                  </p:childTnLst>
                                </p:cTn>
                              </p:par>
                            </p:childTnLst>
                          </p:cTn>
                        </p:par>
                        <p:par>
                          <p:cTn id="36" fill="hold" nodeType="afterGroup">
                            <p:stCondLst>
                              <p:cond delay="16000"/>
                            </p:stCondLst>
                            <p:childTnLst>
                              <p:par>
                                <p:cTn id="37" presetID="8" presetClass="entr" presetSubtype="16" fill="hold" nodeType="afterEffect">
                                  <p:stCondLst>
                                    <p:cond delay="0"/>
                                  </p:stCondLst>
                                  <p:childTnLst>
                                    <p:set>
                                      <p:cBhvr>
                                        <p:cTn id="38" dur="1" fill="hold">
                                          <p:stCondLst>
                                            <p:cond delay="0"/>
                                          </p:stCondLst>
                                        </p:cTn>
                                        <p:tgtEl>
                                          <p:spTgt spid="112644">
                                            <p:txEl>
                                              <p:pRg st="0" end="0"/>
                                            </p:txEl>
                                          </p:spTgt>
                                        </p:tgtEl>
                                        <p:attrNameLst>
                                          <p:attrName>style.visibility</p:attrName>
                                        </p:attrNameLst>
                                      </p:cBhvr>
                                      <p:to>
                                        <p:strVal val="visible"/>
                                      </p:to>
                                    </p:set>
                                    <p:animEffect transition="in" filter="diamond(in)">
                                      <p:cBhvr>
                                        <p:cTn id="39" dur="2000"/>
                                        <p:tgtEl>
                                          <p:spTgt spid="112644">
                                            <p:txEl>
                                              <p:pRg st="0" end="0"/>
                                            </p:txEl>
                                          </p:spTgt>
                                        </p:tgtEl>
                                      </p:cBhvr>
                                    </p:animEffect>
                                  </p:childTnLst>
                                </p:cTn>
                              </p:par>
                            </p:childTnLst>
                          </p:cTn>
                        </p:par>
                        <p:par>
                          <p:cTn id="40" fill="hold" nodeType="afterGroup">
                            <p:stCondLst>
                              <p:cond delay="18000"/>
                            </p:stCondLst>
                            <p:childTnLst>
                              <p:par>
                                <p:cTn id="41" presetID="8" presetClass="entr" presetSubtype="16" fill="hold" nodeType="afterEffect">
                                  <p:stCondLst>
                                    <p:cond delay="0"/>
                                  </p:stCondLst>
                                  <p:childTnLst>
                                    <p:set>
                                      <p:cBhvr>
                                        <p:cTn id="42" dur="1" fill="hold">
                                          <p:stCondLst>
                                            <p:cond delay="0"/>
                                          </p:stCondLst>
                                        </p:cTn>
                                        <p:tgtEl>
                                          <p:spTgt spid="112644">
                                            <p:txEl>
                                              <p:pRg st="1" end="1"/>
                                            </p:txEl>
                                          </p:spTgt>
                                        </p:tgtEl>
                                        <p:attrNameLst>
                                          <p:attrName>style.visibility</p:attrName>
                                        </p:attrNameLst>
                                      </p:cBhvr>
                                      <p:to>
                                        <p:strVal val="visible"/>
                                      </p:to>
                                    </p:set>
                                    <p:animEffect transition="in" filter="diamond(in)">
                                      <p:cBhvr>
                                        <p:cTn id="43" dur="2000"/>
                                        <p:tgtEl>
                                          <p:spTgt spid="112644">
                                            <p:txEl>
                                              <p:pRg st="1" end="1"/>
                                            </p:txEl>
                                          </p:spTgt>
                                        </p:tgtEl>
                                      </p:cBhvr>
                                    </p:animEffect>
                                  </p:childTnLst>
                                </p:cTn>
                              </p:par>
                            </p:childTnLst>
                          </p:cTn>
                        </p:par>
                        <p:par>
                          <p:cTn id="44" fill="hold" nodeType="afterGroup">
                            <p:stCondLst>
                              <p:cond delay="20000"/>
                            </p:stCondLst>
                            <p:childTnLst>
                              <p:par>
                                <p:cTn id="45" presetID="8" presetClass="entr" presetSubtype="16" fill="hold" nodeType="afterEffect">
                                  <p:stCondLst>
                                    <p:cond delay="0"/>
                                  </p:stCondLst>
                                  <p:childTnLst>
                                    <p:set>
                                      <p:cBhvr>
                                        <p:cTn id="46" dur="1" fill="hold">
                                          <p:stCondLst>
                                            <p:cond delay="0"/>
                                          </p:stCondLst>
                                        </p:cTn>
                                        <p:tgtEl>
                                          <p:spTgt spid="112644">
                                            <p:txEl>
                                              <p:pRg st="2" end="2"/>
                                            </p:txEl>
                                          </p:spTgt>
                                        </p:tgtEl>
                                        <p:attrNameLst>
                                          <p:attrName>style.visibility</p:attrName>
                                        </p:attrNameLst>
                                      </p:cBhvr>
                                      <p:to>
                                        <p:strVal val="visible"/>
                                      </p:to>
                                    </p:set>
                                    <p:animEffect transition="in" filter="diamond(in)">
                                      <p:cBhvr>
                                        <p:cTn id="47" dur="2000"/>
                                        <p:tgtEl>
                                          <p:spTgt spid="112644">
                                            <p:txEl>
                                              <p:pRg st="2" end="2"/>
                                            </p:txEl>
                                          </p:spTgt>
                                        </p:tgtEl>
                                      </p:cBhvr>
                                    </p:animEffect>
                                  </p:childTnLst>
                                </p:cTn>
                              </p:par>
                            </p:childTnLst>
                          </p:cTn>
                        </p:par>
                        <p:par>
                          <p:cTn id="48" fill="hold" nodeType="afterGroup">
                            <p:stCondLst>
                              <p:cond delay="22000"/>
                            </p:stCondLst>
                            <p:childTnLst>
                              <p:par>
                                <p:cTn id="49" presetID="8" presetClass="entr" presetSubtype="16" fill="hold" nodeType="afterEffect">
                                  <p:stCondLst>
                                    <p:cond delay="0"/>
                                  </p:stCondLst>
                                  <p:childTnLst>
                                    <p:set>
                                      <p:cBhvr>
                                        <p:cTn id="50" dur="1" fill="hold">
                                          <p:stCondLst>
                                            <p:cond delay="0"/>
                                          </p:stCondLst>
                                        </p:cTn>
                                        <p:tgtEl>
                                          <p:spTgt spid="112644">
                                            <p:txEl>
                                              <p:pRg st="3" end="3"/>
                                            </p:txEl>
                                          </p:spTgt>
                                        </p:tgtEl>
                                        <p:attrNameLst>
                                          <p:attrName>style.visibility</p:attrName>
                                        </p:attrNameLst>
                                      </p:cBhvr>
                                      <p:to>
                                        <p:strVal val="visible"/>
                                      </p:to>
                                    </p:set>
                                    <p:animEffect transition="in" filter="diamond(in)">
                                      <p:cBhvr>
                                        <p:cTn id="51" dur="2000"/>
                                        <p:tgtEl>
                                          <p:spTgt spid="1126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nimBg="1"/>
      <p:bldP spid="112644"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Espace réservé du numéro de diapositive 4">
            <a:extLst>
              <a:ext uri="{FF2B5EF4-FFF2-40B4-BE49-F238E27FC236}">
                <a16:creationId xmlns:a16="http://schemas.microsoft.com/office/drawing/2014/main" id="{0316ECA6-71EF-5810-F048-522588FA1F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E5DAE13-041D-7843-8B5C-D2BA4BCEEBEF}" type="slidenum">
              <a:rPr lang="en-US" altLang="fr-FR" smtClean="0">
                <a:solidFill>
                  <a:schemeClr val="bg1"/>
                </a:solidFill>
              </a:rPr>
              <a:pPr/>
              <a:t>107</a:t>
            </a:fld>
            <a:endParaRPr lang="en-US" altLang="fr-FR">
              <a:solidFill>
                <a:schemeClr val="bg1"/>
              </a:solidFill>
            </a:endParaRPr>
          </a:p>
        </p:txBody>
      </p:sp>
      <p:sp>
        <p:nvSpPr>
          <p:cNvPr id="163842" name="Rectangle 6">
            <a:extLst>
              <a:ext uri="{FF2B5EF4-FFF2-40B4-BE49-F238E27FC236}">
                <a16:creationId xmlns:a16="http://schemas.microsoft.com/office/drawing/2014/main" id="{D617095E-A679-DDE2-6A59-2303F9383067}"/>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Exemples</a:t>
            </a:r>
          </a:p>
        </p:txBody>
      </p:sp>
      <p:pic>
        <p:nvPicPr>
          <p:cNvPr id="163843" name="Picture 2" descr="Danone veut revaloriser le yaourt avec sa marque propre | Les Marchés by  Réussir">
            <a:extLst>
              <a:ext uri="{FF2B5EF4-FFF2-40B4-BE49-F238E27FC236}">
                <a16:creationId xmlns:a16="http://schemas.microsoft.com/office/drawing/2014/main" id="{B6853899-20FF-7EFA-D414-9A0187984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15478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Dany">
            <a:extLst>
              <a:ext uri="{FF2B5EF4-FFF2-40B4-BE49-F238E27FC236}">
                <a16:creationId xmlns:a16="http://schemas.microsoft.com/office/drawing/2014/main" id="{9DAC5A1C-BF1C-936E-4C37-5973DA301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3068638"/>
            <a:ext cx="26543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6" descr="DANETTE - MARQUE PRÉFÉRÉE DES FRANÇAIS">
            <a:extLst>
              <a:ext uri="{FF2B5EF4-FFF2-40B4-BE49-F238E27FC236}">
                <a16:creationId xmlns:a16="http://schemas.microsoft.com/office/drawing/2014/main" id="{A964B790-E5EF-BD64-A4B6-09C89B68C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4527550"/>
            <a:ext cx="44069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8" descr="Grossiste Pêche abricot 900ml - DANAO">
            <a:extLst>
              <a:ext uri="{FF2B5EF4-FFF2-40B4-BE49-F238E27FC236}">
                <a16:creationId xmlns:a16="http://schemas.microsoft.com/office/drawing/2014/main" id="{C899D4BE-7A01-1C0A-FECB-44EBAE1B7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223963"/>
            <a:ext cx="2730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10" descr="Danactive® – Danone Canadian Foodservice">
            <a:extLst>
              <a:ext uri="{FF2B5EF4-FFF2-40B4-BE49-F238E27FC236}">
                <a16:creationId xmlns:a16="http://schemas.microsoft.com/office/drawing/2014/main" id="{4CBA56A1-E025-E278-6413-2B4E9542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049338"/>
            <a:ext cx="188753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8" name="Picture 12" descr="Danone se lance sur le snacking ultrafrais avec Danio">
            <a:extLst>
              <a:ext uri="{FF2B5EF4-FFF2-40B4-BE49-F238E27FC236}">
                <a16:creationId xmlns:a16="http://schemas.microsoft.com/office/drawing/2014/main" id="{4EE016AC-B740-2DDA-8B03-11DB0B8C2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3638" y="4732338"/>
            <a:ext cx="24225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Espace réservé du numéro de diapositive 4">
            <a:extLst>
              <a:ext uri="{FF2B5EF4-FFF2-40B4-BE49-F238E27FC236}">
                <a16:creationId xmlns:a16="http://schemas.microsoft.com/office/drawing/2014/main" id="{8E1FE808-8E23-61E4-7693-E3ABD4319B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FB1E961-D1B4-9540-B89A-D7741D3EEE37}" type="slidenum">
              <a:rPr lang="en-US" altLang="fr-FR" smtClean="0">
                <a:solidFill>
                  <a:schemeClr val="bg1"/>
                </a:solidFill>
              </a:rPr>
              <a:pPr/>
              <a:t>108</a:t>
            </a:fld>
            <a:endParaRPr lang="en-US" altLang="fr-FR">
              <a:solidFill>
                <a:schemeClr val="bg1"/>
              </a:solidFill>
            </a:endParaRPr>
          </a:p>
        </p:txBody>
      </p:sp>
      <p:sp>
        <p:nvSpPr>
          <p:cNvPr id="164866" name="Rectangle 6">
            <a:extLst>
              <a:ext uri="{FF2B5EF4-FFF2-40B4-BE49-F238E27FC236}">
                <a16:creationId xmlns:a16="http://schemas.microsoft.com/office/drawing/2014/main" id="{1BACA810-FC9A-5FB6-CFEE-DA8DA148734E}"/>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Contre exemples</a:t>
            </a:r>
          </a:p>
        </p:txBody>
      </p:sp>
      <p:pic>
        <p:nvPicPr>
          <p:cNvPr id="164867" name="Picture 6" descr="La saga publicitaire de la charcuterie Stoeffler - Stoeffler">
            <a:extLst>
              <a:ext uri="{FF2B5EF4-FFF2-40B4-BE49-F238E27FC236}">
                <a16:creationId xmlns:a16="http://schemas.microsoft.com/office/drawing/2014/main" id="{ACA813AE-2E6F-F82B-B1C3-37266C097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426720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8" descr="HOEGAARDEN Bière blanche 4.9% boîte 50cl">
            <a:extLst>
              <a:ext uri="{FF2B5EF4-FFF2-40B4-BE49-F238E27FC236}">
                <a16:creationId xmlns:a16="http://schemas.microsoft.com/office/drawing/2014/main" id="{E8A0CF28-B2B4-42E2-2EDF-A1894337D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463"/>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Image 2" descr="Une image contenant bâtiment, plein air, fenêtre, texte&#10;&#10;Le contenu généré par l’IA peut être incorrect.">
            <a:extLst>
              <a:ext uri="{FF2B5EF4-FFF2-40B4-BE49-F238E27FC236}">
                <a16:creationId xmlns:a16="http://schemas.microsoft.com/office/drawing/2014/main" id="{65CB9A8A-671F-6C57-D6AB-BF2ED142F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700213"/>
            <a:ext cx="34194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10" descr="L'anniversaire du jour : l'album éponyme du Suprême NTM - Radio Nova">
            <a:extLst>
              <a:ext uri="{FF2B5EF4-FFF2-40B4-BE49-F238E27FC236}">
                <a16:creationId xmlns:a16="http://schemas.microsoft.com/office/drawing/2014/main" id="{5C14818B-B53C-6FC8-ADC3-4B0E4E63A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156075"/>
            <a:ext cx="23399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8F144E4-49E0-7FEA-24FE-D32893210CBF}"/>
              </a:ext>
            </a:extLst>
          </p:cNvPr>
          <p:cNvSpPr>
            <a:spLocks noGrp="1" noChangeArrowheads="1"/>
          </p:cNvSpPr>
          <p:nvPr>
            <p:ph type="title"/>
          </p:nvPr>
        </p:nvSpPr>
        <p:spPr>
          <a:xfrm>
            <a:off x="685800" y="920750"/>
            <a:ext cx="7772400" cy="519113"/>
          </a:xfrm>
        </p:spPr>
        <p:txBody>
          <a:bodyPr>
            <a:noAutofit/>
          </a:bodyPr>
          <a:lstStyle/>
          <a:p>
            <a:pPr eaLnBrk="1" hangingPunct="1">
              <a:defRPr/>
            </a:pPr>
            <a:r>
              <a:rPr lang="fr-FR" altLang="fr-FR" sz="2800">
                <a:solidFill>
                  <a:srgbClr val="FF0000"/>
                </a:solidFill>
                <a:effectLst>
                  <a:outerShdw blurRad="38100" dist="38100" dir="2700000" algn="tl">
                    <a:srgbClr val="C0C0C0"/>
                  </a:outerShdw>
                </a:effectLst>
                <a:ea typeface="ＭＳ Ｐゴシック" panose="020B0600070205080204" pitchFamily="34" charset="-128"/>
              </a:rPr>
              <a:t>LES FONCTIONS DE LA MARQUE</a:t>
            </a:r>
            <a:endParaRPr lang="fr-FR" altLang="fr-FR" sz="2800">
              <a:ea typeface="ＭＳ Ｐゴシック" panose="020B0600070205080204" pitchFamily="34" charset="-128"/>
            </a:endParaRPr>
          </a:p>
        </p:txBody>
      </p:sp>
      <p:sp>
        <p:nvSpPr>
          <p:cNvPr id="229378" name="Espace réservé du numéro de diapositive 2">
            <a:extLst>
              <a:ext uri="{FF2B5EF4-FFF2-40B4-BE49-F238E27FC236}">
                <a16:creationId xmlns:a16="http://schemas.microsoft.com/office/drawing/2014/main" id="{9A047322-FC38-1DB0-9F61-C78BD55A9A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17CE5EBE-B1D3-A94F-AAA0-2B2EFC81F1FF}" type="slidenum">
              <a:rPr lang="en-US" altLang="fr-FR" smtClean="0">
                <a:solidFill>
                  <a:schemeClr val="bg1"/>
                </a:solidFill>
              </a:rPr>
              <a:pPr/>
              <a:t>109</a:t>
            </a:fld>
            <a:endParaRPr lang="en-US" altLang="fr-FR">
              <a:solidFill>
                <a:schemeClr val="bg1"/>
              </a:solidFill>
            </a:endParaRPr>
          </a:p>
        </p:txBody>
      </p:sp>
      <p:sp>
        <p:nvSpPr>
          <p:cNvPr id="113668" name="Text Box 4">
            <a:extLst>
              <a:ext uri="{FF2B5EF4-FFF2-40B4-BE49-F238E27FC236}">
                <a16:creationId xmlns:a16="http://schemas.microsoft.com/office/drawing/2014/main" id="{694B4C6F-DE5A-C566-7F96-0275EC0FE1CA}"/>
              </a:ext>
            </a:extLst>
          </p:cNvPr>
          <p:cNvSpPr txBox="1">
            <a:spLocks noChangeArrowheads="1"/>
          </p:cNvSpPr>
          <p:nvPr/>
        </p:nvSpPr>
        <p:spPr bwMode="auto">
          <a:xfrm>
            <a:off x="684213" y="1916113"/>
            <a:ext cx="3254375" cy="579437"/>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Pour l ’entreprise</a:t>
            </a:r>
            <a:endParaRPr lang="fr-FR" altLang="fr-FR">
              <a:solidFill>
                <a:schemeClr val="hlink"/>
              </a:solidFill>
              <a:latin typeface="Times New Roman" panose="02020603050405020304" pitchFamily="18" charset="0"/>
            </a:endParaRPr>
          </a:p>
        </p:txBody>
      </p:sp>
      <p:sp>
        <p:nvSpPr>
          <p:cNvPr id="113669" name="Text Box 5">
            <a:extLst>
              <a:ext uri="{FF2B5EF4-FFF2-40B4-BE49-F238E27FC236}">
                <a16:creationId xmlns:a16="http://schemas.microsoft.com/office/drawing/2014/main" id="{A0CD552F-44C4-CC35-F719-2A204424F740}"/>
              </a:ext>
            </a:extLst>
          </p:cNvPr>
          <p:cNvSpPr txBox="1">
            <a:spLocks noChangeArrowheads="1"/>
          </p:cNvSpPr>
          <p:nvPr/>
        </p:nvSpPr>
        <p:spPr bwMode="auto">
          <a:xfrm>
            <a:off x="136525" y="2809875"/>
            <a:ext cx="4283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800">
                <a:latin typeface="Times New Roman" panose="02020603050405020304" pitchFamily="18" charset="0"/>
              </a:rPr>
              <a:t>Communiquer une image</a:t>
            </a:r>
          </a:p>
          <a:p>
            <a:pPr algn="ctr"/>
            <a:r>
              <a:rPr lang="fr-FR" altLang="fr-FR" sz="2800">
                <a:latin typeface="Times New Roman" panose="02020603050405020304" pitchFamily="18" charset="0"/>
              </a:rPr>
              <a:t>Différencier le produit</a:t>
            </a:r>
          </a:p>
          <a:p>
            <a:pPr algn="ctr"/>
            <a:r>
              <a:rPr lang="fr-FR" altLang="fr-FR" sz="2800">
                <a:latin typeface="Times New Roman" panose="02020603050405020304" pitchFamily="18" charset="0"/>
              </a:rPr>
              <a:t>Véhiculer l ’image de l ’entreprise</a:t>
            </a:r>
            <a:endParaRPr lang="fr-FR" altLang="fr-FR" sz="2000">
              <a:latin typeface="Times New Roman" panose="02020603050405020304" pitchFamily="18" charset="0"/>
            </a:endParaRPr>
          </a:p>
        </p:txBody>
      </p:sp>
      <p:sp>
        <p:nvSpPr>
          <p:cNvPr id="113670" name="Text Box 6">
            <a:extLst>
              <a:ext uri="{FF2B5EF4-FFF2-40B4-BE49-F238E27FC236}">
                <a16:creationId xmlns:a16="http://schemas.microsoft.com/office/drawing/2014/main" id="{94636BA1-4DB2-C5A6-B42B-32B7931C73D0}"/>
              </a:ext>
            </a:extLst>
          </p:cNvPr>
          <p:cNvSpPr txBox="1">
            <a:spLocks noChangeArrowheads="1"/>
          </p:cNvSpPr>
          <p:nvPr/>
        </p:nvSpPr>
        <p:spPr bwMode="auto">
          <a:xfrm>
            <a:off x="4859338" y="1916113"/>
            <a:ext cx="4111625" cy="579437"/>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Pour le consommateur</a:t>
            </a:r>
            <a:endParaRPr lang="fr-FR" altLang="fr-FR">
              <a:solidFill>
                <a:schemeClr val="hlink"/>
              </a:solidFill>
              <a:latin typeface="Times New Roman" panose="02020603050405020304" pitchFamily="18" charset="0"/>
            </a:endParaRPr>
          </a:p>
        </p:txBody>
      </p:sp>
      <p:sp>
        <p:nvSpPr>
          <p:cNvPr id="113671" name="Text Box 7">
            <a:extLst>
              <a:ext uri="{FF2B5EF4-FFF2-40B4-BE49-F238E27FC236}">
                <a16:creationId xmlns:a16="http://schemas.microsoft.com/office/drawing/2014/main" id="{B71A2B23-CD3C-8ACC-DD0B-0EC7D3DC2AE5}"/>
              </a:ext>
            </a:extLst>
          </p:cNvPr>
          <p:cNvSpPr txBox="1">
            <a:spLocks noChangeArrowheads="1"/>
          </p:cNvSpPr>
          <p:nvPr/>
        </p:nvSpPr>
        <p:spPr bwMode="auto">
          <a:xfrm>
            <a:off x="4554538" y="2943225"/>
            <a:ext cx="4292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800">
                <a:latin typeface="Times New Roman" panose="02020603050405020304" pitchFamily="18" charset="0"/>
              </a:rPr>
              <a:t>Identifier le produit</a:t>
            </a:r>
          </a:p>
          <a:p>
            <a:pPr algn="ctr"/>
            <a:r>
              <a:rPr lang="fr-FR" altLang="fr-FR" sz="2800">
                <a:latin typeface="Times New Roman" panose="02020603050405020304" pitchFamily="18" charset="0"/>
              </a:rPr>
              <a:t>Sécuriser le consommateur</a:t>
            </a:r>
          </a:p>
          <a:p>
            <a:pPr algn="ctr"/>
            <a:r>
              <a:rPr lang="fr-FR" altLang="fr-FR" sz="2800">
                <a:latin typeface="Times New Roman" panose="02020603050405020304" pitchFamily="18" charset="0"/>
              </a:rPr>
              <a:t>S ’identifier à un style de vie</a:t>
            </a:r>
          </a:p>
        </p:txBody>
      </p:sp>
      <p:sp>
        <p:nvSpPr>
          <p:cNvPr id="229383" name="Rectangle 9">
            <a:extLst>
              <a:ext uri="{FF2B5EF4-FFF2-40B4-BE49-F238E27FC236}">
                <a16:creationId xmlns:a16="http://schemas.microsoft.com/office/drawing/2014/main" id="{46983A31-23EC-894D-1F56-A0ADB166DBFC}"/>
              </a:ext>
            </a:extLst>
          </p:cNvPr>
          <p:cNvSpPr>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 concept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checkerboard(across)">
                                      <p:cBhvr>
                                        <p:cTn id="7" dur="500"/>
                                        <p:tgtEl>
                                          <p:spTgt spid="113668"/>
                                        </p:tgtEl>
                                      </p:cBhvr>
                                    </p:animEffect>
                                  </p:childTnLst>
                                </p:cTn>
                              </p:par>
                              <p:par>
                                <p:cTn id="8" presetID="5" presetClass="entr" presetSubtype="10" fill="hold" nodeType="withEffect">
                                  <p:stCondLst>
                                    <p:cond delay="0"/>
                                  </p:stCondLst>
                                  <p:childTnLst>
                                    <p:set>
                                      <p:cBhvr>
                                        <p:cTn id="9" dur="1" fill="hold">
                                          <p:stCondLst>
                                            <p:cond delay="0"/>
                                          </p:stCondLst>
                                        </p:cTn>
                                        <p:tgtEl>
                                          <p:spTgt spid="113670"/>
                                        </p:tgtEl>
                                        <p:attrNameLst>
                                          <p:attrName>style.visibility</p:attrName>
                                        </p:attrNameLst>
                                      </p:cBhvr>
                                      <p:to>
                                        <p:strVal val="visible"/>
                                      </p:to>
                                    </p:set>
                                    <p:animEffect transition="in" filter="checkerboard(across)">
                                      <p:cBhvr>
                                        <p:cTn id="10" dur="500"/>
                                        <p:tgtEl>
                                          <p:spTgt spid="113670"/>
                                        </p:tgtEl>
                                      </p:cBhvr>
                                    </p:animEffect>
                                  </p:childTnLst>
                                </p:cTn>
                              </p:par>
                            </p:childTnLst>
                          </p:cTn>
                        </p:par>
                        <p:par>
                          <p:cTn id="11" fill="hold" nodeType="afterGroup">
                            <p:stCondLst>
                              <p:cond delay="500"/>
                            </p:stCondLst>
                            <p:childTnLst>
                              <p:par>
                                <p:cTn id="12" presetID="5" presetClass="entr" presetSubtype="10" fill="hold" nodeType="afterEffect">
                                  <p:stCondLst>
                                    <p:cond delay="0"/>
                                  </p:stCondLst>
                                  <p:childTnLst>
                                    <p:set>
                                      <p:cBhvr>
                                        <p:cTn id="13" dur="1" fill="hold">
                                          <p:stCondLst>
                                            <p:cond delay="0"/>
                                          </p:stCondLst>
                                        </p:cTn>
                                        <p:tgtEl>
                                          <p:spTgt spid="113669"/>
                                        </p:tgtEl>
                                        <p:attrNameLst>
                                          <p:attrName>style.visibility</p:attrName>
                                        </p:attrNameLst>
                                      </p:cBhvr>
                                      <p:to>
                                        <p:strVal val="visible"/>
                                      </p:to>
                                    </p:set>
                                    <p:animEffect transition="in" filter="checkerboard(across)">
                                      <p:cBhvr>
                                        <p:cTn id="14" dur="500"/>
                                        <p:tgtEl>
                                          <p:spTgt spid="113669"/>
                                        </p:tgtEl>
                                      </p:cBhvr>
                                    </p:animEffect>
                                  </p:childTnLst>
                                </p:cTn>
                              </p:par>
                              <p:par>
                                <p:cTn id="15" presetID="5" presetClass="entr" presetSubtype="10" fill="hold" nodeType="withEffect">
                                  <p:stCondLst>
                                    <p:cond delay="0"/>
                                  </p:stCondLst>
                                  <p:childTnLst>
                                    <p:set>
                                      <p:cBhvr>
                                        <p:cTn id="16" dur="1" fill="hold">
                                          <p:stCondLst>
                                            <p:cond delay="0"/>
                                          </p:stCondLst>
                                        </p:cTn>
                                        <p:tgtEl>
                                          <p:spTgt spid="113671"/>
                                        </p:tgtEl>
                                        <p:attrNameLst>
                                          <p:attrName>style.visibility</p:attrName>
                                        </p:attrNameLst>
                                      </p:cBhvr>
                                      <p:to>
                                        <p:strVal val="visible"/>
                                      </p:to>
                                    </p:set>
                                    <p:animEffect transition="in" filter="checkerboard(across)">
                                      <p:cBhvr>
                                        <p:cTn id="17" dur="5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P spid="113669" grpId="0"/>
      <p:bldP spid="113670" grpId="0"/>
      <p:bldP spid="1136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u numéro de diapositive 3">
            <a:extLst>
              <a:ext uri="{FF2B5EF4-FFF2-40B4-BE49-F238E27FC236}">
                <a16:creationId xmlns:a16="http://schemas.microsoft.com/office/drawing/2014/main" id="{2FDE60B6-A08A-D1EA-FE4F-CE092922723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008E985-2261-B44E-9EEB-CED6A3E6D239}" type="slidenum">
              <a:rPr lang="en-US" altLang="fr-FR" sz="1800" smtClean="0">
                <a:solidFill>
                  <a:schemeClr val="bg1"/>
                </a:solidFill>
              </a:rPr>
              <a:pPr algn="l"/>
              <a:t>11</a:t>
            </a:fld>
            <a:endParaRPr lang="en-US" altLang="fr-FR" sz="1800">
              <a:solidFill>
                <a:schemeClr val="bg1"/>
              </a:solidFill>
            </a:endParaRPr>
          </a:p>
        </p:txBody>
      </p:sp>
      <p:sp>
        <p:nvSpPr>
          <p:cNvPr id="45058" name="Rectangle 2">
            <a:extLst>
              <a:ext uri="{FF2B5EF4-FFF2-40B4-BE49-F238E27FC236}">
                <a16:creationId xmlns:a16="http://schemas.microsoft.com/office/drawing/2014/main" id="{B1C84D25-7ABB-5432-A49D-6492C596BA65}"/>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Domaines concernés</a:t>
            </a:r>
          </a:p>
        </p:txBody>
      </p:sp>
      <p:pic>
        <p:nvPicPr>
          <p:cNvPr id="45059" name="Image 5" descr="images-9.jpeg">
            <a:extLst>
              <a:ext uri="{FF2B5EF4-FFF2-40B4-BE49-F238E27FC236}">
                <a16:creationId xmlns:a16="http://schemas.microsoft.com/office/drawing/2014/main" id="{3727DA71-7BAB-2A1F-A69E-EC209B6D1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30400"/>
            <a:ext cx="2336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 6" descr="images-10.jpeg">
            <a:extLst>
              <a:ext uri="{FF2B5EF4-FFF2-40B4-BE49-F238E27FC236}">
                <a16:creationId xmlns:a16="http://schemas.microsoft.com/office/drawing/2014/main" id="{57EE483E-39D1-A9D1-E3C9-FD827ACC38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4005263"/>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age 7" descr="images-7.jpeg">
            <a:extLst>
              <a:ext uri="{FF2B5EF4-FFF2-40B4-BE49-F238E27FC236}">
                <a16:creationId xmlns:a16="http://schemas.microsoft.com/office/drawing/2014/main" id="{77EBE915-5814-3C51-75EC-B5A7DA8206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463675"/>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3">
            <a:extLst>
              <a:ext uri="{FF2B5EF4-FFF2-40B4-BE49-F238E27FC236}">
                <a16:creationId xmlns:a16="http://schemas.microsoft.com/office/drawing/2014/main" id="{B3E61C16-B11F-4A2F-7064-242A3A3FC694}"/>
              </a:ext>
            </a:extLst>
          </p:cNvPr>
          <p:cNvSpPr>
            <a:spLocks noGrp="1"/>
          </p:cNvSpPr>
          <p:nvPr>
            <p:ph sz="half" idx="1"/>
          </p:nvPr>
        </p:nvSpPr>
        <p:spPr>
          <a:xfrm>
            <a:off x="323850" y="2420938"/>
            <a:ext cx="4114800" cy="3384550"/>
          </a:xfrm>
        </p:spPr>
        <p:txBody>
          <a:bodyPr/>
          <a:lstStyle/>
          <a:p>
            <a:pPr eaLnBrk="1" hangingPunct="1">
              <a:buClr>
                <a:srgbClr val="FF0000"/>
              </a:buClr>
              <a:buFont typeface="Wingdings" pitchFamily="2" charset="2"/>
              <a:buChar char="Ü"/>
            </a:pPr>
            <a:r>
              <a:rPr lang="fr-FR" altLang="fr-FR">
                <a:ea typeface="ＭＳ Ｐゴシック" panose="020B0600070205080204" pitchFamily="34" charset="-128"/>
              </a:rPr>
              <a:t>MARQUE-PRODUIT</a:t>
            </a:r>
          </a:p>
          <a:p>
            <a:pPr eaLnBrk="1" hangingPunct="1">
              <a:buClr>
                <a:srgbClr val="FF0000"/>
              </a:buClr>
              <a:buFont typeface="Wingdings" pitchFamily="2" charset="2"/>
              <a:buChar char="Ü"/>
            </a:pPr>
            <a:r>
              <a:rPr lang="fr-FR" altLang="fr-FR">
                <a:ea typeface="ＭＳ Ｐゴシック" panose="020B0600070205080204" pitchFamily="34" charset="-128"/>
              </a:rPr>
              <a:t>MARQUE GLOBALE</a:t>
            </a:r>
          </a:p>
          <a:p>
            <a:pPr eaLnBrk="1" hangingPunct="1">
              <a:buClr>
                <a:srgbClr val="FF0000"/>
              </a:buClr>
              <a:buFont typeface="Wingdings" pitchFamily="2" charset="2"/>
              <a:buChar char="Ü"/>
            </a:pPr>
            <a:r>
              <a:rPr lang="fr-FR" altLang="fr-FR">
                <a:ea typeface="ＭＳ Ｐゴシック" panose="020B0600070205080204" pitchFamily="34" charset="-128"/>
              </a:rPr>
              <a:t>MARQUE-GAMME</a:t>
            </a:r>
          </a:p>
          <a:p>
            <a:pPr eaLnBrk="1" hangingPunct="1">
              <a:buClr>
                <a:srgbClr val="FF0000"/>
              </a:buClr>
              <a:buFont typeface="Wingdings" pitchFamily="2" charset="2"/>
              <a:buChar char="Ü"/>
            </a:pPr>
            <a:r>
              <a:rPr lang="fr-FR" altLang="fr-FR">
                <a:ea typeface="ＭＳ Ｐゴシック" panose="020B0600070205080204" pitchFamily="34" charset="-128"/>
              </a:rPr>
              <a:t>MARQUE-OMBRELLE</a:t>
            </a:r>
          </a:p>
          <a:p>
            <a:pPr eaLnBrk="1" hangingPunct="1">
              <a:buClr>
                <a:srgbClr val="FF0000"/>
              </a:buClr>
              <a:buFont typeface="Wingdings" pitchFamily="2" charset="2"/>
              <a:buChar char="Ü"/>
            </a:pPr>
            <a:r>
              <a:rPr lang="fr-FR" altLang="fr-FR">
                <a:ea typeface="ＭＳ Ｐゴシック" panose="020B0600070205080204" pitchFamily="34" charset="-128"/>
              </a:rPr>
              <a:t>MARQUE-CAUTION</a:t>
            </a:r>
          </a:p>
          <a:p>
            <a:pPr eaLnBrk="1" hangingPunct="1"/>
            <a:endParaRPr lang="fr-FR" altLang="fr-FR">
              <a:ea typeface="ＭＳ Ｐゴシック" panose="020B0600070205080204" pitchFamily="34" charset="-128"/>
            </a:endParaRPr>
          </a:p>
        </p:txBody>
      </p:sp>
      <p:sp>
        <p:nvSpPr>
          <p:cNvPr id="231426" name="Rectangle 4">
            <a:extLst>
              <a:ext uri="{FF2B5EF4-FFF2-40B4-BE49-F238E27FC236}">
                <a16:creationId xmlns:a16="http://schemas.microsoft.com/office/drawing/2014/main" id="{D8269800-A077-ED8C-3FFF-DA54EF7FD394}"/>
              </a:ext>
            </a:extLst>
          </p:cNvPr>
          <p:cNvSpPr>
            <a:spLocks noGrp="1"/>
          </p:cNvSpPr>
          <p:nvPr>
            <p:ph sz="half" idx="2"/>
          </p:nvPr>
        </p:nvSpPr>
        <p:spPr>
          <a:xfrm>
            <a:off x="4876800" y="2492375"/>
            <a:ext cx="4267200" cy="3168650"/>
          </a:xfrm>
        </p:spPr>
        <p:txBody>
          <a:bodyPr/>
          <a:lstStyle/>
          <a:p>
            <a:pPr eaLnBrk="1" hangingPunct="1">
              <a:buClr>
                <a:srgbClr val="FF0000"/>
              </a:buClr>
              <a:buFont typeface="Wingdings" pitchFamily="2" charset="2"/>
              <a:buChar char="Ü"/>
            </a:pPr>
            <a:r>
              <a:rPr lang="fr-FR" altLang="fr-FR">
                <a:ea typeface="ＭＳ Ｐゴシック" panose="020B0600070205080204" pitchFamily="34" charset="-128"/>
              </a:rPr>
              <a:t>PDT GENERIQUE</a:t>
            </a:r>
          </a:p>
          <a:p>
            <a:pPr eaLnBrk="1" hangingPunct="1">
              <a:buClr>
                <a:srgbClr val="FF0000"/>
              </a:buClr>
              <a:buFont typeface="Wingdings" pitchFamily="2" charset="2"/>
              <a:buChar char="Ü"/>
            </a:pPr>
            <a:r>
              <a:rPr lang="fr-FR" altLang="fr-FR">
                <a:ea typeface="ＭＳ Ｐゴシック" panose="020B0600070205080204" pitchFamily="34" charset="-128"/>
              </a:rPr>
              <a:t>MARQUE-ENSEIGNE</a:t>
            </a:r>
          </a:p>
          <a:p>
            <a:pPr eaLnBrk="1" hangingPunct="1">
              <a:buClr>
                <a:srgbClr val="FF0000"/>
              </a:buClr>
              <a:buFont typeface="Wingdings" pitchFamily="2" charset="2"/>
              <a:buChar char="Ü"/>
            </a:pPr>
            <a:r>
              <a:rPr lang="fr-FR" altLang="fr-FR">
                <a:ea typeface="ＭＳ Ｐゴシック" panose="020B0600070205080204" pitchFamily="34" charset="-128"/>
              </a:rPr>
              <a:t>MARQUE SPECIFIQUE</a:t>
            </a:r>
          </a:p>
          <a:p>
            <a:pPr eaLnBrk="1" hangingPunct="1">
              <a:buClr>
                <a:srgbClr val="FF0000"/>
              </a:buClr>
              <a:buFont typeface="Wingdings" pitchFamily="2" charset="2"/>
              <a:buChar char="Ü"/>
            </a:pPr>
            <a:r>
              <a:rPr lang="fr-FR" altLang="fr-FR">
                <a:ea typeface="ＭＳ Ｐゴシック" panose="020B0600070205080204" pitchFamily="34" charset="-128"/>
              </a:rPr>
              <a:t>CONTREMARQUE</a:t>
            </a:r>
          </a:p>
        </p:txBody>
      </p:sp>
      <p:sp>
        <p:nvSpPr>
          <p:cNvPr id="231427" name="Espace réservé du numéro de diapositive 4">
            <a:extLst>
              <a:ext uri="{FF2B5EF4-FFF2-40B4-BE49-F238E27FC236}">
                <a16:creationId xmlns:a16="http://schemas.microsoft.com/office/drawing/2014/main" id="{82A05748-DD0E-6220-F549-81D5EBC4A1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F1B93DC-3608-E741-9AAA-A693D01908EC}" type="slidenum">
              <a:rPr lang="en-US" altLang="fr-FR" smtClean="0">
                <a:solidFill>
                  <a:schemeClr val="bg1"/>
                </a:solidFill>
              </a:rPr>
              <a:pPr/>
              <a:t>110</a:t>
            </a:fld>
            <a:endParaRPr lang="en-US" altLang="fr-FR">
              <a:solidFill>
                <a:schemeClr val="bg1"/>
              </a:solidFill>
            </a:endParaRPr>
          </a:p>
        </p:txBody>
      </p:sp>
      <p:sp>
        <p:nvSpPr>
          <p:cNvPr id="231428" name="Line 5">
            <a:extLst>
              <a:ext uri="{FF2B5EF4-FFF2-40B4-BE49-F238E27FC236}">
                <a16:creationId xmlns:a16="http://schemas.microsoft.com/office/drawing/2014/main" id="{B136A2D0-AAE7-0A01-0999-6C0135B32D71}"/>
              </a:ext>
            </a:extLst>
          </p:cNvPr>
          <p:cNvSpPr>
            <a:spLocks noChangeShapeType="1"/>
          </p:cNvSpPr>
          <p:nvPr/>
        </p:nvSpPr>
        <p:spPr bwMode="auto">
          <a:xfrm>
            <a:off x="4495800" y="2133600"/>
            <a:ext cx="0" cy="396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4694" name="Text Box 6">
            <a:extLst>
              <a:ext uri="{FF2B5EF4-FFF2-40B4-BE49-F238E27FC236}">
                <a16:creationId xmlns:a16="http://schemas.microsoft.com/office/drawing/2014/main" id="{D3281DD0-5893-39BE-954B-675A9EF0CC97}"/>
              </a:ext>
            </a:extLst>
          </p:cNvPr>
          <p:cNvSpPr txBox="1">
            <a:spLocks noChangeArrowheads="1"/>
          </p:cNvSpPr>
          <p:nvPr/>
        </p:nvSpPr>
        <p:spPr bwMode="auto">
          <a:xfrm>
            <a:off x="539750" y="1628775"/>
            <a:ext cx="3663950" cy="64135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3600" b="1">
                <a:solidFill>
                  <a:schemeClr val="hlink"/>
                </a:solidFill>
                <a:effectLst>
                  <a:outerShdw blurRad="38100" dist="38100" dir="2700000" algn="tl">
                    <a:srgbClr val="C0C0C0"/>
                  </a:outerShdw>
                </a:effectLst>
                <a:latin typeface="Times New Roman" panose="02020603050405020304" pitchFamily="18" charset="0"/>
              </a:rPr>
              <a:t>PRODUCTEURS</a:t>
            </a:r>
            <a:endParaRPr lang="fr-FR" altLang="fr-FR">
              <a:solidFill>
                <a:schemeClr val="hlink"/>
              </a:solidFill>
              <a:latin typeface="Times New Roman" panose="02020603050405020304" pitchFamily="18" charset="0"/>
            </a:endParaRPr>
          </a:p>
        </p:txBody>
      </p:sp>
      <p:sp>
        <p:nvSpPr>
          <p:cNvPr id="114695" name="Text Box 7">
            <a:extLst>
              <a:ext uri="{FF2B5EF4-FFF2-40B4-BE49-F238E27FC236}">
                <a16:creationId xmlns:a16="http://schemas.microsoft.com/office/drawing/2014/main" id="{A15478D1-FB7A-A0DA-BCB0-671FD6B99EA9}"/>
              </a:ext>
            </a:extLst>
          </p:cNvPr>
          <p:cNvSpPr txBox="1">
            <a:spLocks noChangeArrowheads="1"/>
          </p:cNvSpPr>
          <p:nvPr/>
        </p:nvSpPr>
        <p:spPr bwMode="auto">
          <a:xfrm>
            <a:off x="4975225" y="1628775"/>
            <a:ext cx="3919538" cy="64135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600" b="1">
                <a:solidFill>
                  <a:schemeClr val="hlink"/>
                </a:solidFill>
                <a:effectLst>
                  <a:outerShdw blurRad="38100" dist="38100" dir="2700000" algn="tl">
                    <a:srgbClr val="C0C0C0"/>
                  </a:outerShdw>
                </a:effectLst>
                <a:latin typeface="Times New Roman" panose="02020603050405020304" pitchFamily="18" charset="0"/>
              </a:rPr>
              <a:t>DISTRIBUTEURS</a:t>
            </a:r>
            <a:endParaRPr lang="fr-FR" altLang="fr-FR">
              <a:solidFill>
                <a:schemeClr val="hlink"/>
              </a:solidFill>
              <a:latin typeface="Times New Roman" panose="02020603050405020304" pitchFamily="18" charset="0"/>
            </a:endParaRPr>
          </a:p>
        </p:txBody>
      </p:sp>
      <p:sp>
        <p:nvSpPr>
          <p:cNvPr id="231431" name="Rectangle 9">
            <a:extLst>
              <a:ext uri="{FF2B5EF4-FFF2-40B4-BE49-F238E27FC236}">
                <a16:creationId xmlns:a16="http://schemas.microsoft.com/office/drawing/2014/main" id="{D0192BD8-F9CB-1273-41E9-3A8E4BD61571}"/>
              </a:ext>
            </a:extLst>
          </p:cNvPr>
          <p:cNvSpPr>
            <a:spLocks noChangeArrowheads="1"/>
          </p:cNvSpPr>
          <p:nvPr/>
        </p:nvSpPr>
        <p:spPr bwMode="auto">
          <a:xfrm>
            <a:off x="0" y="-14288"/>
            <a:ext cx="9144000" cy="11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différentes catégories de marques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E8E44CFC-A472-C544-815F-D31532442D4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2626" b="-2626"/>
          <a:stretch>
            <a:fillRect/>
          </a:stretch>
        </p:blipFill>
        <p:spPr/>
      </p:pic>
      <p:sp>
        <p:nvSpPr>
          <p:cNvPr id="233474" name="Espace réservé du numéro de diapositive 2">
            <a:extLst>
              <a:ext uri="{FF2B5EF4-FFF2-40B4-BE49-F238E27FC236}">
                <a16:creationId xmlns:a16="http://schemas.microsoft.com/office/drawing/2014/main" id="{4772AD2D-770E-56AD-AEB6-CE8D930A62D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6A4929D-78D8-5D48-8FD3-0D99EB0D2679}" type="slidenum">
              <a:rPr lang="en-US" altLang="fr-FR" smtClean="0">
                <a:solidFill>
                  <a:schemeClr val="bg1"/>
                </a:solidFill>
              </a:rPr>
              <a:pPr/>
              <a:t>111</a:t>
            </a:fld>
            <a:endParaRPr lang="en-US" altLang="fr-FR">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692416" presetClass="entr" presetSubtype="21721208" fill="hold" nodeType="clickEffect">
                                  <p:stCondLst>
                                    <p:cond delay="0"/>
                                  </p:stCondLst>
                                  <p:childTnLst>
                                    <p:set>
                                      <p:cBhvr>
                                        <p:cTn id="6" dur="1" fill="hold">
                                          <p:stCondLst>
                                            <p:cond delay="499"/>
                                          </p:stCondLst>
                                        </p:cTn>
                                        <p:tgtEl>
                                          <p:spTgt spid="156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a:extLst>
              <a:ext uri="{FF2B5EF4-FFF2-40B4-BE49-F238E27FC236}">
                <a16:creationId xmlns:a16="http://schemas.microsoft.com/office/drawing/2014/main" id="{8BC039EC-81C9-100B-3F6A-BDB6047100D1}"/>
              </a:ext>
            </a:extLst>
          </p:cNvPr>
          <p:cNvSpPr>
            <a:spLocks noGrp="1" noChangeArrowheads="1"/>
          </p:cNvSpPr>
          <p:nvPr>
            <p:ph idx="1"/>
          </p:nvPr>
        </p:nvSpPr>
        <p:spPr>
          <a:xfrm>
            <a:off x="179388" y="1125538"/>
            <a:ext cx="8686800" cy="1871662"/>
          </a:xfrm>
        </p:spPr>
        <p:txBody>
          <a:bodyPr>
            <a:normAutofit/>
          </a:bodyPr>
          <a:lstStyle/>
          <a:p>
            <a:pPr eaLnBrk="1" hangingPunct="1">
              <a:buClr>
                <a:schemeClr val="accent2"/>
              </a:buClr>
              <a:buFont typeface="Webdings" pitchFamily="2" charset="2"/>
              <a:buChar char="ü"/>
              <a:defRPr/>
            </a:pPr>
            <a:r>
              <a:rPr lang="fr-FR" altLang="fr-FR">
                <a:solidFill>
                  <a:schemeClr val="hlink"/>
                </a:solidFill>
                <a:effectLst>
                  <a:outerShdw blurRad="38100" dist="38100" dir="2700000" algn="tl">
                    <a:srgbClr val="C0C0C0"/>
                  </a:outerShdw>
                </a:effectLst>
                <a:ea typeface="ＭＳ Ｐゴシック" panose="020B0600070205080204" pitchFamily="34" charset="-128"/>
              </a:rPr>
              <a:t> Se différencier de la concurrence</a:t>
            </a:r>
          </a:p>
          <a:p>
            <a:pPr eaLnBrk="1" hangingPunct="1">
              <a:buClr>
                <a:schemeClr val="accent2"/>
              </a:buClr>
              <a:buFont typeface="Webdings" pitchFamily="2" charset="2"/>
              <a:buChar char="ü"/>
              <a:defRPr/>
            </a:pPr>
            <a:r>
              <a:rPr lang="fr-FR" altLang="fr-FR">
                <a:solidFill>
                  <a:schemeClr val="hlink"/>
                </a:solidFill>
                <a:effectLst>
                  <a:outerShdw blurRad="38100" dist="38100" dir="2700000" algn="tl">
                    <a:srgbClr val="C0C0C0"/>
                  </a:outerShdw>
                </a:effectLst>
                <a:ea typeface="ＭＳ Ｐゴシック" panose="020B0600070205080204" pitchFamily="34" charset="-128"/>
              </a:rPr>
              <a:t> Occuper un créneau (ou une niche) libre</a:t>
            </a:r>
          </a:p>
          <a:p>
            <a:pPr eaLnBrk="1" hangingPunct="1">
              <a:buClr>
                <a:schemeClr val="accent2"/>
              </a:buClr>
              <a:buFont typeface="Webdings" pitchFamily="2" charset="2"/>
              <a:buChar char="ü"/>
              <a:defRPr/>
            </a:pPr>
            <a:r>
              <a:rPr lang="fr-FR" altLang="fr-FR">
                <a:solidFill>
                  <a:schemeClr val="hlink"/>
                </a:solidFill>
                <a:effectLst>
                  <a:outerShdw blurRad="38100" dist="38100" dir="2700000" algn="tl">
                    <a:srgbClr val="C0C0C0"/>
                  </a:outerShdw>
                </a:effectLst>
                <a:ea typeface="ＭＳ Ｐゴシック" panose="020B0600070205080204" pitchFamily="34" charset="-128"/>
              </a:rPr>
              <a:t> Donner une image propre au produit</a:t>
            </a:r>
          </a:p>
        </p:txBody>
      </p:sp>
      <p:sp>
        <p:nvSpPr>
          <p:cNvPr id="235522" name="Espace réservé du numéro de diapositive 3">
            <a:extLst>
              <a:ext uri="{FF2B5EF4-FFF2-40B4-BE49-F238E27FC236}">
                <a16:creationId xmlns:a16="http://schemas.microsoft.com/office/drawing/2014/main" id="{BC6CF465-475F-6F0A-8217-9B9403A12FA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FC890A0-03E7-4B4C-AA55-4D87081BBEC7}" type="slidenum">
              <a:rPr lang="en-US" altLang="fr-FR" sz="1800" smtClean="0">
                <a:solidFill>
                  <a:schemeClr val="bg1"/>
                </a:solidFill>
              </a:rPr>
              <a:pPr algn="l"/>
              <a:t>112</a:t>
            </a:fld>
            <a:endParaRPr lang="en-US" altLang="fr-FR" sz="1800">
              <a:solidFill>
                <a:schemeClr val="bg1"/>
              </a:solidFill>
            </a:endParaRPr>
          </a:p>
        </p:txBody>
      </p:sp>
      <p:sp>
        <p:nvSpPr>
          <p:cNvPr id="235523" name="Rectangle 5">
            <a:extLst>
              <a:ext uri="{FF2B5EF4-FFF2-40B4-BE49-F238E27FC236}">
                <a16:creationId xmlns:a16="http://schemas.microsoft.com/office/drawing/2014/main" id="{5C45BA33-8CE2-9FF5-2A8F-8185702D5463}"/>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 positionnement</a:t>
            </a:r>
          </a:p>
        </p:txBody>
      </p:sp>
      <p:pic>
        <p:nvPicPr>
          <p:cNvPr id="235524" name="Picture 7" descr="evolution-Citroen">
            <a:extLst>
              <a:ext uri="{FF2B5EF4-FFF2-40B4-BE49-F238E27FC236}">
                <a16:creationId xmlns:a16="http://schemas.microsoft.com/office/drawing/2014/main" id="{991BF068-5EA7-6E5B-DE95-2A75CB7FB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727325"/>
            <a:ext cx="52578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re 2">
            <a:extLst>
              <a:ext uri="{FF2B5EF4-FFF2-40B4-BE49-F238E27FC236}">
                <a16:creationId xmlns:a16="http://schemas.microsoft.com/office/drawing/2014/main" id="{56CB3BA1-875A-C80C-B815-AB6F12963847}"/>
              </a:ext>
            </a:extLst>
          </p:cNvPr>
          <p:cNvSpPr>
            <a:spLocks noGrp="1"/>
          </p:cNvSpPr>
          <p:nvPr>
            <p:ph type="title"/>
          </p:nvPr>
        </p:nvSpPr>
        <p:spPr/>
        <p:txBody>
          <a:bodyPr/>
          <a:lstStyle/>
          <a:p>
            <a:endParaRPr lang="fr-FR" altLang="fr-FR">
              <a:ea typeface="ＭＳ Ｐゴシック" panose="020B0600070205080204" pitchFamily="34" charset="-128"/>
            </a:endParaRPr>
          </a:p>
        </p:txBody>
      </p:sp>
      <p:pic>
        <p:nvPicPr>
          <p:cNvPr id="237570" name="Image 3">
            <a:extLst>
              <a:ext uri="{FF2B5EF4-FFF2-40B4-BE49-F238E27FC236}">
                <a16:creationId xmlns:a16="http://schemas.microsoft.com/office/drawing/2014/main" id="{0739E417-6EB9-6EA8-5DB3-077014BDC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36838"/>
            <a:ext cx="822007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a:extLst>
              <a:ext uri="{FF2B5EF4-FFF2-40B4-BE49-F238E27FC236}">
                <a16:creationId xmlns:a16="http://schemas.microsoft.com/office/drawing/2014/main" id="{4134B5B3-2BC7-FE13-3469-76CE2962B120}"/>
              </a:ext>
            </a:extLst>
          </p:cNvPr>
          <p:cNvSpPr>
            <a:spLocks noGrp="1"/>
          </p:cNvSpPr>
          <p:nvPr>
            <p:ph type="ctrTitle"/>
          </p:nvPr>
        </p:nvSpPr>
        <p:spPr>
          <a:xfrm>
            <a:off x="6781800" y="24384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chemeClr val="bg1"/>
                </a:solidFill>
                <a:ea typeface="ＭＳ Ｐゴシック" panose="020B0600070205080204" pitchFamily="34" charset="-128"/>
              </a:rPr>
              <a:t>5 – Les stratégies de produit</a:t>
            </a:r>
          </a:p>
        </p:txBody>
      </p:sp>
      <p:sp>
        <p:nvSpPr>
          <p:cNvPr id="238594" name="Rectangle 3">
            <a:extLst>
              <a:ext uri="{FF2B5EF4-FFF2-40B4-BE49-F238E27FC236}">
                <a16:creationId xmlns:a16="http://schemas.microsoft.com/office/drawing/2014/main" id="{D497CE8E-2AA5-346B-6DC2-07DCE94C4B9A}"/>
              </a:ext>
            </a:extLst>
          </p:cNvPr>
          <p:cNvSpPr>
            <a:spLocks noGrp="1"/>
          </p:cNvSpPr>
          <p:nvPr>
            <p:ph type="subTitle" idx="1"/>
          </p:nvPr>
        </p:nvSpPr>
        <p:spPr>
          <a:xfrm>
            <a:off x="457200" y="1066800"/>
            <a:ext cx="6400800" cy="1679575"/>
          </a:xfrm>
        </p:spPr>
        <p:txBody>
          <a:bodyPr/>
          <a:lstStyle/>
          <a:p>
            <a:pPr eaLnBrk="1" hangingPunct="1"/>
            <a:r>
              <a:rPr lang="fr-FR" altLang="fr-FR">
                <a:solidFill>
                  <a:srgbClr val="FFFFFF"/>
                </a:solidFill>
                <a:ea typeface="ＭＳ Ｐゴシック" panose="020B0600070205080204" pitchFamily="34" charset="-128"/>
              </a:rPr>
              <a:t>1 – Les différentes catégories</a:t>
            </a:r>
          </a:p>
          <a:p>
            <a:pPr eaLnBrk="1" hangingPunct="1"/>
            <a:r>
              <a:rPr lang="fr-FR" altLang="fr-FR">
                <a:solidFill>
                  <a:srgbClr val="FFFFFF"/>
                </a:solidFill>
                <a:ea typeface="ＭＳ Ｐゴシック" panose="020B0600070205080204" pitchFamily="34" charset="-128"/>
              </a:rPr>
              <a:t>2 – La politique de gamme</a:t>
            </a:r>
          </a:p>
        </p:txBody>
      </p:sp>
      <p:sp>
        <p:nvSpPr>
          <p:cNvPr id="238595" name="Rectangle 35">
            <a:extLst>
              <a:ext uri="{FF2B5EF4-FFF2-40B4-BE49-F238E27FC236}">
                <a16:creationId xmlns:a16="http://schemas.microsoft.com/office/drawing/2014/main" id="{504DDC09-D9F6-5A6A-316C-98CC1447916F}"/>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ADC2536-D71E-8141-AFBC-3C7B164B217D}" type="slidenum">
              <a:rPr lang="en-US" altLang="fr-FR" sz="1800" smtClean="0">
                <a:solidFill>
                  <a:schemeClr val="bg1"/>
                </a:solidFill>
              </a:rPr>
              <a:pPr algn="l"/>
              <a:t>114</a:t>
            </a:fld>
            <a:endParaRPr lang="en-US" altLang="fr-FR" sz="180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813" name="Group 29">
            <a:extLst>
              <a:ext uri="{FF2B5EF4-FFF2-40B4-BE49-F238E27FC236}">
                <a16:creationId xmlns:a16="http://schemas.microsoft.com/office/drawing/2014/main" id="{455A05A5-CB29-E42C-AE16-87122FF43BE0}"/>
              </a:ext>
            </a:extLst>
          </p:cNvPr>
          <p:cNvGraphicFramePr>
            <a:graphicFrameLocks noGrp="1"/>
          </p:cNvGraphicFramePr>
          <p:nvPr>
            <p:ph type="tbl" idx="1"/>
          </p:nvPr>
        </p:nvGraphicFramePr>
        <p:xfrm>
          <a:off x="250825" y="1268413"/>
          <a:ext cx="8569325" cy="5427661"/>
        </p:xfrm>
        <a:graphic>
          <a:graphicData uri="http://schemas.openxmlformats.org/drawingml/2006/table">
            <a:tbl>
              <a:tblPr/>
              <a:tblGrid>
                <a:gridCol w="1684338">
                  <a:extLst>
                    <a:ext uri="{9D8B030D-6E8A-4147-A177-3AD203B41FA5}">
                      <a16:colId xmlns:a16="http://schemas.microsoft.com/office/drawing/2014/main" val="20000"/>
                    </a:ext>
                  </a:extLst>
                </a:gridCol>
                <a:gridCol w="3802062">
                  <a:extLst>
                    <a:ext uri="{9D8B030D-6E8A-4147-A177-3AD203B41FA5}">
                      <a16:colId xmlns:a16="http://schemas.microsoft.com/office/drawing/2014/main" val="20001"/>
                    </a:ext>
                  </a:extLst>
                </a:gridCol>
                <a:gridCol w="3082925">
                  <a:extLst>
                    <a:ext uri="{9D8B030D-6E8A-4147-A177-3AD203B41FA5}">
                      <a16:colId xmlns:a16="http://schemas.microsoft.com/office/drawing/2014/main" val="20002"/>
                    </a:ext>
                  </a:extLst>
                </a:gridCol>
              </a:tblGrid>
              <a:tr h="38427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Stratégie</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Caractéristiques</a:t>
                      </a: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Exemple</a:t>
                      </a: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62781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Imitation</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L’entreprise occupe la même place qu’un concurrent </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87372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Différenciation</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Différencier le produit ou la marque des concurrents</a:t>
                      </a:r>
                    </a:p>
                    <a:p>
                      <a:pPr marL="0" marR="0" lvl="0" indent="0" algn="l" defTabSz="914400" rtl="0" eaLnBrk="1" fontAlgn="base" latinLnBrk="0" hangingPunct="1">
                        <a:lnSpc>
                          <a:spcPct val="100000"/>
                        </a:lnSpc>
                        <a:spcBef>
                          <a:spcPct val="20000"/>
                        </a:spcBef>
                        <a:spcAft>
                          <a:spcPct val="0"/>
                        </a:spcAft>
                        <a:buClr>
                          <a:schemeClr val="accent1"/>
                        </a:buClr>
                        <a:buSzPct val="140000"/>
                        <a:buFontTx/>
                        <a:buChar char="-"/>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par une action sur une caractéristique du produit</a:t>
                      </a:r>
                    </a:p>
                    <a:p>
                      <a:pPr marL="0" marR="0" lvl="0" indent="0" algn="l" defTabSz="914400" rtl="0" eaLnBrk="1" fontAlgn="base" latinLnBrk="0" hangingPunct="1">
                        <a:lnSpc>
                          <a:spcPct val="100000"/>
                        </a:lnSpc>
                        <a:spcBef>
                          <a:spcPct val="20000"/>
                        </a:spcBef>
                        <a:spcAft>
                          <a:spcPct val="0"/>
                        </a:spcAft>
                        <a:buClr>
                          <a:schemeClr val="accent1"/>
                        </a:buClr>
                        <a:buSzPct val="140000"/>
                        <a:buFontTx/>
                        <a:buChar char="-"/>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Par une action sur l’image du produit</a:t>
                      </a: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4185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Innovation</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L’entreprise cherche une nouvelle réponse aux attentes des consommateurs et définit un nouveau produit et donc rénove son mkt mix</a:t>
                      </a: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75127" name="Espace réservé du numéro de diapositive 3">
            <a:extLst>
              <a:ext uri="{FF2B5EF4-FFF2-40B4-BE49-F238E27FC236}">
                <a16:creationId xmlns:a16="http://schemas.microsoft.com/office/drawing/2014/main" id="{8D701480-A8FC-95D3-2854-520A60CDC6B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3050E97-E4A8-A949-8358-2812F9FFA8D0}" type="slidenum">
              <a:rPr lang="en-US" altLang="fr-FR" smtClean="0">
                <a:solidFill>
                  <a:schemeClr val="bg1"/>
                </a:solidFill>
              </a:rPr>
              <a:pPr/>
              <a:t>115</a:t>
            </a:fld>
            <a:endParaRPr lang="en-US" altLang="fr-FR">
              <a:solidFill>
                <a:schemeClr val="bg1"/>
              </a:solidFill>
            </a:endParaRPr>
          </a:p>
        </p:txBody>
      </p:sp>
      <p:sp>
        <p:nvSpPr>
          <p:cNvPr id="175128" name="Rectangle 30">
            <a:extLst>
              <a:ext uri="{FF2B5EF4-FFF2-40B4-BE49-F238E27FC236}">
                <a16:creationId xmlns:a16="http://schemas.microsoft.com/office/drawing/2014/main" id="{E890100E-2ED2-13F1-C80C-A13FE44F626C}"/>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différentes catégories</a:t>
            </a:r>
          </a:p>
        </p:txBody>
      </p:sp>
      <p:pic>
        <p:nvPicPr>
          <p:cNvPr id="175129" name="Picture 32" descr="Dove : le marketing au service de toutes les femmes | DécodageCom">
            <a:extLst>
              <a:ext uri="{FF2B5EF4-FFF2-40B4-BE49-F238E27FC236}">
                <a16:creationId xmlns:a16="http://schemas.microsoft.com/office/drawing/2014/main" id="{0EE2E8C0-E497-0853-C152-426B31BF6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424238"/>
            <a:ext cx="2132012"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4" descr="Une entreprise française dévoile un scooter électrique à 3 roues impossible  à renverser - NeozOne">
            <a:extLst>
              <a:ext uri="{FF2B5EF4-FFF2-40B4-BE49-F238E27FC236}">
                <a16:creationId xmlns:a16="http://schemas.microsoft.com/office/drawing/2014/main" id="{128767BA-4DFC-DD95-0E56-ACB6D51B9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5170488"/>
            <a:ext cx="21320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6" descr="Chokolla Pâte à Tartiner Parvé 350g Casher Ihoud KLP Kasher Lepessa...">
            <a:extLst>
              <a:ext uri="{FF2B5EF4-FFF2-40B4-BE49-F238E27FC236}">
                <a16:creationId xmlns:a16="http://schemas.microsoft.com/office/drawing/2014/main" id="{B8C94C98-C63C-71C8-B9FD-1D80B2E30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1628775"/>
            <a:ext cx="16732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Espace réservé du numéro de diapositive 2">
            <a:extLst>
              <a:ext uri="{FF2B5EF4-FFF2-40B4-BE49-F238E27FC236}">
                <a16:creationId xmlns:a16="http://schemas.microsoft.com/office/drawing/2014/main" id="{7DDCC61E-384A-9EFE-49AB-44AB14C61A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84BB80F-803D-C64C-9B49-C5FE2CF84303}" type="slidenum">
              <a:rPr lang="en-US" altLang="fr-FR" smtClean="0">
                <a:solidFill>
                  <a:schemeClr val="bg1"/>
                </a:solidFill>
              </a:rPr>
              <a:pPr/>
              <a:t>116</a:t>
            </a:fld>
            <a:endParaRPr lang="en-US" altLang="fr-FR">
              <a:solidFill>
                <a:schemeClr val="bg1"/>
              </a:solidFill>
            </a:endParaRPr>
          </a:p>
        </p:txBody>
      </p:sp>
      <p:sp>
        <p:nvSpPr>
          <p:cNvPr id="242690" name="Text Box 4">
            <a:extLst>
              <a:ext uri="{FF2B5EF4-FFF2-40B4-BE49-F238E27FC236}">
                <a16:creationId xmlns:a16="http://schemas.microsoft.com/office/drawing/2014/main" id="{87FB114E-F78D-28F3-E37C-A7689892ED1B}"/>
              </a:ext>
            </a:extLst>
          </p:cNvPr>
          <p:cNvSpPr txBox="1">
            <a:spLocks noChangeArrowheads="1"/>
          </p:cNvSpPr>
          <p:nvPr/>
        </p:nvSpPr>
        <p:spPr bwMode="auto">
          <a:xfrm>
            <a:off x="1431925" y="2228850"/>
            <a:ext cx="1087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latin typeface="Times New Roman" panose="02020603050405020304" pitchFamily="18" charset="0"/>
              </a:rPr>
              <a:t>Soins</a:t>
            </a:r>
            <a:endParaRPr lang="fr-FR" altLang="fr-FR" sz="2400">
              <a:latin typeface="Times New Roman" panose="02020603050405020304" pitchFamily="18" charset="0"/>
            </a:endParaRPr>
          </a:p>
        </p:txBody>
      </p:sp>
      <p:sp>
        <p:nvSpPr>
          <p:cNvPr id="242691" name="Text Box 5">
            <a:extLst>
              <a:ext uri="{FF2B5EF4-FFF2-40B4-BE49-F238E27FC236}">
                <a16:creationId xmlns:a16="http://schemas.microsoft.com/office/drawing/2014/main" id="{FBFE8A06-0565-ED5D-0BC4-B0FA01E28F96}"/>
              </a:ext>
            </a:extLst>
          </p:cNvPr>
          <p:cNvSpPr txBox="1">
            <a:spLocks noChangeArrowheads="1"/>
          </p:cNvSpPr>
          <p:nvPr/>
        </p:nvSpPr>
        <p:spPr bwMode="auto">
          <a:xfrm>
            <a:off x="3581400" y="2187575"/>
            <a:ext cx="2035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latin typeface="Times New Roman" panose="02020603050405020304" pitchFamily="18" charset="0"/>
              </a:rPr>
              <a:t>Maquillage</a:t>
            </a:r>
            <a:endParaRPr lang="fr-FR" altLang="fr-FR" sz="2400">
              <a:latin typeface="Times New Roman" panose="02020603050405020304" pitchFamily="18" charset="0"/>
            </a:endParaRPr>
          </a:p>
        </p:txBody>
      </p:sp>
      <p:sp>
        <p:nvSpPr>
          <p:cNvPr id="242692" name="Text Box 6">
            <a:extLst>
              <a:ext uri="{FF2B5EF4-FFF2-40B4-BE49-F238E27FC236}">
                <a16:creationId xmlns:a16="http://schemas.microsoft.com/office/drawing/2014/main" id="{13256FF5-6EEF-F54F-D87D-0957D897F85B}"/>
              </a:ext>
            </a:extLst>
          </p:cNvPr>
          <p:cNvSpPr txBox="1">
            <a:spLocks noChangeArrowheads="1"/>
          </p:cNvSpPr>
          <p:nvPr/>
        </p:nvSpPr>
        <p:spPr bwMode="auto">
          <a:xfrm>
            <a:off x="6324600" y="2187575"/>
            <a:ext cx="2397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latin typeface="Times New Roman" panose="02020603050405020304" pitchFamily="18" charset="0"/>
              </a:rPr>
              <a:t>Shampooings</a:t>
            </a:r>
            <a:endParaRPr lang="fr-FR" altLang="fr-FR" sz="2400">
              <a:latin typeface="Times New Roman" panose="02020603050405020304" pitchFamily="18" charset="0"/>
            </a:endParaRPr>
          </a:p>
        </p:txBody>
      </p:sp>
      <p:sp>
        <p:nvSpPr>
          <p:cNvPr id="242693" name="Line 7">
            <a:extLst>
              <a:ext uri="{FF2B5EF4-FFF2-40B4-BE49-F238E27FC236}">
                <a16:creationId xmlns:a16="http://schemas.microsoft.com/office/drawing/2014/main" id="{6B3910DF-0FCA-B173-7A97-028F3F6A7C12}"/>
              </a:ext>
            </a:extLst>
          </p:cNvPr>
          <p:cNvSpPr>
            <a:spLocks noChangeShapeType="1"/>
          </p:cNvSpPr>
          <p:nvPr/>
        </p:nvSpPr>
        <p:spPr bwMode="auto">
          <a:xfrm>
            <a:off x="457200" y="2743200"/>
            <a:ext cx="8229600" cy="0"/>
          </a:xfrm>
          <a:prstGeom prst="line">
            <a:avLst/>
          </a:prstGeom>
          <a:noFill/>
          <a:ln w="762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42694" name="Line 8">
            <a:extLst>
              <a:ext uri="{FF2B5EF4-FFF2-40B4-BE49-F238E27FC236}">
                <a16:creationId xmlns:a16="http://schemas.microsoft.com/office/drawing/2014/main" id="{780C5388-7A30-1ABC-1A78-524EB3F41F07}"/>
              </a:ext>
            </a:extLst>
          </p:cNvPr>
          <p:cNvSpPr>
            <a:spLocks noChangeShapeType="1"/>
          </p:cNvSpPr>
          <p:nvPr/>
        </p:nvSpPr>
        <p:spPr bwMode="auto">
          <a:xfrm>
            <a:off x="838200" y="2438400"/>
            <a:ext cx="0" cy="3733800"/>
          </a:xfrm>
          <a:prstGeom prst="line">
            <a:avLst/>
          </a:prstGeom>
          <a:noFill/>
          <a:ln w="762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17" name="Text Box 9">
            <a:extLst>
              <a:ext uri="{FF2B5EF4-FFF2-40B4-BE49-F238E27FC236}">
                <a16:creationId xmlns:a16="http://schemas.microsoft.com/office/drawing/2014/main" id="{163A8C1C-9A13-EB9F-79F6-4A90F3139E64}"/>
              </a:ext>
            </a:extLst>
          </p:cNvPr>
          <p:cNvSpPr txBox="1">
            <a:spLocks noChangeArrowheads="1"/>
          </p:cNvSpPr>
          <p:nvPr/>
        </p:nvSpPr>
        <p:spPr bwMode="auto">
          <a:xfrm>
            <a:off x="3870325" y="1543050"/>
            <a:ext cx="2216150" cy="579438"/>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accent1"/>
                </a:solidFill>
                <a:effectLst>
                  <a:outerShdw blurRad="38100" dist="38100" dir="2700000" algn="tl">
                    <a:srgbClr val="C0C0C0"/>
                  </a:outerShdw>
                </a:effectLst>
                <a:latin typeface="Times New Roman" panose="02020603050405020304" pitchFamily="18" charset="0"/>
              </a:rPr>
              <a:t>LARGEUR</a:t>
            </a:r>
            <a:endParaRPr lang="fr-FR" altLang="fr-FR">
              <a:latin typeface="Times New Roman" panose="02020603050405020304" pitchFamily="18" charset="0"/>
            </a:endParaRPr>
          </a:p>
        </p:txBody>
      </p:sp>
      <p:sp>
        <p:nvSpPr>
          <p:cNvPr id="119818" name="Text Box 10">
            <a:extLst>
              <a:ext uri="{FF2B5EF4-FFF2-40B4-BE49-F238E27FC236}">
                <a16:creationId xmlns:a16="http://schemas.microsoft.com/office/drawing/2014/main" id="{9810A6F7-F580-EB92-B69C-F86D1F7198F5}"/>
              </a:ext>
            </a:extLst>
          </p:cNvPr>
          <p:cNvSpPr txBox="1">
            <a:spLocks noChangeArrowheads="1"/>
          </p:cNvSpPr>
          <p:nvPr/>
        </p:nvSpPr>
        <p:spPr bwMode="auto">
          <a:xfrm rot="-5400000">
            <a:off x="-1051719" y="3999707"/>
            <a:ext cx="3051175" cy="579438"/>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accent1"/>
                </a:solidFill>
                <a:effectLst>
                  <a:outerShdw blurRad="38100" dist="38100" dir="2700000" algn="tl">
                    <a:srgbClr val="C0C0C0"/>
                  </a:outerShdw>
                </a:effectLst>
                <a:latin typeface="Times New Roman" panose="02020603050405020304" pitchFamily="18" charset="0"/>
              </a:rPr>
              <a:t>PROFONDEUR</a:t>
            </a:r>
            <a:endParaRPr lang="fr-FR" altLang="fr-FR">
              <a:latin typeface="Times New Roman" panose="02020603050405020304" pitchFamily="18" charset="0"/>
            </a:endParaRPr>
          </a:p>
        </p:txBody>
      </p:sp>
      <p:sp>
        <p:nvSpPr>
          <p:cNvPr id="242697" name="Text Box 11">
            <a:extLst>
              <a:ext uri="{FF2B5EF4-FFF2-40B4-BE49-F238E27FC236}">
                <a16:creationId xmlns:a16="http://schemas.microsoft.com/office/drawing/2014/main" id="{AC979BCA-6C1D-A7D3-EE32-B1F78A0ECC0F}"/>
              </a:ext>
            </a:extLst>
          </p:cNvPr>
          <p:cNvSpPr txBox="1">
            <a:spLocks noChangeArrowheads="1"/>
          </p:cNvSpPr>
          <p:nvPr/>
        </p:nvSpPr>
        <p:spPr bwMode="auto">
          <a:xfrm>
            <a:off x="898525" y="2860675"/>
            <a:ext cx="19526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 de jour</a:t>
            </a:r>
          </a:p>
          <a:p>
            <a:r>
              <a:rPr lang="fr-FR" altLang="fr-FR" sz="2400">
                <a:latin typeface="Times New Roman" panose="02020603050405020304" pitchFamily="18" charset="0"/>
              </a:rPr>
              <a:t>- de nuit</a:t>
            </a:r>
          </a:p>
          <a:p>
            <a:r>
              <a:rPr lang="fr-FR" altLang="fr-FR" sz="2400">
                <a:latin typeface="Times New Roman" panose="02020603050405020304" pitchFamily="18" charset="0"/>
              </a:rPr>
              <a:t>- hydratant</a:t>
            </a:r>
          </a:p>
          <a:p>
            <a:r>
              <a:rPr lang="fr-FR" altLang="fr-FR" sz="2400">
                <a:latin typeface="Times New Roman" panose="02020603050405020304" pitchFamily="18" charset="0"/>
              </a:rPr>
              <a:t>- yeux</a:t>
            </a:r>
          </a:p>
          <a:p>
            <a:r>
              <a:rPr lang="fr-FR" altLang="fr-FR" sz="2400">
                <a:latin typeface="Times New Roman" panose="02020603050405020304" pitchFamily="18" charset="0"/>
              </a:rPr>
              <a:t>- démaquillant</a:t>
            </a:r>
          </a:p>
          <a:p>
            <a:r>
              <a:rPr lang="fr-FR" altLang="fr-FR" sz="2400">
                <a:latin typeface="Times New Roman" panose="02020603050405020304" pitchFamily="18" charset="0"/>
              </a:rPr>
              <a:t>- ...</a:t>
            </a:r>
          </a:p>
        </p:txBody>
      </p:sp>
      <p:sp>
        <p:nvSpPr>
          <p:cNvPr id="242698" name="Text Box 12">
            <a:extLst>
              <a:ext uri="{FF2B5EF4-FFF2-40B4-BE49-F238E27FC236}">
                <a16:creationId xmlns:a16="http://schemas.microsoft.com/office/drawing/2014/main" id="{F8916DF8-1314-4D76-9FC8-A977C33C2A9E}"/>
              </a:ext>
            </a:extLst>
          </p:cNvPr>
          <p:cNvSpPr txBox="1">
            <a:spLocks noChangeArrowheads="1"/>
          </p:cNvSpPr>
          <p:nvPr/>
        </p:nvSpPr>
        <p:spPr bwMode="auto">
          <a:xfrm>
            <a:off x="3413125" y="2784475"/>
            <a:ext cx="20716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 fond de teint</a:t>
            </a:r>
          </a:p>
          <a:p>
            <a:r>
              <a:rPr lang="fr-FR" altLang="fr-FR" sz="2400">
                <a:latin typeface="Times New Roman" panose="02020603050405020304" pitchFamily="18" charset="0"/>
              </a:rPr>
              <a:t>- fard</a:t>
            </a:r>
          </a:p>
          <a:p>
            <a:r>
              <a:rPr lang="fr-FR" altLang="fr-FR" sz="2400">
                <a:latin typeface="Times New Roman" panose="02020603050405020304" pitchFamily="18" charset="0"/>
              </a:rPr>
              <a:t>- eye liner</a:t>
            </a:r>
          </a:p>
          <a:p>
            <a:r>
              <a:rPr lang="fr-FR" altLang="fr-FR" sz="2400">
                <a:latin typeface="Times New Roman" panose="02020603050405020304" pitchFamily="18" charset="0"/>
              </a:rPr>
              <a:t>- rouge à lèvres</a:t>
            </a:r>
          </a:p>
          <a:p>
            <a:r>
              <a:rPr lang="fr-FR" altLang="fr-FR" sz="2400">
                <a:latin typeface="Times New Roman" panose="02020603050405020304" pitchFamily="18" charset="0"/>
              </a:rPr>
              <a:t>- ricil</a:t>
            </a:r>
          </a:p>
          <a:p>
            <a:r>
              <a:rPr lang="fr-FR" altLang="fr-FR" sz="2400">
                <a:latin typeface="Times New Roman" panose="02020603050405020304" pitchFamily="18" charset="0"/>
              </a:rPr>
              <a:t>- ...</a:t>
            </a:r>
          </a:p>
        </p:txBody>
      </p:sp>
      <p:sp>
        <p:nvSpPr>
          <p:cNvPr id="242699" name="Text Box 13">
            <a:extLst>
              <a:ext uri="{FF2B5EF4-FFF2-40B4-BE49-F238E27FC236}">
                <a16:creationId xmlns:a16="http://schemas.microsoft.com/office/drawing/2014/main" id="{0D6B7313-35F2-058A-64BE-883ECF51F45F}"/>
              </a:ext>
            </a:extLst>
          </p:cNvPr>
          <p:cNvSpPr txBox="1">
            <a:spLocks noChangeArrowheads="1"/>
          </p:cNvSpPr>
          <p:nvPr/>
        </p:nvSpPr>
        <p:spPr bwMode="auto">
          <a:xfrm>
            <a:off x="6232525" y="2784475"/>
            <a:ext cx="22494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 lavage fréquent</a:t>
            </a:r>
          </a:p>
          <a:p>
            <a:r>
              <a:rPr lang="fr-FR" altLang="fr-FR" sz="2400">
                <a:latin typeface="Times New Roman" panose="02020603050405020304" pitchFamily="18" charset="0"/>
              </a:rPr>
              <a:t>- cheveux gras</a:t>
            </a:r>
          </a:p>
          <a:p>
            <a:r>
              <a:rPr lang="fr-FR" altLang="fr-FR" sz="2400">
                <a:latin typeface="Times New Roman" panose="02020603050405020304" pitchFamily="18" charset="0"/>
              </a:rPr>
              <a:t>- cheveux secs</a:t>
            </a:r>
          </a:p>
          <a:p>
            <a:r>
              <a:rPr lang="fr-FR" altLang="fr-FR" sz="2400">
                <a:latin typeface="Times New Roman" panose="02020603050405020304" pitchFamily="18" charset="0"/>
              </a:rPr>
              <a:t>- 2 en 1</a:t>
            </a:r>
          </a:p>
          <a:p>
            <a:r>
              <a:rPr lang="fr-FR" altLang="fr-FR" sz="2400">
                <a:latin typeface="Times New Roman" panose="02020603050405020304" pitchFamily="18" charset="0"/>
              </a:rPr>
              <a:t>- démélant</a:t>
            </a:r>
          </a:p>
          <a:p>
            <a:r>
              <a:rPr lang="fr-FR" altLang="fr-FR" sz="2400">
                <a:latin typeface="Times New Roman" panose="02020603050405020304" pitchFamily="18" charset="0"/>
              </a:rPr>
              <a:t>- antipelliculaire</a:t>
            </a:r>
          </a:p>
          <a:p>
            <a:r>
              <a:rPr lang="fr-FR" altLang="fr-FR" sz="2400">
                <a:latin typeface="Times New Roman" panose="02020603050405020304" pitchFamily="18" charset="0"/>
              </a:rPr>
              <a:t>- ...</a:t>
            </a:r>
          </a:p>
        </p:txBody>
      </p:sp>
      <p:sp>
        <p:nvSpPr>
          <p:cNvPr id="242700" name="Rectangle 14">
            <a:extLst>
              <a:ext uri="{FF2B5EF4-FFF2-40B4-BE49-F238E27FC236}">
                <a16:creationId xmlns:a16="http://schemas.microsoft.com/office/drawing/2014/main" id="{CD7659C7-4641-7E9D-2AD3-5540B8582D5F}"/>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politiques de gamme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Espace réservé du numéro de diapositive 2">
            <a:extLst>
              <a:ext uri="{FF2B5EF4-FFF2-40B4-BE49-F238E27FC236}">
                <a16:creationId xmlns:a16="http://schemas.microsoft.com/office/drawing/2014/main" id="{4DB520AD-D6C0-B0BF-9F3C-A5D1DA944E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764F290-98C5-754C-98A2-487E8D06F273}" type="slidenum">
              <a:rPr lang="en-US" altLang="fr-FR" smtClean="0">
                <a:solidFill>
                  <a:schemeClr val="bg1"/>
                </a:solidFill>
              </a:rPr>
              <a:pPr/>
              <a:t>117</a:t>
            </a:fld>
            <a:endParaRPr lang="en-US" altLang="fr-FR">
              <a:solidFill>
                <a:schemeClr val="bg1"/>
              </a:solidFill>
            </a:endParaRPr>
          </a:p>
        </p:txBody>
      </p:sp>
      <p:sp>
        <p:nvSpPr>
          <p:cNvPr id="179202" name="Rectangle 14">
            <a:extLst>
              <a:ext uri="{FF2B5EF4-FFF2-40B4-BE49-F238E27FC236}">
                <a16:creationId xmlns:a16="http://schemas.microsoft.com/office/drawing/2014/main" id="{E63FCDC4-A23C-B2DD-8E6B-18D113B2A41A}"/>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politiques de gamme</a:t>
            </a:r>
          </a:p>
        </p:txBody>
      </p:sp>
      <p:pic>
        <p:nvPicPr>
          <p:cNvPr id="179203" name="Picture 6" descr="Le bio résiste dans la cosmétique | Les Echos">
            <a:extLst>
              <a:ext uri="{FF2B5EF4-FFF2-40B4-BE49-F238E27FC236}">
                <a16:creationId xmlns:a16="http://schemas.microsoft.com/office/drawing/2014/main" id="{90AE0980-099F-73DF-9597-859C78164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060575"/>
            <a:ext cx="76803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re 2">
            <a:extLst>
              <a:ext uri="{FF2B5EF4-FFF2-40B4-BE49-F238E27FC236}">
                <a16:creationId xmlns:a16="http://schemas.microsoft.com/office/drawing/2014/main" id="{29FA3263-0FE9-7B2C-9C59-8463395D373B}"/>
              </a:ext>
            </a:extLst>
          </p:cNvPr>
          <p:cNvSpPr>
            <a:spLocks noGrp="1"/>
          </p:cNvSpPr>
          <p:nvPr>
            <p:ph type="title"/>
          </p:nvPr>
        </p:nvSpPr>
        <p:spPr/>
        <p:txBody>
          <a:bodyPr anchor="ctr"/>
          <a:lstStyle/>
          <a:p>
            <a:pPr algn="ctr"/>
            <a:r>
              <a:rPr lang="fr-FR" altLang="fr-FR">
                <a:ea typeface="ＭＳ Ｐゴシック" panose="020B0600070205080204" pitchFamily="34" charset="-128"/>
              </a:rPr>
              <a:t>Quiz 2</a:t>
            </a:r>
          </a:p>
        </p:txBody>
      </p:sp>
      <p:pic>
        <p:nvPicPr>
          <p:cNvPr id="245762" name="Image 3">
            <a:extLst>
              <a:ext uri="{FF2B5EF4-FFF2-40B4-BE49-F238E27FC236}">
                <a16:creationId xmlns:a16="http://schemas.microsoft.com/office/drawing/2014/main" id="{11E3B5A6-D1DA-7420-E60E-3D849CBCD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a:extLst>
              <a:ext uri="{FF2B5EF4-FFF2-40B4-BE49-F238E27FC236}">
                <a16:creationId xmlns:a16="http://schemas.microsoft.com/office/drawing/2014/main" id="{9D06151E-32D5-B1C3-FC87-DE44F5EB5932}"/>
              </a:ext>
            </a:extLst>
          </p:cNvPr>
          <p:cNvSpPr>
            <a:spLocks noGrp="1"/>
          </p:cNvSpPr>
          <p:nvPr>
            <p:ph type="ctrTitle"/>
          </p:nvPr>
        </p:nvSpPr>
        <p:spPr>
          <a:xfrm>
            <a:off x="6781800" y="914400"/>
            <a:ext cx="2182813" cy="533400"/>
          </a:xfrm>
        </p:spPr>
        <p:txBody>
          <a:bodyPr/>
          <a:lstStyle/>
          <a:p>
            <a:pPr algn="ctr" eaLnBrk="1" hangingPunct="1"/>
            <a:r>
              <a:rPr lang="fr-FR" altLang="fr-FR" sz="2400" b="1">
                <a:solidFill>
                  <a:srgbClr val="FFFFFF"/>
                </a:solidFill>
                <a:ea typeface="ＭＳ Ｐゴシック" panose="020B0600070205080204" pitchFamily="34" charset="-128"/>
              </a:rPr>
              <a:t>3ème Partie</a:t>
            </a:r>
          </a:p>
        </p:txBody>
      </p:sp>
      <p:sp>
        <p:nvSpPr>
          <p:cNvPr id="246786" name="Rectangle 3">
            <a:extLst>
              <a:ext uri="{FF2B5EF4-FFF2-40B4-BE49-F238E27FC236}">
                <a16:creationId xmlns:a16="http://schemas.microsoft.com/office/drawing/2014/main" id="{E32778C7-5164-5A6D-E180-E86C2C6B69A2}"/>
              </a:ext>
            </a:extLst>
          </p:cNvPr>
          <p:cNvSpPr>
            <a:spLocks noGrp="1"/>
          </p:cNvSpPr>
          <p:nvPr>
            <p:ph type="subTitle" idx="1"/>
          </p:nvPr>
        </p:nvSpPr>
        <p:spPr>
          <a:xfrm>
            <a:off x="381000" y="1143000"/>
            <a:ext cx="8610600" cy="1679575"/>
          </a:xfrm>
        </p:spPr>
        <p:txBody>
          <a:bodyPr/>
          <a:lstStyle/>
          <a:p>
            <a:pPr eaLnBrk="1" hangingPunct="1"/>
            <a:r>
              <a:rPr lang="fr-FR" altLang="fr-FR">
                <a:solidFill>
                  <a:srgbClr val="FFFFFF"/>
                </a:solidFill>
                <a:ea typeface="ＭＳ Ｐゴシック" panose="020B0600070205080204" pitchFamily="34" charset="-128"/>
              </a:rPr>
              <a:t>1- les contraintes économiques</a:t>
            </a:r>
          </a:p>
          <a:p>
            <a:pPr eaLnBrk="1" hangingPunct="1"/>
            <a:r>
              <a:rPr lang="fr-FR" altLang="fr-FR">
                <a:solidFill>
                  <a:srgbClr val="FFFFFF"/>
                </a:solidFill>
                <a:ea typeface="ＭＳ Ｐゴシック" panose="020B0600070205080204" pitchFamily="34" charset="-128"/>
              </a:rPr>
              <a:t>2- les décisions</a:t>
            </a:r>
          </a:p>
        </p:txBody>
      </p:sp>
      <p:sp>
        <p:nvSpPr>
          <p:cNvPr id="246787" name="Rectangle 35">
            <a:extLst>
              <a:ext uri="{FF2B5EF4-FFF2-40B4-BE49-F238E27FC236}">
                <a16:creationId xmlns:a16="http://schemas.microsoft.com/office/drawing/2014/main" id="{451D8685-A986-DD82-C863-9199B7C0CFF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DA0EE15-8446-BB4B-9C86-54C1BFD8245B}" type="slidenum">
              <a:rPr lang="en-US" altLang="fr-FR" sz="1800" smtClean="0">
                <a:solidFill>
                  <a:schemeClr val="bg1"/>
                </a:solidFill>
              </a:rPr>
              <a:pPr algn="l"/>
              <a:t>119</a:t>
            </a:fld>
            <a:endParaRPr lang="en-US" altLang="fr-FR" sz="1800">
              <a:solidFill>
                <a:schemeClr val="bg1"/>
              </a:solidFill>
            </a:endParaRPr>
          </a:p>
        </p:txBody>
      </p:sp>
      <p:sp>
        <p:nvSpPr>
          <p:cNvPr id="246788" name="Rectangle 4">
            <a:extLst>
              <a:ext uri="{FF2B5EF4-FFF2-40B4-BE49-F238E27FC236}">
                <a16:creationId xmlns:a16="http://schemas.microsoft.com/office/drawing/2014/main" id="{34085477-2AC5-38E4-CA7F-0D71B95C0255}"/>
              </a:ext>
            </a:extLst>
          </p:cNvPr>
          <p:cNvSpPr>
            <a:spLocks noChangeArrowheads="1"/>
          </p:cNvSpPr>
          <p:nvPr/>
        </p:nvSpPr>
        <p:spPr bwMode="auto">
          <a:xfrm>
            <a:off x="7239000" y="3048000"/>
            <a:ext cx="1171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FFFFF"/>
                </a:solidFill>
              </a:rPr>
              <a:t>Le Prix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u numéro de diapositive 3">
            <a:extLst>
              <a:ext uri="{FF2B5EF4-FFF2-40B4-BE49-F238E27FC236}">
                <a16:creationId xmlns:a16="http://schemas.microsoft.com/office/drawing/2014/main" id="{AB880B39-2DC9-B4D6-9490-E35CD8136924}"/>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BE89F59-301A-1740-9316-24CE888460BA}" type="slidenum">
              <a:rPr lang="en-US" altLang="fr-FR" sz="1800" smtClean="0">
                <a:solidFill>
                  <a:schemeClr val="bg1"/>
                </a:solidFill>
              </a:rPr>
              <a:pPr algn="l"/>
              <a:t>12</a:t>
            </a:fld>
            <a:endParaRPr lang="en-US" altLang="fr-FR" sz="1800">
              <a:solidFill>
                <a:schemeClr val="bg1"/>
              </a:solidFill>
            </a:endParaRPr>
          </a:p>
        </p:txBody>
      </p:sp>
      <p:pic>
        <p:nvPicPr>
          <p:cNvPr id="46082" name="Image 4" descr="images-8.jpeg">
            <a:extLst>
              <a:ext uri="{FF2B5EF4-FFF2-40B4-BE49-F238E27FC236}">
                <a16:creationId xmlns:a16="http://schemas.microsoft.com/office/drawing/2014/main" id="{36A62D0C-22CB-070E-139B-91C9A7D508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29000"/>
            <a:ext cx="24638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age 5" descr="images-13.jpeg">
            <a:extLst>
              <a:ext uri="{FF2B5EF4-FFF2-40B4-BE49-F238E27FC236}">
                <a16:creationId xmlns:a16="http://schemas.microsoft.com/office/drawing/2014/main" id="{64207B10-4EF1-07A4-6E0F-C86DB48D9B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0" y="1524000"/>
            <a:ext cx="32639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age 6" descr="images-11.jpeg">
            <a:extLst>
              <a:ext uri="{FF2B5EF4-FFF2-40B4-BE49-F238E27FC236}">
                <a16:creationId xmlns:a16="http://schemas.microsoft.com/office/drawing/2014/main" id="{B00C0A4C-8F49-CA85-1E4C-526BFFB780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419600"/>
            <a:ext cx="32829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2">
            <a:extLst>
              <a:ext uri="{FF2B5EF4-FFF2-40B4-BE49-F238E27FC236}">
                <a16:creationId xmlns:a16="http://schemas.microsoft.com/office/drawing/2014/main" id="{EDCAADA4-DF9B-A5DC-3943-7B4FCC60F5EE}"/>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Domaines concernés</a:t>
            </a:r>
          </a:p>
        </p:txBody>
      </p:sp>
      <p:pic>
        <p:nvPicPr>
          <p:cNvPr id="46086" name="Image 8" descr="images-12.jpeg">
            <a:extLst>
              <a:ext uri="{FF2B5EF4-FFF2-40B4-BE49-F238E27FC236}">
                <a16:creationId xmlns:a16="http://schemas.microsoft.com/office/drawing/2014/main" id="{E3B8CAA3-AB60-820B-230F-4D4B5976D7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343400"/>
            <a:ext cx="31543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8110B7C7-411A-519A-12F7-C90459195D9F}"/>
              </a:ext>
            </a:extLst>
          </p:cNvPr>
          <p:cNvSpPr>
            <a:spLocks noGrp="1"/>
          </p:cNvSpPr>
          <p:nvPr>
            <p:ph type="ctrTitle"/>
          </p:nvPr>
        </p:nvSpPr>
        <p:spPr>
          <a:xfrm>
            <a:off x="6781800" y="2514600"/>
            <a:ext cx="2209800" cy="1905000"/>
          </a:xfrm>
        </p:spPr>
        <p:txBody>
          <a:bodyPr/>
          <a:lstStyle/>
          <a:p>
            <a:pPr algn="ctr" eaLnBrk="1" hangingPunct="1"/>
            <a:br>
              <a:rPr lang="fr-FR" altLang="fr-FR" sz="2500">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1 – Les contraintes économiques</a:t>
            </a:r>
          </a:p>
        </p:txBody>
      </p:sp>
      <p:sp>
        <p:nvSpPr>
          <p:cNvPr id="248834" name="Rectangle 3">
            <a:extLst>
              <a:ext uri="{FF2B5EF4-FFF2-40B4-BE49-F238E27FC236}">
                <a16:creationId xmlns:a16="http://schemas.microsoft.com/office/drawing/2014/main" id="{02F7E53C-8F53-B326-33BA-CBDF7E88EB7A}"/>
              </a:ext>
            </a:extLst>
          </p:cNvPr>
          <p:cNvSpPr>
            <a:spLocks noGrp="1"/>
          </p:cNvSpPr>
          <p:nvPr>
            <p:ph type="subTitle" idx="1"/>
          </p:nvPr>
        </p:nvSpPr>
        <p:spPr>
          <a:xfrm>
            <a:off x="457200" y="1143000"/>
            <a:ext cx="7192963" cy="1679575"/>
          </a:xfrm>
        </p:spPr>
        <p:txBody>
          <a:bodyPr/>
          <a:lstStyle/>
          <a:p>
            <a:pPr eaLnBrk="1" hangingPunct="1"/>
            <a:r>
              <a:rPr lang="fr-FR" altLang="fr-FR">
                <a:solidFill>
                  <a:srgbClr val="FFFFFF"/>
                </a:solidFill>
                <a:ea typeface="ＭＳ Ｐゴシック" panose="020B0600070205080204" pitchFamily="34" charset="-128"/>
              </a:rPr>
              <a:t>1 – Les coûts</a:t>
            </a:r>
          </a:p>
          <a:p>
            <a:pPr eaLnBrk="1" hangingPunct="1"/>
            <a:r>
              <a:rPr lang="fr-FR" altLang="fr-FR">
                <a:solidFill>
                  <a:srgbClr val="FFFFFF"/>
                </a:solidFill>
                <a:ea typeface="ＭＳ Ｐゴシック" panose="020B0600070205080204" pitchFamily="34" charset="-128"/>
              </a:rPr>
              <a:t>2 – La gestion du rapport qualité prix</a:t>
            </a:r>
          </a:p>
        </p:txBody>
      </p:sp>
      <p:sp>
        <p:nvSpPr>
          <p:cNvPr id="248835" name="Rectangle 35">
            <a:extLst>
              <a:ext uri="{FF2B5EF4-FFF2-40B4-BE49-F238E27FC236}">
                <a16:creationId xmlns:a16="http://schemas.microsoft.com/office/drawing/2014/main" id="{438B3827-B481-B6B4-2C27-94E1AB636829}"/>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A1A5F64-E682-8F4F-ABDE-6247B443AACE}" type="slidenum">
              <a:rPr lang="en-US" altLang="fr-FR" sz="1800" smtClean="0">
                <a:solidFill>
                  <a:schemeClr val="bg1"/>
                </a:solidFill>
              </a:rPr>
              <a:pPr algn="l"/>
              <a:t>120</a:t>
            </a:fld>
            <a:endParaRPr lang="en-US" altLang="fr-FR" sz="1800">
              <a:solidFill>
                <a:schemeClr val="bg1"/>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6AA13AD-0D4B-4E89-8793-049DDEFCAF96}"/>
              </a:ext>
            </a:extLst>
          </p:cNvPr>
          <p:cNvSpPr>
            <a:spLocks noGrp="1" noChangeArrowheads="1"/>
          </p:cNvSpPr>
          <p:nvPr>
            <p:ph type="title"/>
          </p:nvPr>
        </p:nvSpPr>
        <p:spPr>
          <a:xfrm>
            <a:off x="755650" y="1808163"/>
            <a:ext cx="7772400" cy="519112"/>
          </a:xfrm>
        </p:spPr>
        <p:txBody>
          <a:bodyPr rtlCol="0">
            <a:noAutofit/>
          </a:bodyPr>
          <a:lstStyle/>
          <a:p>
            <a:pPr eaLnBrk="1" fontAlgn="auto" hangingPunct="1">
              <a:spcAft>
                <a:spcPts val="0"/>
              </a:spcAft>
              <a:defRPr/>
            </a:pPr>
            <a:r>
              <a:rPr lang="fr-FR" sz="2800">
                <a:solidFill>
                  <a:srgbClr val="FF0000"/>
                </a:solidFill>
                <a:effectLst>
                  <a:outerShdw blurRad="38100" dist="38100" dir="2700000" algn="tl">
                    <a:srgbClr val="000000"/>
                  </a:outerShdw>
                </a:effectLst>
                <a:ea typeface="+mj-ea"/>
                <a:cs typeface="+mj-cs"/>
              </a:rPr>
              <a:t>COUTS ET VOLUME DE PRODUCTION</a:t>
            </a:r>
          </a:p>
        </p:txBody>
      </p:sp>
      <p:sp>
        <p:nvSpPr>
          <p:cNvPr id="250882" name="Espace réservé du numéro de diapositive 2">
            <a:extLst>
              <a:ext uri="{FF2B5EF4-FFF2-40B4-BE49-F238E27FC236}">
                <a16:creationId xmlns:a16="http://schemas.microsoft.com/office/drawing/2014/main" id="{D4A52142-3900-A45F-2421-DD046195B5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08125ED5-FA30-1442-BBF1-618D0AD76CF6}" type="slidenum">
              <a:rPr lang="en-US" altLang="fr-FR" smtClean="0">
                <a:solidFill>
                  <a:schemeClr val="bg1"/>
                </a:solidFill>
              </a:rPr>
              <a:pPr/>
              <a:t>121</a:t>
            </a:fld>
            <a:endParaRPr lang="en-US" altLang="fr-FR">
              <a:solidFill>
                <a:schemeClr val="bg1"/>
              </a:solidFill>
            </a:endParaRPr>
          </a:p>
        </p:txBody>
      </p:sp>
      <p:sp>
        <p:nvSpPr>
          <p:cNvPr id="250883" name="Line 4">
            <a:extLst>
              <a:ext uri="{FF2B5EF4-FFF2-40B4-BE49-F238E27FC236}">
                <a16:creationId xmlns:a16="http://schemas.microsoft.com/office/drawing/2014/main" id="{D82BD726-6066-C8C5-AF58-D14447E3027E}"/>
              </a:ext>
            </a:extLst>
          </p:cNvPr>
          <p:cNvSpPr>
            <a:spLocks noChangeShapeType="1"/>
          </p:cNvSpPr>
          <p:nvPr/>
        </p:nvSpPr>
        <p:spPr bwMode="auto">
          <a:xfrm>
            <a:off x="609600" y="2743200"/>
            <a:ext cx="0" cy="251460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
        <p:nvSpPr>
          <p:cNvPr id="250884" name="Line 5">
            <a:extLst>
              <a:ext uri="{FF2B5EF4-FFF2-40B4-BE49-F238E27FC236}">
                <a16:creationId xmlns:a16="http://schemas.microsoft.com/office/drawing/2014/main" id="{B4A2BF1A-AABC-4360-7941-8C3507D2F648}"/>
              </a:ext>
            </a:extLst>
          </p:cNvPr>
          <p:cNvSpPr>
            <a:spLocks noChangeShapeType="1"/>
          </p:cNvSpPr>
          <p:nvPr/>
        </p:nvSpPr>
        <p:spPr bwMode="auto">
          <a:xfrm>
            <a:off x="609600" y="5257800"/>
            <a:ext cx="31242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50885" name="Line 6">
            <a:extLst>
              <a:ext uri="{FF2B5EF4-FFF2-40B4-BE49-F238E27FC236}">
                <a16:creationId xmlns:a16="http://schemas.microsoft.com/office/drawing/2014/main" id="{DB091E43-AA8E-9189-2C62-8A38017E722D}"/>
              </a:ext>
            </a:extLst>
          </p:cNvPr>
          <p:cNvSpPr>
            <a:spLocks noChangeShapeType="1"/>
          </p:cNvSpPr>
          <p:nvPr/>
        </p:nvSpPr>
        <p:spPr bwMode="auto">
          <a:xfrm>
            <a:off x="5029200" y="2819400"/>
            <a:ext cx="0" cy="251460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
        <p:nvSpPr>
          <p:cNvPr id="250886" name="Line 7">
            <a:extLst>
              <a:ext uri="{FF2B5EF4-FFF2-40B4-BE49-F238E27FC236}">
                <a16:creationId xmlns:a16="http://schemas.microsoft.com/office/drawing/2014/main" id="{857CE426-3D56-7A91-D6FD-86824F831EA8}"/>
              </a:ext>
            </a:extLst>
          </p:cNvPr>
          <p:cNvSpPr>
            <a:spLocks noChangeShapeType="1"/>
          </p:cNvSpPr>
          <p:nvPr/>
        </p:nvSpPr>
        <p:spPr bwMode="auto">
          <a:xfrm>
            <a:off x="5029200" y="5334000"/>
            <a:ext cx="31242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50887" name="Freeform 8">
            <a:extLst>
              <a:ext uri="{FF2B5EF4-FFF2-40B4-BE49-F238E27FC236}">
                <a16:creationId xmlns:a16="http://schemas.microsoft.com/office/drawing/2014/main" id="{66830E1A-601B-FAF9-27EF-12C1B0CCEDB0}"/>
              </a:ext>
            </a:extLst>
          </p:cNvPr>
          <p:cNvSpPr>
            <a:spLocks/>
          </p:cNvSpPr>
          <p:nvPr/>
        </p:nvSpPr>
        <p:spPr bwMode="auto">
          <a:xfrm>
            <a:off x="990600" y="3581400"/>
            <a:ext cx="2362200" cy="889000"/>
          </a:xfrm>
          <a:custGeom>
            <a:avLst/>
            <a:gdLst>
              <a:gd name="T0" fmla="*/ 0 w 1488"/>
              <a:gd name="T1" fmla="*/ 0 h 560"/>
              <a:gd name="T2" fmla="*/ 2147483646 w 1488"/>
              <a:gd name="T3" fmla="*/ 2147483646 h 560"/>
              <a:gd name="T4" fmla="*/ 2147483646 w 1488"/>
              <a:gd name="T5" fmla="*/ 2147483646 h 560"/>
              <a:gd name="T6" fmla="*/ 2147483646 w 1488"/>
              <a:gd name="T7" fmla="*/ 2147483646 h 560"/>
              <a:gd name="T8" fmla="*/ 0 60000 65536"/>
              <a:gd name="T9" fmla="*/ 0 60000 65536"/>
              <a:gd name="T10" fmla="*/ 0 60000 65536"/>
              <a:gd name="T11" fmla="*/ 0 60000 65536"/>
              <a:gd name="T12" fmla="*/ 0 w 1488"/>
              <a:gd name="T13" fmla="*/ 0 h 560"/>
              <a:gd name="T14" fmla="*/ 1488 w 1488"/>
              <a:gd name="T15" fmla="*/ 560 h 560"/>
            </a:gdLst>
            <a:ahLst/>
            <a:cxnLst>
              <a:cxn ang="T8">
                <a:pos x="T0" y="T1"/>
              </a:cxn>
              <a:cxn ang="T9">
                <a:pos x="T2" y="T3"/>
              </a:cxn>
              <a:cxn ang="T10">
                <a:pos x="T4" y="T5"/>
              </a:cxn>
              <a:cxn ang="T11">
                <a:pos x="T6" y="T7"/>
              </a:cxn>
            </a:cxnLst>
            <a:rect l="T12" t="T13" r="T14" b="T15"/>
            <a:pathLst>
              <a:path w="1488" h="560">
                <a:moveTo>
                  <a:pt x="0" y="0"/>
                </a:moveTo>
                <a:cubicBezTo>
                  <a:pt x="100" y="200"/>
                  <a:pt x="200" y="400"/>
                  <a:pt x="384" y="480"/>
                </a:cubicBezTo>
                <a:cubicBezTo>
                  <a:pt x="568" y="560"/>
                  <a:pt x="920" y="528"/>
                  <a:pt x="1104" y="480"/>
                </a:cubicBezTo>
                <a:cubicBezTo>
                  <a:pt x="1288" y="432"/>
                  <a:pt x="1388" y="312"/>
                  <a:pt x="1488" y="192"/>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88" name="Text Box 9">
            <a:extLst>
              <a:ext uri="{FF2B5EF4-FFF2-40B4-BE49-F238E27FC236}">
                <a16:creationId xmlns:a16="http://schemas.microsoft.com/office/drawing/2014/main" id="{F00E78AB-D6D3-F708-AA56-804C6D7F7B4B}"/>
              </a:ext>
            </a:extLst>
          </p:cNvPr>
          <p:cNvSpPr txBox="1">
            <a:spLocks noChangeArrowheads="1"/>
          </p:cNvSpPr>
          <p:nvPr/>
        </p:nvSpPr>
        <p:spPr bwMode="auto">
          <a:xfrm>
            <a:off x="1736725" y="52228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1000</a:t>
            </a:r>
          </a:p>
        </p:txBody>
      </p:sp>
      <p:sp>
        <p:nvSpPr>
          <p:cNvPr id="250889" name="Line 10">
            <a:extLst>
              <a:ext uri="{FF2B5EF4-FFF2-40B4-BE49-F238E27FC236}">
                <a16:creationId xmlns:a16="http://schemas.microsoft.com/office/drawing/2014/main" id="{2764B9B1-1D3D-F395-4209-E6870C6B7101}"/>
              </a:ext>
            </a:extLst>
          </p:cNvPr>
          <p:cNvSpPr>
            <a:spLocks noChangeShapeType="1"/>
          </p:cNvSpPr>
          <p:nvPr/>
        </p:nvSpPr>
        <p:spPr bwMode="auto">
          <a:xfrm>
            <a:off x="2133600" y="4419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0890" name="Text Box 11">
            <a:extLst>
              <a:ext uri="{FF2B5EF4-FFF2-40B4-BE49-F238E27FC236}">
                <a16:creationId xmlns:a16="http://schemas.microsoft.com/office/drawing/2014/main" id="{C18894AE-FDF7-D893-9DF2-0B7000A5EFB2}"/>
              </a:ext>
            </a:extLst>
          </p:cNvPr>
          <p:cNvSpPr txBox="1">
            <a:spLocks noChangeArrowheads="1"/>
          </p:cNvSpPr>
          <p:nvPr/>
        </p:nvSpPr>
        <p:spPr bwMode="auto">
          <a:xfrm>
            <a:off x="822325" y="5905500"/>
            <a:ext cx="222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Quantité produite/jour</a:t>
            </a:r>
          </a:p>
        </p:txBody>
      </p:sp>
      <p:sp>
        <p:nvSpPr>
          <p:cNvPr id="250891" name="Text Box 12">
            <a:extLst>
              <a:ext uri="{FF2B5EF4-FFF2-40B4-BE49-F238E27FC236}">
                <a16:creationId xmlns:a16="http://schemas.microsoft.com/office/drawing/2014/main" id="{1D54DA56-709C-7036-CD73-B16868E44366}"/>
              </a:ext>
            </a:extLst>
          </p:cNvPr>
          <p:cNvSpPr txBox="1">
            <a:spLocks noChangeArrowheads="1"/>
          </p:cNvSpPr>
          <p:nvPr/>
        </p:nvSpPr>
        <p:spPr bwMode="auto">
          <a:xfrm>
            <a:off x="5486400" y="5867400"/>
            <a:ext cx="222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Quantité produite/jour</a:t>
            </a:r>
          </a:p>
        </p:txBody>
      </p:sp>
      <p:sp>
        <p:nvSpPr>
          <p:cNvPr id="250892" name="Freeform 13">
            <a:extLst>
              <a:ext uri="{FF2B5EF4-FFF2-40B4-BE49-F238E27FC236}">
                <a16:creationId xmlns:a16="http://schemas.microsoft.com/office/drawing/2014/main" id="{6384817F-CE75-6037-F626-ADD22DF7E83B}"/>
              </a:ext>
            </a:extLst>
          </p:cNvPr>
          <p:cNvSpPr>
            <a:spLocks/>
          </p:cNvSpPr>
          <p:nvPr/>
        </p:nvSpPr>
        <p:spPr bwMode="auto">
          <a:xfrm>
            <a:off x="5486400" y="3733800"/>
            <a:ext cx="3048000" cy="1003300"/>
          </a:xfrm>
          <a:custGeom>
            <a:avLst/>
            <a:gdLst>
              <a:gd name="T0" fmla="*/ 0 w 1920"/>
              <a:gd name="T1" fmla="*/ 0 h 632"/>
              <a:gd name="T2" fmla="*/ 2147483646 w 1920"/>
              <a:gd name="T3" fmla="*/ 2147483646 h 632"/>
              <a:gd name="T4" fmla="*/ 2147483646 w 1920"/>
              <a:gd name="T5" fmla="*/ 2147483646 h 632"/>
              <a:gd name="T6" fmla="*/ 2147483646 w 1920"/>
              <a:gd name="T7" fmla="*/ 2147483646 h 632"/>
              <a:gd name="T8" fmla="*/ 2147483646 w 1920"/>
              <a:gd name="T9" fmla="*/ 2147483646 h 632"/>
              <a:gd name="T10" fmla="*/ 0 60000 65536"/>
              <a:gd name="T11" fmla="*/ 0 60000 65536"/>
              <a:gd name="T12" fmla="*/ 0 60000 65536"/>
              <a:gd name="T13" fmla="*/ 0 60000 65536"/>
              <a:gd name="T14" fmla="*/ 0 60000 65536"/>
              <a:gd name="T15" fmla="*/ 0 w 1920"/>
              <a:gd name="T16" fmla="*/ 0 h 632"/>
              <a:gd name="T17" fmla="*/ 1920 w 1920"/>
              <a:gd name="T18" fmla="*/ 632 h 632"/>
            </a:gdLst>
            <a:ahLst/>
            <a:cxnLst>
              <a:cxn ang="T10">
                <a:pos x="T0" y="T1"/>
              </a:cxn>
              <a:cxn ang="T11">
                <a:pos x="T2" y="T3"/>
              </a:cxn>
              <a:cxn ang="T12">
                <a:pos x="T4" y="T5"/>
              </a:cxn>
              <a:cxn ang="T13">
                <a:pos x="T6" y="T7"/>
              </a:cxn>
              <a:cxn ang="T14">
                <a:pos x="T8" y="T9"/>
              </a:cxn>
            </a:cxnLst>
            <a:rect l="T15" t="T16" r="T17" b="T18"/>
            <a:pathLst>
              <a:path w="1920" h="632">
                <a:moveTo>
                  <a:pt x="0" y="0"/>
                </a:moveTo>
                <a:cubicBezTo>
                  <a:pt x="48" y="168"/>
                  <a:pt x="96" y="336"/>
                  <a:pt x="240" y="432"/>
                </a:cubicBezTo>
                <a:cubicBezTo>
                  <a:pt x="384" y="528"/>
                  <a:pt x="680" y="552"/>
                  <a:pt x="864" y="576"/>
                </a:cubicBezTo>
                <a:cubicBezTo>
                  <a:pt x="1048" y="600"/>
                  <a:pt x="1168" y="632"/>
                  <a:pt x="1344" y="576"/>
                </a:cubicBezTo>
                <a:cubicBezTo>
                  <a:pt x="1520" y="520"/>
                  <a:pt x="1720" y="380"/>
                  <a:pt x="1920" y="24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3" name="Freeform 14">
            <a:extLst>
              <a:ext uri="{FF2B5EF4-FFF2-40B4-BE49-F238E27FC236}">
                <a16:creationId xmlns:a16="http://schemas.microsoft.com/office/drawing/2014/main" id="{976185A7-3EE6-5788-0D96-066929D23386}"/>
              </a:ext>
            </a:extLst>
          </p:cNvPr>
          <p:cNvSpPr>
            <a:spLocks/>
          </p:cNvSpPr>
          <p:nvPr/>
        </p:nvSpPr>
        <p:spPr bwMode="auto">
          <a:xfrm>
            <a:off x="5549900" y="3581400"/>
            <a:ext cx="469900" cy="546100"/>
          </a:xfrm>
          <a:custGeom>
            <a:avLst/>
            <a:gdLst>
              <a:gd name="T0" fmla="*/ 2147483646 w 296"/>
              <a:gd name="T1" fmla="*/ 0 h 344"/>
              <a:gd name="T2" fmla="*/ 2147483646 w 296"/>
              <a:gd name="T3" fmla="*/ 2147483646 h 344"/>
              <a:gd name="T4" fmla="*/ 2147483646 w 296"/>
              <a:gd name="T5" fmla="*/ 2147483646 h 344"/>
              <a:gd name="T6" fmla="*/ 2147483646 w 296"/>
              <a:gd name="T7" fmla="*/ 2147483646 h 344"/>
              <a:gd name="T8" fmla="*/ 0 60000 65536"/>
              <a:gd name="T9" fmla="*/ 0 60000 65536"/>
              <a:gd name="T10" fmla="*/ 0 60000 65536"/>
              <a:gd name="T11" fmla="*/ 0 60000 65536"/>
              <a:gd name="T12" fmla="*/ 0 w 296"/>
              <a:gd name="T13" fmla="*/ 0 h 344"/>
              <a:gd name="T14" fmla="*/ 296 w 296"/>
              <a:gd name="T15" fmla="*/ 344 h 344"/>
            </a:gdLst>
            <a:ahLst/>
            <a:cxnLst>
              <a:cxn ang="T8">
                <a:pos x="T0" y="T1"/>
              </a:cxn>
              <a:cxn ang="T9">
                <a:pos x="T2" y="T3"/>
              </a:cxn>
              <a:cxn ang="T10">
                <a:pos x="T4" y="T5"/>
              </a:cxn>
              <a:cxn ang="T11">
                <a:pos x="T6" y="T7"/>
              </a:cxn>
            </a:cxnLst>
            <a:rect l="T12" t="T13" r="T14" b="T15"/>
            <a:pathLst>
              <a:path w="296" h="344">
                <a:moveTo>
                  <a:pt x="104" y="0"/>
                </a:moveTo>
                <a:cubicBezTo>
                  <a:pt x="52" y="92"/>
                  <a:pt x="0" y="184"/>
                  <a:pt x="8" y="240"/>
                </a:cubicBezTo>
                <a:cubicBezTo>
                  <a:pt x="16" y="296"/>
                  <a:pt x="104" y="344"/>
                  <a:pt x="152" y="336"/>
                </a:cubicBezTo>
                <a:cubicBezTo>
                  <a:pt x="200" y="328"/>
                  <a:pt x="248" y="260"/>
                  <a:pt x="296" y="19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4" name="Freeform 15">
            <a:extLst>
              <a:ext uri="{FF2B5EF4-FFF2-40B4-BE49-F238E27FC236}">
                <a16:creationId xmlns:a16="http://schemas.microsoft.com/office/drawing/2014/main" id="{770D5014-81CB-41D4-23B2-4DD4D1889154}"/>
              </a:ext>
            </a:extLst>
          </p:cNvPr>
          <p:cNvSpPr>
            <a:spLocks/>
          </p:cNvSpPr>
          <p:nvPr/>
        </p:nvSpPr>
        <p:spPr bwMode="auto">
          <a:xfrm>
            <a:off x="5765800" y="3886200"/>
            <a:ext cx="635000" cy="546100"/>
          </a:xfrm>
          <a:custGeom>
            <a:avLst/>
            <a:gdLst>
              <a:gd name="T0" fmla="*/ 2147483646 w 400"/>
              <a:gd name="T1" fmla="*/ 0 h 344"/>
              <a:gd name="T2" fmla="*/ 2147483646 w 400"/>
              <a:gd name="T3" fmla="*/ 2147483646 h 344"/>
              <a:gd name="T4" fmla="*/ 2147483646 w 400"/>
              <a:gd name="T5" fmla="*/ 2147483646 h 344"/>
              <a:gd name="T6" fmla="*/ 2147483646 w 400"/>
              <a:gd name="T7" fmla="*/ 2147483646 h 344"/>
              <a:gd name="T8" fmla="*/ 0 60000 65536"/>
              <a:gd name="T9" fmla="*/ 0 60000 65536"/>
              <a:gd name="T10" fmla="*/ 0 60000 65536"/>
              <a:gd name="T11" fmla="*/ 0 60000 65536"/>
              <a:gd name="T12" fmla="*/ 0 w 400"/>
              <a:gd name="T13" fmla="*/ 0 h 344"/>
              <a:gd name="T14" fmla="*/ 400 w 400"/>
              <a:gd name="T15" fmla="*/ 344 h 344"/>
            </a:gdLst>
            <a:ahLst/>
            <a:cxnLst>
              <a:cxn ang="T8">
                <a:pos x="T0" y="T1"/>
              </a:cxn>
              <a:cxn ang="T9">
                <a:pos x="T2" y="T3"/>
              </a:cxn>
              <a:cxn ang="T10">
                <a:pos x="T4" y="T5"/>
              </a:cxn>
              <a:cxn ang="T11">
                <a:pos x="T6" y="T7"/>
              </a:cxn>
            </a:cxnLst>
            <a:rect l="T12" t="T13" r="T14" b="T15"/>
            <a:pathLst>
              <a:path w="400" h="344">
                <a:moveTo>
                  <a:pt x="64" y="0"/>
                </a:moveTo>
                <a:cubicBezTo>
                  <a:pt x="32" y="92"/>
                  <a:pt x="0" y="184"/>
                  <a:pt x="16" y="240"/>
                </a:cubicBezTo>
                <a:cubicBezTo>
                  <a:pt x="32" y="296"/>
                  <a:pt x="96" y="344"/>
                  <a:pt x="160" y="336"/>
                </a:cubicBezTo>
                <a:cubicBezTo>
                  <a:pt x="224" y="328"/>
                  <a:pt x="312" y="260"/>
                  <a:pt x="400" y="19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5" name="Freeform 16">
            <a:extLst>
              <a:ext uri="{FF2B5EF4-FFF2-40B4-BE49-F238E27FC236}">
                <a16:creationId xmlns:a16="http://schemas.microsoft.com/office/drawing/2014/main" id="{EADAB57E-5E43-48C2-0EFD-BE08BE350CF3}"/>
              </a:ext>
            </a:extLst>
          </p:cNvPr>
          <p:cNvSpPr>
            <a:spLocks/>
          </p:cNvSpPr>
          <p:nvPr/>
        </p:nvSpPr>
        <p:spPr bwMode="auto">
          <a:xfrm>
            <a:off x="6248400" y="4191000"/>
            <a:ext cx="457200" cy="431800"/>
          </a:xfrm>
          <a:custGeom>
            <a:avLst/>
            <a:gdLst>
              <a:gd name="T0" fmla="*/ 0 w 288"/>
              <a:gd name="T1" fmla="*/ 0 h 272"/>
              <a:gd name="T2" fmla="*/ 2147483646 w 288"/>
              <a:gd name="T3" fmla="*/ 2147483646 h 272"/>
              <a:gd name="T4" fmla="*/ 2147483646 w 288"/>
              <a:gd name="T5" fmla="*/ 2147483646 h 272"/>
              <a:gd name="T6" fmla="*/ 2147483646 w 288"/>
              <a:gd name="T7" fmla="*/ 0 h 272"/>
              <a:gd name="T8" fmla="*/ 0 60000 65536"/>
              <a:gd name="T9" fmla="*/ 0 60000 65536"/>
              <a:gd name="T10" fmla="*/ 0 60000 65536"/>
              <a:gd name="T11" fmla="*/ 0 60000 65536"/>
              <a:gd name="T12" fmla="*/ 0 w 288"/>
              <a:gd name="T13" fmla="*/ 0 h 272"/>
              <a:gd name="T14" fmla="*/ 288 w 288"/>
              <a:gd name="T15" fmla="*/ 272 h 272"/>
            </a:gdLst>
            <a:ahLst/>
            <a:cxnLst>
              <a:cxn ang="T8">
                <a:pos x="T0" y="T1"/>
              </a:cxn>
              <a:cxn ang="T9">
                <a:pos x="T2" y="T3"/>
              </a:cxn>
              <a:cxn ang="T10">
                <a:pos x="T4" y="T5"/>
              </a:cxn>
              <a:cxn ang="T11">
                <a:pos x="T6" y="T7"/>
              </a:cxn>
            </a:cxnLst>
            <a:rect l="T12" t="T13" r="T14" b="T15"/>
            <a:pathLst>
              <a:path w="288" h="272">
                <a:moveTo>
                  <a:pt x="0" y="0"/>
                </a:moveTo>
                <a:cubicBezTo>
                  <a:pt x="8" y="104"/>
                  <a:pt x="16" y="208"/>
                  <a:pt x="48" y="240"/>
                </a:cubicBezTo>
                <a:cubicBezTo>
                  <a:pt x="80" y="272"/>
                  <a:pt x="152" y="232"/>
                  <a:pt x="192" y="192"/>
                </a:cubicBezTo>
                <a:cubicBezTo>
                  <a:pt x="232" y="152"/>
                  <a:pt x="260" y="76"/>
                  <a:pt x="288"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6" name="Freeform 17">
            <a:extLst>
              <a:ext uri="{FF2B5EF4-FFF2-40B4-BE49-F238E27FC236}">
                <a16:creationId xmlns:a16="http://schemas.microsoft.com/office/drawing/2014/main" id="{C0DAC8E2-DD12-6C20-E185-D350B27F81BB}"/>
              </a:ext>
            </a:extLst>
          </p:cNvPr>
          <p:cNvSpPr>
            <a:spLocks/>
          </p:cNvSpPr>
          <p:nvPr/>
        </p:nvSpPr>
        <p:spPr bwMode="auto">
          <a:xfrm>
            <a:off x="6553200" y="4267200"/>
            <a:ext cx="533400" cy="355600"/>
          </a:xfrm>
          <a:custGeom>
            <a:avLst/>
            <a:gdLst>
              <a:gd name="T0" fmla="*/ 0 w 336"/>
              <a:gd name="T1" fmla="*/ 0 h 224"/>
              <a:gd name="T2" fmla="*/ 2147483646 w 336"/>
              <a:gd name="T3" fmla="*/ 2147483646 h 224"/>
              <a:gd name="T4" fmla="*/ 2147483646 w 336"/>
              <a:gd name="T5" fmla="*/ 2147483646 h 224"/>
              <a:gd name="T6" fmla="*/ 2147483646 w 336"/>
              <a:gd name="T7" fmla="*/ 0 h 224"/>
              <a:gd name="T8" fmla="*/ 0 60000 65536"/>
              <a:gd name="T9" fmla="*/ 0 60000 65536"/>
              <a:gd name="T10" fmla="*/ 0 60000 65536"/>
              <a:gd name="T11" fmla="*/ 0 60000 65536"/>
              <a:gd name="T12" fmla="*/ 0 w 336"/>
              <a:gd name="T13" fmla="*/ 0 h 224"/>
              <a:gd name="T14" fmla="*/ 336 w 336"/>
              <a:gd name="T15" fmla="*/ 224 h 224"/>
            </a:gdLst>
            <a:ahLst/>
            <a:cxnLst>
              <a:cxn ang="T8">
                <a:pos x="T0" y="T1"/>
              </a:cxn>
              <a:cxn ang="T9">
                <a:pos x="T2" y="T3"/>
              </a:cxn>
              <a:cxn ang="T10">
                <a:pos x="T4" y="T5"/>
              </a:cxn>
              <a:cxn ang="T11">
                <a:pos x="T6" y="T7"/>
              </a:cxn>
            </a:cxnLst>
            <a:rect l="T12" t="T13" r="T14" b="T15"/>
            <a:pathLst>
              <a:path w="336" h="224">
                <a:moveTo>
                  <a:pt x="0" y="0"/>
                </a:moveTo>
                <a:cubicBezTo>
                  <a:pt x="0" y="80"/>
                  <a:pt x="0" y="160"/>
                  <a:pt x="48" y="192"/>
                </a:cubicBezTo>
                <a:cubicBezTo>
                  <a:pt x="96" y="224"/>
                  <a:pt x="240" y="224"/>
                  <a:pt x="288" y="192"/>
                </a:cubicBezTo>
                <a:cubicBezTo>
                  <a:pt x="336" y="160"/>
                  <a:pt x="336" y="80"/>
                  <a:pt x="336"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7" name="Freeform 18">
            <a:extLst>
              <a:ext uri="{FF2B5EF4-FFF2-40B4-BE49-F238E27FC236}">
                <a16:creationId xmlns:a16="http://schemas.microsoft.com/office/drawing/2014/main" id="{2CDD19C7-56F1-EBF6-F702-2D4312320056}"/>
              </a:ext>
            </a:extLst>
          </p:cNvPr>
          <p:cNvSpPr>
            <a:spLocks/>
          </p:cNvSpPr>
          <p:nvPr/>
        </p:nvSpPr>
        <p:spPr bwMode="auto">
          <a:xfrm>
            <a:off x="6934200" y="4343400"/>
            <a:ext cx="457200" cy="355600"/>
          </a:xfrm>
          <a:custGeom>
            <a:avLst/>
            <a:gdLst>
              <a:gd name="T0" fmla="*/ 0 w 288"/>
              <a:gd name="T1" fmla="*/ 0 h 224"/>
              <a:gd name="T2" fmla="*/ 2147483646 w 288"/>
              <a:gd name="T3" fmla="*/ 2147483646 h 224"/>
              <a:gd name="T4" fmla="*/ 2147483646 w 288"/>
              <a:gd name="T5" fmla="*/ 2147483646 h 224"/>
              <a:gd name="T6" fmla="*/ 2147483646 w 288"/>
              <a:gd name="T7" fmla="*/ 0 h 224"/>
              <a:gd name="T8" fmla="*/ 0 60000 65536"/>
              <a:gd name="T9" fmla="*/ 0 60000 65536"/>
              <a:gd name="T10" fmla="*/ 0 60000 65536"/>
              <a:gd name="T11" fmla="*/ 0 60000 65536"/>
              <a:gd name="T12" fmla="*/ 0 w 288"/>
              <a:gd name="T13" fmla="*/ 0 h 224"/>
              <a:gd name="T14" fmla="*/ 288 w 288"/>
              <a:gd name="T15" fmla="*/ 224 h 224"/>
            </a:gdLst>
            <a:ahLst/>
            <a:cxnLst>
              <a:cxn ang="T8">
                <a:pos x="T0" y="T1"/>
              </a:cxn>
              <a:cxn ang="T9">
                <a:pos x="T2" y="T3"/>
              </a:cxn>
              <a:cxn ang="T10">
                <a:pos x="T4" y="T5"/>
              </a:cxn>
              <a:cxn ang="T11">
                <a:pos x="T6" y="T7"/>
              </a:cxn>
            </a:cxnLst>
            <a:rect l="T12" t="T13" r="T14" b="T15"/>
            <a:pathLst>
              <a:path w="288" h="224">
                <a:moveTo>
                  <a:pt x="0" y="0"/>
                </a:moveTo>
                <a:cubicBezTo>
                  <a:pt x="4" y="80"/>
                  <a:pt x="8" y="160"/>
                  <a:pt x="48" y="192"/>
                </a:cubicBezTo>
                <a:cubicBezTo>
                  <a:pt x="88" y="224"/>
                  <a:pt x="200" y="224"/>
                  <a:pt x="240" y="192"/>
                </a:cubicBezTo>
                <a:cubicBezTo>
                  <a:pt x="280" y="160"/>
                  <a:pt x="284" y="80"/>
                  <a:pt x="288"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0898" name="Text Box 19">
            <a:extLst>
              <a:ext uri="{FF2B5EF4-FFF2-40B4-BE49-F238E27FC236}">
                <a16:creationId xmlns:a16="http://schemas.microsoft.com/office/drawing/2014/main" id="{8EA67F5B-7E17-3974-572F-535D4E378FBF}"/>
              </a:ext>
            </a:extLst>
          </p:cNvPr>
          <p:cNvSpPr txBox="1">
            <a:spLocks noChangeArrowheads="1"/>
          </p:cNvSpPr>
          <p:nvPr/>
        </p:nvSpPr>
        <p:spPr bwMode="auto">
          <a:xfrm>
            <a:off x="1203325" y="2936875"/>
            <a:ext cx="1893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Coût moyen à</a:t>
            </a:r>
          </a:p>
          <a:p>
            <a:r>
              <a:rPr lang="fr-FR" altLang="fr-FR" sz="2400">
                <a:latin typeface="Times New Roman" panose="02020603050405020304" pitchFamily="18" charset="0"/>
              </a:rPr>
              <a:t>court terme</a:t>
            </a:r>
          </a:p>
        </p:txBody>
      </p:sp>
      <p:sp>
        <p:nvSpPr>
          <p:cNvPr id="250899" name="Text Box 20">
            <a:extLst>
              <a:ext uri="{FF2B5EF4-FFF2-40B4-BE49-F238E27FC236}">
                <a16:creationId xmlns:a16="http://schemas.microsoft.com/office/drawing/2014/main" id="{C5701716-6346-80C9-7DDE-F4C55256CBD9}"/>
              </a:ext>
            </a:extLst>
          </p:cNvPr>
          <p:cNvSpPr txBox="1">
            <a:spLocks noChangeArrowheads="1"/>
          </p:cNvSpPr>
          <p:nvPr/>
        </p:nvSpPr>
        <p:spPr bwMode="auto">
          <a:xfrm>
            <a:off x="5927725" y="2936875"/>
            <a:ext cx="259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Coût moyen à court</a:t>
            </a:r>
          </a:p>
          <a:p>
            <a:r>
              <a:rPr lang="fr-FR" altLang="fr-FR" sz="2400">
                <a:latin typeface="Times New Roman" panose="02020603050405020304" pitchFamily="18" charset="0"/>
              </a:rPr>
              <a:t>terme</a:t>
            </a:r>
          </a:p>
        </p:txBody>
      </p:sp>
      <p:sp>
        <p:nvSpPr>
          <p:cNvPr id="250900" name="Line 21">
            <a:extLst>
              <a:ext uri="{FF2B5EF4-FFF2-40B4-BE49-F238E27FC236}">
                <a16:creationId xmlns:a16="http://schemas.microsoft.com/office/drawing/2014/main" id="{8CA2A9AF-9EF2-9EFD-CF77-F6954F79BA74}"/>
              </a:ext>
            </a:extLst>
          </p:cNvPr>
          <p:cNvSpPr>
            <a:spLocks noChangeShapeType="1"/>
          </p:cNvSpPr>
          <p:nvPr/>
        </p:nvSpPr>
        <p:spPr bwMode="auto">
          <a:xfrm flipH="1">
            <a:off x="7010400" y="3429000"/>
            <a:ext cx="381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50901" name="Text Box 22">
            <a:extLst>
              <a:ext uri="{FF2B5EF4-FFF2-40B4-BE49-F238E27FC236}">
                <a16:creationId xmlns:a16="http://schemas.microsoft.com/office/drawing/2014/main" id="{8AE7DDFE-9C2A-3C4B-27E7-F87040D5ED25}"/>
              </a:ext>
            </a:extLst>
          </p:cNvPr>
          <p:cNvSpPr txBox="1">
            <a:spLocks noChangeArrowheads="1"/>
          </p:cNvSpPr>
          <p:nvPr/>
        </p:nvSpPr>
        <p:spPr bwMode="auto">
          <a:xfrm>
            <a:off x="5165725" y="4460875"/>
            <a:ext cx="2613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Coût</a:t>
            </a:r>
          </a:p>
          <a:p>
            <a:r>
              <a:rPr lang="fr-FR" altLang="fr-FR" sz="2400">
                <a:latin typeface="Times New Roman" panose="02020603050405020304" pitchFamily="18" charset="0"/>
              </a:rPr>
              <a:t>moyen à long terme</a:t>
            </a:r>
          </a:p>
        </p:txBody>
      </p:sp>
      <p:sp>
        <p:nvSpPr>
          <p:cNvPr id="250902" name="Text Box 23">
            <a:extLst>
              <a:ext uri="{FF2B5EF4-FFF2-40B4-BE49-F238E27FC236}">
                <a16:creationId xmlns:a16="http://schemas.microsoft.com/office/drawing/2014/main" id="{B11160CF-9BF1-E381-2064-6979551F9428}"/>
              </a:ext>
            </a:extLst>
          </p:cNvPr>
          <p:cNvSpPr txBox="1">
            <a:spLocks noChangeArrowheads="1"/>
          </p:cNvSpPr>
          <p:nvPr/>
        </p:nvSpPr>
        <p:spPr bwMode="auto">
          <a:xfrm rot="-5382730">
            <a:off x="3832225" y="3859213"/>
            <a:ext cx="178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Coût unitaire</a:t>
            </a:r>
          </a:p>
        </p:txBody>
      </p:sp>
      <p:sp>
        <p:nvSpPr>
          <p:cNvPr id="250903" name="Text Box 24">
            <a:extLst>
              <a:ext uri="{FF2B5EF4-FFF2-40B4-BE49-F238E27FC236}">
                <a16:creationId xmlns:a16="http://schemas.microsoft.com/office/drawing/2014/main" id="{4B628BC0-B72B-54CC-2B8F-270B262A2C0B}"/>
              </a:ext>
            </a:extLst>
          </p:cNvPr>
          <p:cNvSpPr txBox="1">
            <a:spLocks noChangeArrowheads="1"/>
          </p:cNvSpPr>
          <p:nvPr/>
        </p:nvSpPr>
        <p:spPr bwMode="auto">
          <a:xfrm rot="-5382730">
            <a:off x="-434975" y="3783013"/>
            <a:ext cx="178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latin typeface="Times New Roman" panose="02020603050405020304" pitchFamily="18" charset="0"/>
              </a:rPr>
              <a:t>Coût unitaire</a:t>
            </a:r>
          </a:p>
        </p:txBody>
      </p:sp>
      <p:sp>
        <p:nvSpPr>
          <p:cNvPr id="250904" name="Rectangle 25">
            <a:extLst>
              <a:ext uri="{FF2B5EF4-FFF2-40B4-BE49-F238E27FC236}">
                <a16:creationId xmlns:a16="http://schemas.microsoft.com/office/drawing/2014/main" id="{BBE3B3F9-5036-ED50-C680-D07F322CB44C}"/>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coûts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929" name="Object 2">
            <a:extLst>
              <a:ext uri="{FF2B5EF4-FFF2-40B4-BE49-F238E27FC236}">
                <a16:creationId xmlns:a16="http://schemas.microsoft.com/office/drawing/2014/main" id="{24205BAD-8D82-22B6-35A0-23D924C56015}"/>
              </a:ext>
            </a:extLst>
          </p:cNvPr>
          <p:cNvGraphicFramePr>
            <a:graphicFrameLocks noChangeAspect="1"/>
          </p:cNvGraphicFramePr>
          <p:nvPr>
            <p:ph type="tbl" idx="1"/>
          </p:nvPr>
        </p:nvGraphicFramePr>
        <p:xfrm>
          <a:off x="1433513" y="2286000"/>
          <a:ext cx="6672262" cy="3810000"/>
        </p:xfrm>
        <a:graphic>
          <a:graphicData uri="http://schemas.openxmlformats.org/presentationml/2006/ole">
            <mc:AlternateContent xmlns:mc="http://schemas.openxmlformats.org/markup-compatibility/2006">
              <mc:Choice xmlns:v="urn:schemas-microsoft-com:vml" Requires="v">
                <p:oleObj name="Document" r:id="rId3" imgW="15544800" imgH="7848600" progId="Word.Document.8">
                  <p:embed/>
                </p:oleObj>
              </mc:Choice>
              <mc:Fallback>
                <p:oleObj name="Document" r:id="rId3" imgW="15544800" imgH="78486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13" y="2286000"/>
                        <a:ext cx="6672262" cy="3810000"/>
                      </a:xfrm>
                      <a:prstGeom prst="rect">
                        <a:avLst/>
                      </a:prstGeom>
                      <a:noFill/>
                      <a:ln w="889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2930" name="Espace réservé du numéro de diapositive 3">
            <a:extLst>
              <a:ext uri="{FF2B5EF4-FFF2-40B4-BE49-F238E27FC236}">
                <a16:creationId xmlns:a16="http://schemas.microsoft.com/office/drawing/2014/main" id="{E0FEAAD2-2D89-8B30-D099-571A6A3051E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D981C72-7F65-2444-8E1E-C58886E6185B}" type="slidenum">
              <a:rPr lang="en-US" altLang="fr-FR" smtClean="0">
                <a:solidFill>
                  <a:schemeClr val="bg1"/>
                </a:solidFill>
              </a:rPr>
              <a:pPr/>
              <a:t>122</a:t>
            </a:fld>
            <a:endParaRPr lang="en-US" altLang="fr-FR">
              <a:solidFill>
                <a:schemeClr val="bg1"/>
              </a:solidFill>
            </a:endParaRPr>
          </a:p>
        </p:txBody>
      </p:sp>
      <p:sp>
        <p:nvSpPr>
          <p:cNvPr id="252931" name="Line 4">
            <a:extLst>
              <a:ext uri="{FF2B5EF4-FFF2-40B4-BE49-F238E27FC236}">
                <a16:creationId xmlns:a16="http://schemas.microsoft.com/office/drawing/2014/main" id="{FC98FBD8-A2C3-F68B-5D7E-3BE4871EE42F}"/>
              </a:ext>
            </a:extLst>
          </p:cNvPr>
          <p:cNvSpPr>
            <a:spLocks noChangeShapeType="1"/>
          </p:cNvSpPr>
          <p:nvPr/>
        </p:nvSpPr>
        <p:spPr bwMode="auto">
          <a:xfrm>
            <a:off x="3563938" y="2279650"/>
            <a:ext cx="0" cy="38163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2932" name="Line 5">
            <a:extLst>
              <a:ext uri="{FF2B5EF4-FFF2-40B4-BE49-F238E27FC236}">
                <a16:creationId xmlns:a16="http://schemas.microsoft.com/office/drawing/2014/main" id="{958B39FF-AFCB-0077-7F33-0089CDD67B19}"/>
              </a:ext>
            </a:extLst>
          </p:cNvPr>
          <p:cNvSpPr>
            <a:spLocks noChangeShapeType="1"/>
          </p:cNvSpPr>
          <p:nvPr/>
        </p:nvSpPr>
        <p:spPr bwMode="auto">
          <a:xfrm>
            <a:off x="5867400" y="2279650"/>
            <a:ext cx="0" cy="38163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2933" name="Line 6">
            <a:extLst>
              <a:ext uri="{FF2B5EF4-FFF2-40B4-BE49-F238E27FC236}">
                <a16:creationId xmlns:a16="http://schemas.microsoft.com/office/drawing/2014/main" id="{4BE50F2C-5688-B112-0485-6295254403FA}"/>
              </a:ext>
            </a:extLst>
          </p:cNvPr>
          <p:cNvSpPr>
            <a:spLocks noChangeShapeType="1"/>
          </p:cNvSpPr>
          <p:nvPr/>
        </p:nvSpPr>
        <p:spPr bwMode="auto">
          <a:xfrm>
            <a:off x="1384300" y="3505200"/>
            <a:ext cx="67691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2934" name="Line 7">
            <a:extLst>
              <a:ext uri="{FF2B5EF4-FFF2-40B4-BE49-F238E27FC236}">
                <a16:creationId xmlns:a16="http://schemas.microsoft.com/office/drawing/2014/main" id="{E58085D9-2659-179F-AA21-690C117827A1}"/>
              </a:ext>
            </a:extLst>
          </p:cNvPr>
          <p:cNvSpPr>
            <a:spLocks noChangeShapeType="1"/>
          </p:cNvSpPr>
          <p:nvPr/>
        </p:nvSpPr>
        <p:spPr bwMode="auto">
          <a:xfrm>
            <a:off x="1403350" y="4724400"/>
            <a:ext cx="67691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21865" name="Text Box 9">
            <a:extLst>
              <a:ext uri="{FF2B5EF4-FFF2-40B4-BE49-F238E27FC236}">
                <a16:creationId xmlns:a16="http://schemas.microsoft.com/office/drawing/2014/main" id="{9D2C9145-E1EB-EAF1-0953-A49BD14B0AB0}"/>
              </a:ext>
            </a:extLst>
          </p:cNvPr>
          <p:cNvSpPr txBox="1">
            <a:spLocks noChangeArrowheads="1"/>
          </p:cNvSpPr>
          <p:nvPr/>
        </p:nvSpPr>
        <p:spPr bwMode="auto">
          <a:xfrm>
            <a:off x="1905000" y="1625600"/>
            <a:ext cx="1012825" cy="519113"/>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Elevé</a:t>
            </a:r>
            <a:endParaRPr lang="fr-FR" altLang="fr-FR">
              <a:latin typeface="Times New Roman" panose="02020603050405020304" pitchFamily="18" charset="0"/>
            </a:endParaRPr>
          </a:p>
        </p:txBody>
      </p:sp>
      <p:sp>
        <p:nvSpPr>
          <p:cNvPr id="121866" name="Text Box 10">
            <a:extLst>
              <a:ext uri="{FF2B5EF4-FFF2-40B4-BE49-F238E27FC236}">
                <a16:creationId xmlns:a16="http://schemas.microsoft.com/office/drawing/2014/main" id="{6ADC9408-E421-6893-E79A-74E1103BDDC6}"/>
              </a:ext>
            </a:extLst>
          </p:cNvPr>
          <p:cNvSpPr txBox="1">
            <a:spLocks noChangeArrowheads="1"/>
          </p:cNvSpPr>
          <p:nvPr/>
        </p:nvSpPr>
        <p:spPr bwMode="auto">
          <a:xfrm>
            <a:off x="4419600" y="1614488"/>
            <a:ext cx="1230313" cy="519112"/>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Moyen</a:t>
            </a:r>
            <a:endParaRPr lang="fr-FR" altLang="fr-FR">
              <a:latin typeface="Times New Roman" panose="02020603050405020304" pitchFamily="18" charset="0"/>
            </a:endParaRPr>
          </a:p>
        </p:txBody>
      </p:sp>
      <p:sp>
        <p:nvSpPr>
          <p:cNvPr id="121867" name="Text Box 11">
            <a:extLst>
              <a:ext uri="{FF2B5EF4-FFF2-40B4-BE49-F238E27FC236}">
                <a16:creationId xmlns:a16="http://schemas.microsoft.com/office/drawing/2014/main" id="{125F0525-08EC-C16A-2837-17F7D774277D}"/>
              </a:ext>
            </a:extLst>
          </p:cNvPr>
          <p:cNvSpPr txBox="1">
            <a:spLocks noChangeArrowheads="1"/>
          </p:cNvSpPr>
          <p:nvPr/>
        </p:nvSpPr>
        <p:spPr bwMode="auto">
          <a:xfrm>
            <a:off x="7112000" y="1590675"/>
            <a:ext cx="738188" cy="519113"/>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Bas</a:t>
            </a:r>
            <a:endParaRPr lang="fr-FR" altLang="fr-FR">
              <a:latin typeface="Times New Roman" panose="02020603050405020304" pitchFamily="18" charset="0"/>
            </a:endParaRPr>
          </a:p>
        </p:txBody>
      </p:sp>
      <p:sp>
        <p:nvSpPr>
          <p:cNvPr id="121868" name="Text Box 12">
            <a:extLst>
              <a:ext uri="{FF2B5EF4-FFF2-40B4-BE49-F238E27FC236}">
                <a16:creationId xmlns:a16="http://schemas.microsoft.com/office/drawing/2014/main" id="{FA2AE1A6-B028-6F04-1A7F-4B8B33AFB15D}"/>
              </a:ext>
            </a:extLst>
          </p:cNvPr>
          <p:cNvSpPr txBox="1">
            <a:spLocks noChangeArrowheads="1"/>
          </p:cNvSpPr>
          <p:nvPr/>
        </p:nvSpPr>
        <p:spPr bwMode="auto">
          <a:xfrm>
            <a:off x="4267200" y="1085850"/>
            <a:ext cx="1482725" cy="579438"/>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P R I X</a:t>
            </a:r>
            <a:endParaRPr lang="fr-FR" altLang="fr-FR">
              <a:solidFill>
                <a:schemeClr val="hlink"/>
              </a:solidFill>
              <a:latin typeface="Times New Roman" panose="02020603050405020304" pitchFamily="18" charset="0"/>
            </a:endParaRPr>
          </a:p>
        </p:txBody>
      </p:sp>
      <p:sp>
        <p:nvSpPr>
          <p:cNvPr id="121869" name="Text Box 13">
            <a:extLst>
              <a:ext uri="{FF2B5EF4-FFF2-40B4-BE49-F238E27FC236}">
                <a16:creationId xmlns:a16="http://schemas.microsoft.com/office/drawing/2014/main" id="{E1CB7AF1-4CCD-1C21-DD4C-36389A9150E3}"/>
              </a:ext>
            </a:extLst>
          </p:cNvPr>
          <p:cNvSpPr txBox="1">
            <a:spLocks noChangeArrowheads="1"/>
          </p:cNvSpPr>
          <p:nvPr/>
        </p:nvSpPr>
        <p:spPr bwMode="auto">
          <a:xfrm rot="-5327067">
            <a:off x="270669" y="2382044"/>
            <a:ext cx="1171575" cy="519113"/>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Elevée</a:t>
            </a:r>
            <a:endParaRPr lang="fr-FR" altLang="fr-FR">
              <a:latin typeface="Times New Roman" panose="02020603050405020304" pitchFamily="18" charset="0"/>
            </a:endParaRPr>
          </a:p>
        </p:txBody>
      </p:sp>
      <p:sp>
        <p:nvSpPr>
          <p:cNvPr id="121870" name="Text Box 14">
            <a:extLst>
              <a:ext uri="{FF2B5EF4-FFF2-40B4-BE49-F238E27FC236}">
                <a16:creationId xmlns:a16="http://schemas.microsoft.com/office/drawing/2014/main" id="{40605678-DAA6-881A-77FB-85CF8FFB29BD}"/>
              </a:ext>
            </a:extLst>
          </p:cNvPr>
          <p:cNvSpPr txBox="1">
            <a:spLocks noChangeArrowheads="1"/>
          </p:cNvSpPr>
          <p:nvPr/>
        </p:nvSpPr>
        <p:spPr bwMode="auto">
          <a:xfrm rot="-5474258">
            <a:off x="-9525" y="3746500"/>
            <a:ext cx="1585913" cy="519113"/>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Moyenne</a:t>
            </a:r>
            <a:endParaRPr lang="fr-FR" altLang="fr-FR">
              <a:latin typeface="Times New Roman" panose="02020603050405020304" pitchFamily="18" charset="0"/>
            </a:endParaRPr>
          </a:p>
        </p:txBody>
      </p:sp>
      <p:sp>
        <p:nvSpPr>
          <p:cNvPr id="121871" name="Text Box 15">
            <a:extLst>
              <a:ext uri="{FF2B5EF4-FFF2-40B4-BE49-F238E27FC236}">
                <a16:creationId xmlns:a16="http://schemas.microsoft.com/office/drawing/2014/main" id="{23975FD0-673E-6303-F667-95E0C78D3B17}"/>
              </a:ext>
            </a:extLst>
          </p:cNvPr>
          <p:cNvSpPr txBox="1">
            <a:spLocks noChangeArrowheads="1"/>
          </p:cNvSpPr>
          <p:nvPr/>
        </p:nvSpPr>
        <p:spPr bwMode="auto">
          <a:xfrm rot="16191559">
            <a:off x="266701" y="5122862"/>
            <a:ext cx="1033462" cy="519113"/>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2800" b="1">
                <a:solidFill>
                  <a:schemeClr val="accent1"/>
                </a:solidFill>
                <a:effectLst>
                  <a:outerShdw blurRad="38100" dist="38100" dir="2700000" algn="tl">
                    <a:srgbClr val="C0C0C0"/>
                  </a:outerShdw>
                </a:effectLst>
                <a:latin typeface="Times New Roman" panose="02020603050405020304" pitchFamily="18" charset="0"/>
              </a:rPr>
              <a:t>Basse</a:t>
            </a:r>
            <a:endParaRPr lang="fr-FR" altLang="fr-FR">
              <a:latin typeface="Times New Roman" panose="02020603050405020304" pitchFamily="18" charset="0"/>
            </a:endParaRPr>
          </a:p>
        </p:txBody>
      </p:sp>
      <p:sp>
        <p:nvSpPr>
          <p:cNvPr id="121872" name="Text Box 16">
            <a:extLst>
              <a:ext uri="{FF2B5EF4-FFF2-40B4-BE49-F238E27FC236}">
                <a16:creationId xmlns:a16="http://schemas.microsoft.com/office/drawing/2014/main" id="{BBE90C05-A5F7-F2A8-FDE1-BBC69FCB78DE}"/>
              </a:ext>
            </a:extLst>
          </p:cNvPr>
          <p:cNvSpPr txBox="1">
            <a:spLocks noChangeArrowheads="1"/>
          </p:cNvSpPr>
          <p:nvPr/>
        </p:nvSpPr>
        <p:spPr bwMode="auto">
          <a:xfrm rot="16200000">
            <a:off x="-1041400" y="4090988"/>
            <a:ext cx="2668587" cy="579438"/>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Q U A L I T E</a:t>
            </a:r>
            <a:endParaRPr lang="fr-FR" altLang="fr-FR">
              <a:solidFill>
                <a:schemeClr val="hlink"/>
              </a:solidFill>
              <a:latin typeface="Times New Roman" panose="02020603050405020304" pitchFamily="18" charset="0"/>
            </a:endParaRPr>
          </a:p>
        </p:txBody>
      </p:sp>
      <p:sp>
        <p:nvSpPr>
          <p:cNvPr id="252943" name="Rectangle 17">
            <a:extLst>
              <a:ext uri="{FF2B5EF4-FFF2-40B4-BE49-F238E27FC236}">
                <a16:creationId xmlns:a16="http://schemas.microsoft.com/office/drawing/2014/main" id="{9D5F0B04-4282-FBB3-7095-4A1BAC55F2F8}"/>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La gestion du rapport Q/P</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a:extLst>
              <a:ext uri="{FF2B5EF4-FFF2-40B4-BE49-F238E27FC236}">
                <a16:creationId xmlns:a16="http://schemas.microsoft.com/office/drawing/2014/main" id="{D189B993-FC81-C521-6B98-71024CD77C06}"/>
              </a:ext>
            </a:extLst>
          </p:cNvPr>
          <p:cNvSpPr>
            <a:spLocks noGrp="1" noChangeArrowheads="1"/>
          </p:cNvSpPr>
          <p:nvPr>
            <p:ph idx="1"/>
          </p:nvPr>
        </p:nvSpPr>
        <p:spPr>
          <a:xfrm>
            <a:off x="609600" y="1447800"/>
            <a:ext cx="7772400" cy="4114800"/>
          </a:xfrm>
        </p:spPr>
        <p:txBody>
          <a:bodyPr>
            <a:normAutofit/>
          </a:bodyPr>
          <a:lstStyle/>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Originalité du produit</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Connaissance des produits de substitution</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Facilité de comparaison</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Poids de la dépense</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Poids du prix dans le coût total</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Partage des coûts</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Achats déjà amortis</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Qualité perçue</a:t>
            </a:r>
          </a:p>
          <a:p>
            <a:pPr eaLnBrk="1" hangingPunct="1">
              <a:lnSpc>
                <a:spcPct val="80000"/>
              </a:lnSpc>
              <a:buClr>
                <a:schemeClr val="accent2"/>
              </a:buClr>
              <a:buFont typeface="Wingdings" pitchFamily="2" charset="2"/>
              <a:buChar char="¯"/>
              <a:defRPr/>
            </a:pPr>
            <a:r>
              <a:rPr lang="fr-FR" altLang="fr-FR" sz="1800">
                <a:solidFill>
                  <a:schemeClr val="accent1"/>
                </a:solidFill>
                <a:effectLst>
                  <a:outerShdw blurRad="38100" dist="38100" dir="2700000" algn="tl">
                    <a:srgbClr val="C0C0C0"/>
                  </a:outerShdw>
                </a:effectLst>
                <a:ea typeface="ＭＳ Ｐゴシック" panose="020B0600070205080204" pitchFamily="34" charset="-128"/>
              </a:rPr>
              <a:t>Stockage</a:t>
            </a:r>
          </a:p>
        </p:txBody>
      </p:sp>
      <p:sp>
        <p:nvSpPr>
          <p:cNvPr id="254978" name="Espace réservé du numéro de diapositive 3">
            <a:extLst>
              <a:ext uri="{FF2B5EF4-FFF2-40B4-BE49-F238E27FC236}">
                <a16:creationId xmlns:a16="http://schemas.microsoft.com/office/drawing/2014/main" id="{32675E86-5A0D-0C17-104A-672FAF15C8F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9A2911D-105F-C84E-9B60-26300AB46385}" type="slidenum">
              <a:rPr lang="en-US" altLang="fr-FR" sz="1800" smtClean="0">
                <a:solidFill>
                  <a:schemeClr val="bg1"/>
                </a:solidFill>
              </a:rPr>
              <a:pPr algn="l"/>
              <a:t>123</a:t>
            </a:fld>
            <a:endParaRPr lang="en-US" altLang="fr-FR" sz="1800">
              <a:solidFill>
                <a:schemeClr val="bg1"/>
              </a:solidFill>
            </a:endParaRPr>
          </a:p>
        </p:txBody>
      </p:sp>
      <p:sp>
        <p:nvSpPr>
          <p:cNvPr id="254979" name="Rectangle 5">
            <a:extLst>
              <a:ext uri="{FF2B5EF4-FFF2-40B4-BE49-F238E27FC236}">
                <a16:creationId xmlns:a16="http://schemas.microsoft.com/office/drawing/2014/main" id="{9316F618-03A5-9A74-CADB-490D1555F722}"/>
              </a:ext>
            </a:extLst>
          </p:cNvPr>
          <p:cNvSpPr>
            <a:spLocks noChangeArrowheads="1"/>
          </p:cNvSpPr>
          <p:nvPr/>
        </p:nvSpPr>
        <p:spPr bwMode="auto">
          <a:xfrm>
            <a:off x="0" y="141288"/>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La sensibilité aux prix</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E8DC3D83-061F-7402-EF1E-94ADDD256329}"/>
              </a:ext>
            </a:extLst>
          </p:cNvPr>
          <p:cNvSpPr>
            <a:spLocks noGrp="1" noChangeArrowheads="1"/>
          </p:cNvSpPr>
          <p:nvPr>
            <p:ph type="title"/>
          </p:nvPr>
        </p:nvSpPr>
        <p:spPr>
          <a:xfrm>
            <a:off x="685800" y="812800"/>
            <a:ext cx="7772400" cy="736600"/>
          </a:xfrm>
        </p:spPr>
        <p:txBody>
          <a:bodyPr>
            <a:noAutofit/>
          </a:bodyPr>
          <a:lstStyle/>
          <a:p>
            <a:pPr eaLnBrk="1" hangingPunct="1">
              <a:defRPr/>
            </a:pPr>
            <a:r>
              <a:rPr lang="fr-FR" altLang="fr-FR">
                <a:solidFill>
                  <a:srgbClr val="FF0000"/>
                </a:solidFill>
                <a:effectLst>
                  <a:outerShdw blurRad="38100" dist="38100" dir="2700000" algn="tl">
                    <a:srgbClr val="C0C0C0"/>
                  </a:outerShdw>
                </a:effectLst>
                <a:ea typeface="ＭＳ Ｐゴシック" panose="020B0600070205080204" pitchFamily="34" charset="-128"/>
              </a:rPr>
              <a:t>ELASTICITE D / P</a:t>
            </a:r>
            <a:endParaRPr lang="fr-FR" altLang="fr-FR">
              <a:ea typeface="ＭＳ Ｐゴシック" panose="020B0600070205080204" pitchFamily="34" charset="-128"/>
            </a:endParaRPr>
          </a:p>
        </p:txBody>
      </p:sp>
      <p:sp>
        <p:nvSpPr>
          <p:cNvPr id="257026" name="Espace réservé du numéro de diapositive 2">
            <a:extLst>
              <a:ext uri="{FF2B5EF4-FFF2-40B4-BE49-F238E27FC236}">
                <a16:creationId xmlns:a16="http://schemas.microsoft.com/office/drawing/2014/main" id="{CA511EF4-3A10-2D57-87E2-83B45C94A4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7031762-8EA3-C24E-8FBD-C0B35F7C4F07}" type="slidenum">
              <a:rPr lang="en-US" altLang="fr-FR" smtClean="0">
                <a:solidFill>
                  <a:schemeClr val="bg1"/>
                </a:solidFill>
              </a:rPr>
              <a:pPr/>
              <a:t>124</a:t>
            </a:fld>
            <a:endParaRPr lang="en-US" altLang="fr-FR">
              <a:solidFill>
                <a:schemeClr val="bg1"/>
              </a:solidFill>
            </a:endParaRPr>
          </a:p>
        </p:txBody>
      </p:sp>
      <p:sp>
        <p:nvSpPr>
          <p:cNvPr id="125956" name="Text Box 4">
            <a:extLst>
              <a:ext uri="{FF2B5EF4-FFF2-40B4-BE49-F238E27FC236}">
                <a16:creationId xmlns:a16="http://schemas.microsoft.com/office/drawing/2014/main" id="{CCBF4A27-4BEA-88E2-D850-4072FC5835D0}"/>
              </a:ext>
            </a:extLst>
          </p:cNvPr>
          <p:cNvSpPr txBox="1">
            <a:spLocks noChangeArrowheads="1"/>
          </p:cNvSpPr>
          <p:nvPr/>
        </p:nvSpPr>
        <p:spPr bwMode="auto">
          <a:xfrm>
            <a:off x="23813" y="2670175"/>
            <a:ext cx="1997075" cy="1200150"/>
          </a:xfrm>
          <a:prstGeom prst="rect">
            <a:avLst/>
          </a:prstGeom>
          <a:noFill/>
          <a:ln w="9525">
            <a:solidFill>
              <a:srgbClr val="FF0000"/>
            </a:solid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3600" b="1">
                <a:solidFill>
                  <a:srgbClr val="FF0000"/>
                </a:solidFill>
                <a:effectLst>
                  <a:outerShdw blurRad="38100" dist="38100" dir="2700000" algn="tl">
                    <a:srgbClr val="C0C0C0"/>
                  </a:outerShdw>
                </a:effectLst>
                <a:latin typeface="Times New Roman" panose="02020603050405020304" pitchFamily="18" charset="0"/>
              </a:rPr>
              <a:t>Elasticité</a:t>
            </a:r>
          </a:p>
          <a:p>
            <a:pPr algn="ctr">
              <a:defRPr/>
            </a:pPr>
            <a:r>
              <a:rPr lang="fr-FR" altLang="fr-FR" sz="3600" b="1">
                <a:solidFill>
                  <a:srgbClr val="FF0000"/>
                </a:solidFill>
                <a:effectLst>
                  <a:outerShdw blurRad="38100" dist="38100" dir="2700000" algn="tl">
                    <a:srgbClr val="C0C0C0"/>
                  </a:outerShdw>
                </a:effectLst>
                <a:latin typeface="Times New Roman" panose="02020603050405020304" pitchFamily="18" charset="0"/>
              </a:rPr>
              <a:t>d / p</a:t>
            </a:r>
            <a:endParaRPr lang="fr-FR" altLang="fr-FR">
              <a:latin typeface="Times New Roman" panose="02020603050405020304" pitchFamily="18" charset="0"/>
            </a:endParaRPr>
          </a:p>
        </p:txBody>
      </p:sp>
      <p:sp>
        <p:nvSpPr>
          <p:cNvPr id="125957" name="Text Box 5">
            <a:extLst>
              <a:ext uri="{FF2B5EF4-FFF2-40B4-BE49-F238E27FC236}">
                <a16:creationId xmlns:a16="http://schemas.microsoft.com/office/drawing/2014/main" id="{4FBFDD2A-33E0-C4F6-ACF9-2E130DA4E7FB}"/>
              </a:ext>
            </a:extLst>
          </p:cNvPr>
          <p:cNvSpPr txBox="1">
            <a:spLocks noChangeArrowheads="1"/>
          </p:cNvSpPr>
          <p:nvPr/>
        </p:nvSpPr>
        <p:spPr bwMode="auto">
          <a:xfrm>
            <a:off x="2362200" y="2482850"/>
            <a:ext cx="6724650" cy="64135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600" b="1">
                <a:solidFill>
                  <a:schemeClr val="hlink"/>
                </a:solidFill>
                <a:effectLst>
                  <a:outerShdw blurRad="38100" dist="38100" dir="2700000" algn="tl">
                    <a:srgbClr val="C0C0C0"/>
                  </a:outerShdw>
                </a:effectLst>
                <a:latin typeface="Times New Roman" panose="02020603050405020304" pitchFamily="18" charset="0"/>
              </a:rPr>
              <a:t>% de modification de la demande</a:t>
            </a:r>
            <a:endParaRPr lang="fr-FR" altLang="fr-FR">
              <a:solidFill>
                <a:schemeClr val="hlink"/>
              </a:solidFill>
              <a:latin typeface="Times New Roman" panose="02020603050405020304" pitchFamily="18" charset="0"/>
            </a:endParaRPr>
          </a:p>
        </p:txBody>
      </p:sp>
      <p:sp>
        <p:nvSpPr>
          <p:cNvPr id="125958" name="Text Box 6">
            <a:extLst>
              <a:ext uri="{FF2B5EF4-FFF2-40B4-BE49-F238E27FC236}">
                <a16:creationId xmlns:a16="http://schemas.microsoft.com/office/drawing/2014/main" id="{D96CCE36-0305-47A3-F911-4DC7287FA7F9}"/>
              </a:ext>
            </a:extLst>
          </p:cNvPr>
          <p:cNvSpPr txBox="1">
            <a:spLocks noChangeArrowheads="1"/>
          </p:cNvSpPr>
          <p:nvPr/>
        </p:nvSpPr>
        <p:spPr bwMode="auto">
          <a:xfrm>
            <a:off x="2819400" y="3276600"/>
            <a:ext cx="5340350" cy="64135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600" b="1">
                <a:solidFill>
                  <a:schemeClr val="hlink"/>
                </a:solidFill>
                <a:effectLst>
                  <a:outerShdw blurRad="38100" dist="38100" dir="2700000" algn="tl">
                    <a:srgbClr val="C0C0C0"/>
                  </a:outerShdw>
                </a:effectLst>
                <a:latin typeface="Times New Roman" panose="02020603050405020304" pitchFamily="18" charset="0"/>
              </a:rPr>
              <a:t>% de modification du prix</a:t>
            </a:r>
            <a:endParaRPr lang="fr-FR" altLang="fr-FR">
              <a:solidFill>
                <a:schemeClr val="hlink"/>
              </a:solidFill>
              <a:latin typeface="Times New Roman" panose="02020603050405020304" pitchFamily="18" charset="0"/>
            </a:endParaRPr>
          </a:p>
        </p:txBody>
      </p:sp>
      <p:sp>
        <p:nvSpPr>
          <p:cNvPr id="125959" name="Text Box 7">
            <a:extLst>
              <a:ext uri="{FF2B5EF4-FFF2-40B4-BE49-F238E27FC236}">
                <a16:creationId xmlns:a16="http://schemas.microsoft.com/office/drawing/2014/main" id="{63019A7B-9874-98CE-B935-700B4CA0515D}"/>
              </a:ext>
            </a:extLst>
          </p:cNvPr>
          <p:cNvSpPr txBox="1">
            <a:spLocks noChangeArrowheads="1"/>
          </p:cNvSpPr>
          <p:nvPr/>
        </p:nvSpPr>
        <p:spPr bwMode="auto">
          <a:xfrm>
            <a:off x="2016125" y="2743200"/>
            <a:ext cx="574675" cy="9144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5400" b="1">
                <a:effectLst>
                  <a:outerShdw blurRad="38100" dist="38100" dir="2700000" algn="tl">
                    <a:srgbClr val="C0C0C0"/>
                  </a:outerShdw>
                </a:effectLst>
                <a:latin typeface="Times New Roman" panose="02020603050405020304" pitchFamily="18" charset="0"/>
              </a:rPr>
              <a:t>=</a:t>
            </a:r>
            <a:endParaRPr lang="fr-FR" altLang="fr-FR">
              <a:latin typeface="Times New Roman" panose="02020603050405020304" pitchFamily="18" charset="0"/>
            </a:endParaRPr>
          </a:p>
        </p:txBody>
      </p:sp>
      <p:sp>
        <p:nvSpPr>
          <p:cNvPr id="257031" name="Line 8">
            <a:extLst>
              <a:ext uri="{FF2B5EF4-FFF2-40B4-BE49-F238E27FC236}">
                <a16:creationId xmlns:a16="http://schemas.microsoft.com/office/drawing/2014/main" id="{E0260C92-FC83-0F29-349D-4666F4176589}"/>
              </a:ext>
            </a:extLst>
          </p:cNvPr>
          <p:cNvSpPr>
            <a:spLocks noChangeShapeType="1"/>
          </p:cNvSpPr>
          <p:nvPr/>
        </p:nvSpPr>
        <p:spPr bwMode="auto">
          <a:xfrm>
            <a:off x="2743200" y="3276600"/>
            <a:ext cx="64008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u numéro de diapositive 2">
            <a:extLst>
              <a:ext uri="{FF2B5EF4-FFF2-40B4-BE49-F238E27FC236}">
                <a16:creationId xmlns:a16="http://schemas.microsoft.com/office/drawing/2014/main" id="{682A24EA-57F5-C09F-4789-67E6CD8846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18E789F-A30F-1241-85E9-653DCE1DB772}" type="slidenum">
              <a:rPr lang="en-US" altLang="fr-FR" smtClean="0">
                <a:solidFill>
                  <a:schemeClr val="bg1"/>
                </a:solidFill>
              </a:rPr>
              <a:pPr/>
              <a:t>125</a:t>
            </a:fld>
            <a:endParaRPr lang="en-US" altLang="fr-FR">
              <a:solidFill>
                <a:schemeClr val="bg1"/>
              </a:solidFill>
            </a:endParaRPr>
          </a:p>
        </p:txBody>
      </p:sp>
      <p:sp>
        <p:nvSpPr>
          <p:cNvPr id="4" name="Rectangle 2">
            <a:extLst>
              <a:ext uri="{FF2B5EF4-FFF2-40B4-BE49-F238E27FC236}">
                <a16:creationId xmlns:a16="http://schemas.microsoft.com/office/drawing/2014/main" id="{D382475E-7393-D6EF-C052-8617ABC9F225}"/>
              </a:ext>
            </a:extLst>
          </p:cNvPr>
          <p:cNvSpPr txBox="1">
            <a:spLocks noChangeArrowheads="1"/>
          </p:cNvSpPr>
          <p:nvPr/>
        </p:nvSpPr>
        <p:spPr bwMode="auto">
          <a:xfrm>
            <a:off x="468313" y="836613"/>
            <a:ext cx="8275637" cy="1398587"/>
          </a:xfrm>
          <a:prstGeom prst="rect">
            <a:avLst/>
          </a:prstGeom>
          <a:noFill/>
          <a:ln>
            <a:noFill/>
          </a:ln>
        </p:spPr>
        <p:txBody>
          <a:bodyPr>
            <a:normAutofit fontScale="75000" lnSpcReduction="20000"/>
          </a:bodyPr>
          <a:lstStyle>
            <a:lvl1pPr algn="l" rtl="0" eaLnBrk="0" fontAlgn="base" hangingPunct="0">
              <a:spcBef>
                <a:spcPct val="0"/>
              </a:spcBef>
              <a:spcAft>
                <a:spcPct val="0"/>
              </a:spcAft>
              <a:defRPr sz="3600" kern="1200">
                <a:solidFill>
                  <a:schemeClr val="accent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2pPr>
            <a:lvl3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3pPr>
            <a:lvl4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4pPr>
            <a:lvl5pPr algn="l" rtl="0" eaLnBrk="0" fontAlgn="base" hangingPunct="0">
              <a:spcBef>
                <a:spcPct val="0"/>
              </a:spcBef>
              <a:spcAft>
                <a:spcPct val="0"/>
              </a:spcAft>
              <a:defRPr sz="3600">
                <a:solidFill>
                  <a:schemeClr val="accent1"/>
                </a:solidFill>
                <a:latin typeface="Rockwell" charset="0"/>
                <a:ea typeface="ＭＳ Ｐゴシック" charset="-128"/>
                <a:cs typeface="ＭＳ Ｐゴシック" charset="-128"/>
              </a:defRPr>
            </a:lvl5pPr>
            <a:lvl6pPr marL="4572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6pPr>
            <a:lvl7pPr marL="9144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7pPr>
            <a:lvl8pPr marL="13716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8pPr>
            <a:lvl9pPr marL="18288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9pPr>
          </a:lstStyle>
          <a:p>
            <a:pPr eaLnBrk="1" hangingPunct="1">
              <a:defRPr/>
            </a:pPr>
            <a:r>
              <a:rPr lang="fr-FR" altLang="fr-FR" sz="5400">
                <a:solidFill>
                  <a:srgbClr val="FF0000"/>
                </a:solidFill>
              </a:rPr>
              <a:t>L</a:t>
            </a:r>
            <a:r>
              <a:rPr lang="ja-JP" altLang="fr-FR" sz="5400">
                <a:solidFill>
                  <a:srgbClr val="FF0000"/>
                </a:solidFill>
              </a:rPr>
              <a:t>’</a:t>
            </a:r>
            <a:r>
              <a:rPr lang="fr-FR" altLang="ja-JP" sz="5400">
                <a:solidFill>
                  <a:srgbClr val="FF0000"/>
                </a:solidFill>
              </a:rPr>
              <a:t>élasticité prix de la demande</a:t>
            </a:r>
            <a:br>
              <a:rPr lang="fr-FR" altLang="ja-JP" sz="5400">
                <a:solidFill>
                  <a:srgbClr val="FF0000"/>
                </a:solidFill>
              </a:rPr>
            </a:br>
            <a:endParaRPr lang="fr-FR" altLang="fr-FR" sz="5400" dirty="0">
              <a:solidFill>
                <a:srgbClr val="FF0000"/>
              </a:solidFill>
            </a:endParaRPr>
          </a:p>
        </p:txBody>
      </p:sp>
      <p:sp>
        <p:nvSpPr>
          <p:cNvPr id="259075" name="Text Box 4">
            <a:extLst>
              <a:ext uri="{FF2B5EF4-FFF2-40B4-BE49-F238E27FC236}">
                <a16:creationId xmlns:a16="http://schemas.microsoft.com/office/drawing/2014/main" id="{7052BC51-B04A-2B3E-9771-31A13857F613}"/>
              </a:ext>
            </a:extLst>
          </p:cNvPr>
          <p:cNvSpPr txBox="1">
            <a:spLocks noChangeArrowheads="1"/>
          </p:cNvSpPr>
          <p:nvPr/>
        </p:nvSpPr>
        <p:spPr bwMode="auto">
          <a:xfrm>
            <a:off x="323850" y="2587625"/>
            <a:ext cx="8351838"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spcBef>
                <a:spcPct val="0"/>
              </a:spcBef>
              <a:buClrTx/>
              <a:buSzTx/>
              <a:buFontTx/>
              <a:buNone/>
            </a:pPr>
            <a:r>
              <a:rPr lang="fr-FR" altLang="fr-FR" sz="1800" b="1" u="sng">
                <a:solidFill>
                  <a:srgbClr val="FF0000"/>
                </a:solidFill>
                <a:latin typeface="Arial" panose="020B0604020202020204" pitchFamily="34" charset="0"/>
              </a:rPr>
              <a:t>Rappel :</a:t>
            </a:r>
          </a:p>
          <a:p>
            <a:pPr eaLnBrk="1" hangingPunct="1">
              <a:spcBef>
                <a:spcPct val="0"/>
              </a:spcBef>
              <a:buClrTx/>
              <a:buSzTx/>
              <a:buFontTx/>
              <a:buNone/>
            </a:pPr>
            <a:endParaRPr lang="fr-FR" altLang="fr-FR" sz="1800">
              <a:solidFill>
                <a:srgbClr val="FF0000"/>
              </a:solidFill>
              <a:latin typeface="Arial" panose="020B0604020202020204" pitchFamily="34" charset="0"/>
            </a:endParaRPr>
          </a:p>
          <a:p>
            <a:pPr eaLnBrk="1" hangingPunct="1">
              <a:spcBef>
                <a:spcPct val="0"/>
              </a:spcBef>
              <a:buClrTx/>
              <a:buSzTx/>
              <a:buFontTx/>
              <a:buNone/>
            </a:pPr>
            <a:r>
              <a:rPr lang="fr-FR" altLang="fr-FR" sz="1800">
                <a:solidFill>
                  <a:schemeClr val="tx1"/>
                </a:solidFill>
                <a:latin typeface="Arial" panose="020B0604020202020204" pitchFamily="34" charset="0"/>
              </a:rPr>
              <a:t>En général, la demande diminue lorsque le prix augmente. Cette sensibilité de la demande au prix s</a:t>
            </a:r>
            <a:r>
              <a:rPr lang="ja-JP" altLang="fr-FR" sz="1800">
                <a:solidFill>
                  <a:schemeClr val="tx1"/>
                </a:solidFill>
                <a:latin typeface="Arial" panose="020B0604020202020204" pitchFamily="34" charset="0"/>
              </a:rPr>
              <a:t>’</a:t>
            </a:r>
            <a:r>
              <a:rPr lang="fr-FR" altLang="ja-JP" sz="1800">
                <a:solidFill>
                  <a:schemeClr val="tx1"/>
                </a:solidFill>
                <a:latin typeface="Arial" panose="020B0604020202020204" pitchFamily="34" charset="0"/>
              </a:rPr>
              <a:t>exprime à travers le concept d</a:t>
            </a:r>
            <a:r>
              <a:rPr lang="ja-JP" altLang="fr-FR" sz="1800">
                <a:solidFill>
                  <a:schemeClr val="tx1"/>
                </a:solidFill>
                <a:latin typeface="Arial" panose="020B0604020202020204" pitchFamily="34" charset="0"/>
              </a:rPr>
              <a:t>’</a:t>
            </a:r>
            <a:r>
              <a:rPr lang="fr-FR" altLang="ja-JP" sz="1800" b="1">
                <a:solidFill>
                  <a:schemeClr val="tx1"/>
                </a:solidFill>
                <a:latin typeface="Arial" panose="020B0604020202020204" pitchFamily="34" charset="0"/>
              </a:rPr>
              <a:t>élasticité - prix de la demande</a:t>
            </a:r>
            <a:r>
              <a:rPr lang="fr-FR" altLang="ja-JP" sz="1800">
                <a:solidFill>
                  <a:schemeClr val="tx1"/>
                </a:solidFill>
                <a:latin typeface="Arial" panose="020B0604020202020204" pitchFamily="34" charset="0"/>
              </a:rPr>
              <a:t> (ou élasticité-prix).</a:t>
            </a:r>
          </a:p>
          <a:p>
            <a:pPr eaLnBrk="1" hangingPunct="1">
              <a:spcBef>
                <a:spcPct val="0"/>
              </a:spcBef>
              <a:buClrTx/>
              <a:buSzTx/>
              <a:buFontTx/>
              <a:buNone/>
            </a:pPr>
            <a:r>
              <a:rPr lang="fr-FR" altLang="fr-FR" sz="1800">
                <a:solidFill>
                  <a:schemeClr val="tx1"/>
                </a:solidFill>
                <a:latin typeface="Arial" panose="020B0604020202020204" pitchFamily="34" charset="0"/>
              </a:rPr>
              <a:t>L</a:t>
            </a:r>
            <a:r>
              <a:rPr lang="ja-JP" altLang="fr-FR" sz="1800">
                <a:solidFill>
                  <a:schemeClr val="tx1"/>
                </a:solidFill>
                <a:latin typeface="Arial" panose="020B0604020202020204" pitchFamily="34" charset="0"/>
              </a:rPr>
              <a:t>’</a:t>
            </a:r>
            <a:r>
              <a:rPr lang="fr-FR" altLang="ja-JP" sz="1800">
                <a:solidFill>
                  <a:schemeClr val="tx1"/>
                </a:solidFill>
                <a:latin typeface="Arial" panose="020B0604020202020204" pitchFamily="34" charset="0"/>
              </a:rPr>
              <a:t>élasticité - prix de la demande correspond au rapport entre le taux de variation de la demande et le taux de variation du prix. </a:t>
            </a:r>
          </a:p>
          <a:p>
            <a:pPr eaLnBrk="1" hangingPunct="1">
              <a:spcBef>
                <a:spcPct val="0"/>
              </a:spcBef>
              <a:buClrTx/>
              <a:buSzTx/>
              <a:buFontTx/>
              <a:buNone/>
            </a:pPr>
            <a:endParaRPr lang="fr-FR" altLang="fr-FR" sz="1800">
              <a:solidFill>
                <a:schemeClr val="tx1"/>
              </a:solidFill>
              <a:latin typeface="Arial" panose="020B0604020202020204" pitchFamily="34" charset="0"/>
            </a:endParaRPr>
          </a:p>
          <a:p>
            <a:pPr algn="ctr" eaLnBrk="1" hangingPunct="1">
              <a:spcBef>
                <a:spcPct val="0"/>
              </a:spcBef>
              <a:buClrTx/>
              <a:buSzTx/>
              <a:buFontTx/>
              <a:buNone/>
            </a:pPr>
            <a:r>
              <a:rPr lang="fr-FR" altLang="fr-FR" sz="1800" b="1">
                <a:solidFill>
                  <a:srgbClr val="FF0000"/>
                </a:solidFill>
                <a:latin typeface="Arial" panose="020B0604020202020204" pitchFamily="34" charset="0"/>
              </a:rPr>
              <a:t>Élasticité prix</a:t>
            </a:r>
            <a:r>
              <a:rPr lang="fr-FR" altLang="fr-FR" sz="1800">
                <a:solidFill>
                  <a:schemeClr val="tx1"/>
                </a:solidFill>
                <a:latin typeface="Arial" panose="020B0604020202020204" pitchFamily="34" charset="0"/>
              </a:rPr>
              <a:t> = </a:t>
            </a:r>
            <a:r>
              <a:rPr lang="fr-FR" altLang="fr-FR" sz="1800" u="sng">
                <a:solidFill>
                  <a:schemeClr val="tx1"/>
                </a:solidFill>
                <a:latin typeface="Arial" panose="020B0604020202020204" pitchFamily="34" charset="0"/>
              </a:rPr>
              <a:t>Taux de variation de la quantité demandée</a:t>
            </a:r>
          </a:p>
          <a:p>
            <a:pPr algn="ctr" eaLnBrk="1" hangingPunct="1">
              <a:spcBef>
                <a:spcPct val="0"/>
              </a:spcBef>
              <a:buClrTx/>
              <a:buSzTx/>
              <a:buFontTx/>
              <a:buNone/>
            </a:pPr>
            <a:r>
              <a:rPr lang="fr-FR" altLang="fr-FR" sz="1800">
                <a:solidFill>
                  <a:schemeClr val="tx1"/>
                </a:solidFill>
                <a:latin typeface="Arial" panose="020B0604020202020204" pitchFamily="34" charset="0"/>
              </a:rPr>
              <a:t>                                                  Taux de variation du prix </a:t>
            </a:r>
          </a:p>
          <a:p>
            <a:pPr eaLnBrk="1" hangingPunct="1">
              <a:spcBef>
                <a:spcPct val="0"/>
              </a:spcBef>
              <a:buClrTx/>
              <a:buSzTx/>
              <a:buFontTx/>
              <a:buNone/>
            </a:pPr>
            <a:endParaRPr lang="fr-FR" altLang="fr-FR" sz="1800">
              <a:solidFill>
                <a:schemeClr val="tx1"/>
              </a:solidFill>
              <a:latin typeface="Arial" panose="020B0604020202020204" pitchFamily="34" charset="0"/>
            </a:endParaRPr>
          </a:p>
          <a:p>
            <a:pPr eaLnBrk="1" hangingPunct="1">
              <a:spcBef>
                <a:spcPct val="0"/>
              </a:spcBef>
              <a:buClrTx/>
              <a:buSzTx/>
              <a:buFontTx/>
              <a:buNone/>
            </a:pPr>
            <a:endParaRPr lang="fr-FR" altLang="fr-FR" sz="1800">
              <a:solidFill>
                <a:schemeClr val="tx1"/>
              </a:solidFill>
              <a:latin typeface="Arial" panose="020B0604020202020204" pitchFamily="34" charset="0"/>
            </a:endParaRPr>
          </a:p>
          <a:p>
            <a:pPr algn="ctr" eaLnBrk="1" hangingPunct="1">
              <a:spcBef>
                <a:spcPct val="0"/>
              </a:spcBef>
              <a:buClrTx/>
              <a:buSzTx/>
              <a:buFontTx/>
              <a:buNone/>
            </a:pPr>
            <a:r>
              <a:rPr lang="fr-FR" altLang="fr-FR" sz="1800">
                <a:solidFill>
                  <a:schemeClr val="tx1"/>
                </a:solidFill>
                <a:latin typeface="Arial" panose="020B0604020202020204" pitchFamily="34" charset="0"/>
              </a:rPr>
              <a:t>Si   –1&lt; e &lt; 0    on parle d</a:t>
            </a:r>
            <a:r>
              <a:rPr lang="ja-JP" altLang="fr-FR" sz="1800">
                <a:solidFill>
                  <a:schemeClr val="tx1"/>
                </a:solidFill>
                <a:latin typeface="Arial" panose="020B0604020202020204" pitchFamily="34" charset="0"/>
              </a:rPr>
              <a:t>’</a:t>
            </a:r>
            <a:r>
              <a:rPr lang="fr-FR" altLang="ja-JP" sz="1800" b="1">
                <a:solidFill>
                  <a:schemeClr val="tx1"/>
                </a:solidFill>
                <a:latin typeface="Arial" panose="020B0604020202020204" pitchFamily="34" charset="0"/>
              </a:rPr>
              <a:t>inélasticité</a:t>
            </a:r>
            <a:endParaRPr lang="fr-FR" altLang="ja-JP" sz="1800">
              <a:solidFill>
                <a:schemeClr val="tx1"/>
              </a:solidFill>
              <a:latin typeface="Arial" panose="020B0604020202020204" pitchFamily="34" charset="0"/>
            </a:endParaRPr>
          </a:p>
          <a:p>
            <a:pPr algn="ctr" eaLnBrk="1" hangingPunct="1">
              <a:spcBef>
                <a:spcPct val="0"/>
              </a:spcBef>
              <a:buClrTx/>
              <a:buSzTx/>
              <a:buFontTx/>
              <a:buNone/>
            </a:pPr>
            <a:r>
              <a:rPr lang="fr-FR" altLang="fr-FR" sz="1800">
                <a:solidFill>
                  <a:schemeClr val="tx1"/>
                </a:solidFill>
                <a:latin typeface="Arial" panose="020B0604020202020204" pitchFamily="34" charset="0"/>
              </a:rPr>
              <a:t>Si          e &lt; -1   on parle d</a:t>
            </a:r>
            <a:r>
              <a:rPr lang="ja-JP" altLang="fr-FR" sz="1800">
                <a:solidFill>
                  <a:schemeClr val="tx1"/>
                </a:solidFill>
                <a:latin typeface="Arial" panose="020B0604020202020204" pitchFamily="34" charset="0"/>
              </a:rPr>
              <a:t>’</a:t>
            </a:r>
            <a:r>
              <a:rPr lang="fr-FR" altLang="ja-JP" sz="1800" b="1">
                <a:solidFill>
                  <a:schemeClr val="tx1"/>
                </a:solidFill>
                <a:latin typeface="Arial" panose="020B0604020202020204" pitchFamily="34" charset="0"/>
              </a:rPr>
              <a:t>élasticité</a:t>
            </a:r>
            <a:endParaRPr lang="fr-FR" altLang="fr-FR" sz="1800" b="1">
              <a:solidFill>
                <a:schemeClr val="tx1"/>
              </a:solidFill>
              <a:latin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4">
            <a:extLst>
              <a:ext uri="{FF2B5EF4-FFF2-40B4-BE49-F238E27FC236}">
                <a16:creationId xmlns:a16="http://schemas.microsoft.com/office/drawing/2014/main" id="{DEF1F9AD-239B-8C12-928E-487BB8938FC3}"/>
              </a:ext>
            </a:extLst>
          </p:cNvPr>
          <p:cNvSpPr txBox="1">
            <a:spLocks noChangeArrowheads="1"/>
          </p:cNvSpPr>
          <p:nvPr/>
        </p:nvSpPr>
        <p:spPr bwMode="auto">
          <a:xfrm>
            <a:off x="900113" y="908050"/>
            <a:ext cx="80629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just" eaLnBrk="1" hangingPunct="1">
              <a:spcBef>
                <a:spcPct val="0"/>
              </a:spcBef>
              <a:buClrTx/>
              <a:buSzTx/>
              <a:buFontTx/>
              <a:buNone/>
            </a:pPr>
            <a:r>
              <a:rPr lang="fr-FR" altLang="fr-FR" sz="1400">
                <a:solidFill>
                  <a:schemeClr val="tx1"/>
                </a:solidFill>
                <a:latin typeface="Arial" panose="020B0604020202020204" pitchFamily="34" charset="0"/>
              </a:rPr>
              <a:t>Le boucher décide d</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augmenter les prix de la viande de bœuf, il constate immédiatement qu</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il en vend moins. </a:t>
            </a:r>
          </a:p>
          <a:p>
            <a:pPr algn="just" eaLnBrk="1" hangingPunct="1">
              <a:spcBef>
                <a:spcPct val="0"/>
              </a:spcBef>
              <a:buClrTx/>
              <a:buSzTx/>
              <a:buFontTx/>
              <a:buNone/>
            </a:pPr>
            <a:r>
              <a:rPr lang="fr-FR" altLang="fr-FR" sz="1400">
                <a:solidFill>
                  <a:schemeClr val="tx1"/>
                </a:solidFill>
                <a:latin typeface="Arial" panose="020B0604020202020204" pitchFamily="34" charset="0"/>
              </a:rPr>
              <a:t>Sa fille, élève de Terminale ES, calcule l</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élasticité - prix de la demande de bœuf ? </a:t>
            </a:r>
          </a:p>
          <a:p>
            <a:pPr eaLnBrk="1" hangingPunct="1">
              <a:spcBef>
                <a:spcPct val="0"/>
              </a:spcBef>
              <a:buClrTx/>
              <a:buSzTx/>
              <a:buFontTx/>
              <a:buNone/>
            </a:pPr>
            <a:endParaRPr lang="fr-FR" altLang="fr-FR" sz="1400">
              <a:solidFill>
                <a:schemeClr val="tx1"/>
              </a:solidFill>
              <a:latin typeface="Arial" panose="020B0604020202020204" pitchFamily="34" charset="0"/>
            </a:endParaRPr>
          </a:p>
        </p:txBody>
      </p:sp>
      <p:graphicFrame>
        <p:nvGraphicFramePr>
          <p:cNvPr id="8269" name="Group 77">
            <a:extLst>
              <a:ext uri="{FF2B5EF4-FFF2-40B4-BE49-F238E27FC236}">
                <a16:creationId xmlns:a16="http://schemas.microsoft.com/office/drawing/2014/main" id="{BEFE7F1B-1F44-18CA-DE15-CA66BC2406ED}"/>
              </a:ext>
            </a:extLst>
          </p:cNvPr>
          <p:cNvGraphicFramePr>
            <a:graphicFrameLocks noGrp="1"/>
          </p:cNvGraphicFramePr>
          <p:nvPr/>
        </p:nvGraphicFramePr>
        <p:xfrm>
          <a:off x="755650" y="2636838"/>
          <a:ext cx="7920038" cy="1081087"/>
        </p:xfrm>
        <a:graphic>
          <a:graphicData uri="http://schemas.openxmlformats.org/drawingml/2006/table">
            <a:tbl>
              <a:tblPr/>
              <a:tblGrid>
                <a:gridCol w="1943100">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3240088">
                  <a:extLst>
                    <a:ext uri="{9D8B030D-6E8A-4147-A177-3AD203B41FA5}">
                      <a16:colId xmlns:a16="http://schemas.microsoft.com/office/drawing/2014/main" val="20003"/>
                    </a:ext>
                  </a:extLst>
                </a:gridCol>
              </a:tblGrid>
              <a:tr h="33539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Bavette d</a:t>
                      </a:r>
                      <a:r>
                        <a:rPr kumimoji="0" lang="ja-JP"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r>
                        <a:rPr kumimoji="0" lang="fr-FR" altLang="ja-JP"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aloyau</a:t>
                      </a:r>
                      <a:endPar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Période 1</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Période 2</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Elasticité prix de la demande</a:t>
                      </a:r>
                    </a:p>
                  </a:txBody>
                  <a:tcPr marT="45736" marB="457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755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Prix au  Kg</a:t>
                      </a: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17.05 €</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17.26 €</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16" marB="46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FFFF"/>
                    </a:solidFill>
                  </a:tcPr>
                </a:tc>
                <a:extLst>
                  <a:ext uri="{0D108BD9-81ED-4DB2-BD59-A6C34878D82A}">
                    <a16:rowId xmlns:a16="http://schemas.microsoft.com/office/drawing/2014/main" val="10001"/>
                  </a:ext>
                </a:extLst>
              </a:tr>
              <a:tr h="40813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Demande</a:t>
                      </a: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1528,4 Kg</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1524,4 Kg</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600" b="1"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a:txBody>
                  <a:tcPr marL="90000" marR="90000" marT="46816" marB="46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2"/>
                  </a:ext>
                </a:extLst>
              </a:tr>
            </a:tbl>
          </a:graphicData>
        </a:graphic>
      </p:graphicFrame>
      <p:sp>
        <p:nvSpPr>
          <p:cNvPr id="260120" name="Rectangle 70">
            <a:extLst>
              <a:ext uri="{FF2B5EF4-FFF2-40B4-BE49-F238E27FC236}">
                <a16:creationId xmlns:a16="http://schemas.microsoft.com/office/drawing/2014/main" id="{807E28BA-22AB-CBAA-CF0D-BDDC5DE2D0EB}"/>
              </a:ext>
            </a:extLst>
          </p:cNvPr>
          <p:cNvSpPr>
            <a:spLocks noChangeArrowheads="1"/>
          </p:cNvSpPr>
          <p:nvPr/>
        </p:nvSpPr>
        <p:spPr bwMode="auto">
          <a:xfrm>
            <a:off x="1258888" y="115888"/>
            <a:ext cx="7561262" cy="720725"/>
          </a:xfrm>
          <a:prstGeom prst="rect">
            <a:avLst/>
          </a:prstGeom>
          <a:solidFill>
            <a:srgbClr val="CCFFCC"/>
          </a:solidFill>
          <a:ln w="38100" cmpd="dbl">
            <a:solidFill>
              <a:schemeClr val="tx1"/>
            </a:solidFill>
            <a:miter lim="800000"/>
            <a:headEnd/>
            <a:tailEnd/>
          </a:ln>
        </p:spPr>
        <p:txBody>
          <a:bodyPr anchor="ct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latin typeface="Arial" panose="020B0604020202020204" pitchFamily="34" charset="0"/>
            </a:endParaRPr>
          </a:p>
        </p:txBody>
      </p:sp>
      <p:sp>
        <p:nvSpPr>
          <p:cNvPr id="260121" name="Rectangle 71">
            <a:extLst>
              <a:ext uri="{FF2B5EF4-FFF2-40B4-BE49-F238E27FC236}">
                <a16:creationId xmlns:a16="http://schemas.microsoft.com/office/drawing/2014/main" id="{96770165-C51A-F806-53B3-695DEA9E8D2E}"/>
              </a:ext>
            </a:extLst>
          </p:cNvPr>
          <p:cNvSpPr>
            <a:spLocks noChangeArrowheads="1"/>
          </p:cNvSpPr>
          <p:nvPr/>
        </p:nvSpPr>
        <p:spPr bwMode="auto">
          <a:xfrm>
            <a:off x="1331913" y="331788"/>
            <a:ext cx="7416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eaLnBrk="1" hangingPunct="1">
              <a:lnSpc>
                <a:spcPct val="80000"/>
              </a:lnSpc>
              <a:spcBef>
                <a:spcPct val="20000"/>
              </a:spcBef>
              <a:buClrTx/>
              <a:buSzTx/>
              <a:buFontTx/>
              <a:buNone/>
            </a:pPr>
            <a:r>
              <a:rPr lang="fr-FR" altLang="fr-FR" sz="1800" b="1">
                <a:solidFill>
                  <a:schemeClr val="tx1"/>
                </a:solidFill>
                <a:latin typeface="Arial" panose="020B0604020202020204" pitchFamily="34" charset="0"/>
              </a:rPr>
              <a:t>Calcul de l</a:t>
            </a:r>
            <a:r>
              <a:rPr lang="ja-JP" altLang="fr-FR" sz="1800" b="1">
                <a:solidFill>
                  <a:schemeClr val="tx1"/>
                </a:solidFill>
                <a:latin typeface="Arial" panose="020B0604020202020204" pitchFamily="34" charset="0"/>
              </a:rPr>
              <a:t>’</a:t>
            </a:r>
            <a:r>
              <a:rPr lang="fr-FR" altLang="ja-JP" sz="1800" b="1">
                <a:solidFill>
                  <a:schemeClr val="tx1"/>
                </a:solidFill>
                <a:latin typeface="Arial" panose="020B0604020202020204" pitchFamily="34" charset="0"/>
              </a:rPr>
              <a:t>élasticité prix</a:t>
            </a:r>
            <a:endParaRPr lang="fr-FR" altLang="fr-FR" sz="1800" b="1">
              <a:solidFill>
                <a:schemeClr val="tx1"/>
              </a:solidFill>
              <a:latin typeface="Arial" panose="020B0604020202020204" pitchFamily="34" charset="0"/>
            </a:endParaRPr>
          </a:p>
        </p:txBody>
      </p:sp>
      <p:sp>
        <p:nvSpPr>
          <p:cNvPr id="260122" name="Rectangle 1">
            <a:extLst>
              <a:ext uri="{FF2B5EF4-FFF2-40B4-BE49-F238E27FC236}">
                <a16:creationId xmlns:a16="http://schemas.microsoft.com/office/drawing/2014/main" id="{AF8664C1-E4D0-72EA-B6E4-12594CB21949}"/>
              </a:ext>
            </a:extLst>
          </p:cNvPr>
          <p:cNvSpPr>
            <a:spLocks noChangeArrowheads="1"/>
          </p:cNvSpPr>
          <p:nvPr/>
        </p:nvSpPr>
        <p:spPr bwMode="auto">
          <a:xfrm>
            <a:off x="468313" y="1851025"/>
            <a:ext cx="7918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b="1">
                <a:solidFill>
                  <a:srgbClr val="FF0000"/>
                </a:solidFill>
              </a:rPr>
              <a:t>Élasticité prix</a:t>
            </a:r>
            <a:r>
              <a:rPr lang="fr-FR" altLang="fr-FR"/>
              <a:t> = </a:t>
            </a:r>
            <a:r>
              <a:rPr lang="fr-FR" altLang="fr-FR" u="sng"/>
              <a:t>Taux de variation de la quantité demandée</a:t>
            </a:r>
          </a:p>
          <a:p>
            <a:pPr algn="ctr" eaLnBrk="1" hangingPunct="1"/>
            <a:r>
              <a:rPr lang="fr-FR" altLang="fr-FR"/>
              <a:t>                                                  Taux de variation du prix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ext Box 4">
            <a:extLst>
              <a:ext uri="{FF2B5EF4-FFF2-40B4-BE49-F238E27FC236}">
                <a16:creationId xmlns:a16="http://schemas.microsoft.com/office/drawing/2014/main" id="{5D72F653-B1A8-878C-F929-9004D25BC749}"/>
              </a:ext>
            </a:extLst>
          </p:cNvPr>
          <p:cNvSpPr txBox="1">
            <a:spLocks noChangeArrowheads="1"/>
          </p:cNvSpPr>
          <p:nvPr/>
        </p:nvSpPr>
        <p:spPr bwMode="auto">
          <a:xfrm>
            <a:off x="900113" y="908050"/>
            <a:ext cx="80629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just" eaLnBrk="1" hangingPunct="1">
              <a:spcBef>
                <a:spcPct val="0"/>
              </a:spcBef>
              <a:buClrTx/>
              <a:buSzTx/>
              <a:buFontTx/>
              <a:buNone/>
            </a:pPr>
            <a:r>
              <a:rPr lang="fr-FR" altLang="fr-FR" sz="1400">
                <a:solidFill>
                  <a:schemeClr val="tx1"/>
                </a:solidFill>
                <a:latin typeface="Arial" panose="020B0604020202020204" pitchFamily="34" charset="0"/>
              </a:rPr>
              <a:t>Le boucher décide d</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augmenter les prix de la viande de bœuf, il constate immédiatement qu</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il en vend moins. </a:t>
            </a:r>
          </a:p>
          <a:p>
            <a:pPr algn="just" eaLnBrk="1" hangingPunct="1">
              <a:spcBef>
                <a:spcPct val="0"/>
              </a:spcBef>
              <a:buClrTx/>
              <a:buSzTx/>
              <a:buFontTx/>
              <a:buNone/>
            </a:pPr>
            <a:r>
              <a:rPr lang="fr-FR" altLang="fr-FR" sz="1400">
                <a:solidFill>
                  <a:schemeClr val="tx1"/>
                </a:solidFill>
                <a:latin typeface="Arial" panose="020B0604020202020204" pitchFamily="34" charset="0"/>
              </a:rPr>
              <a:t>Sa fille, élève de Terminale ES, calcule l</a:t>
            </a:r>
            <a:r>
              <a:rPr lang="ja-JP" altLang="fr-FR" sz="1400">
                <a:solidFill>
                  <a:schemeClr val="tx1"/>
                </a:solidFill>
                <a:latin typeface="Arial" panose="020B0604020202020204" pitchFamily="34" charset="0"/>
              </a:rPr>
              <a:t>’</a:t>
            </a:r>
            <a:r>
              <a:rPr lang="fr-FR" altLang="ja-JP" sz="1400">
                <a:solidFill>
                  <a:schemeClr val="tx1"/>
                </a:solidFill>
                <a:latin typeface="Arial" panose="020B0604020202020204" pitchFamily="34" charset="0"/>
              </a:rPr>
              <a:t>élasticité - prix de la demande de bœuf ? </a:t>
            </a:r>
          </a:p>
          <a:p>
            <a:pPr eaLnBrk="1" hangingPunct="1">
              <a:spcBef>
                <a:spcPct val="0"/>
              </a:spcBef>
              <a:buClrTx/>
              <a:buSzTx/>
              <a:buFontTx/>
              <a:buNone/>
            </a:pPr>
            <a:endParaRPr lang="fr-FR" altLang="fr-FR" sz="1400">
              <a:solidFill>
                <a:schemeClr val="tx1"/>
              </a:solidFill>
              <a:latin typeface="Arial" panose="020B0604020202020204" pitchFamily="34" charset="0"/>
            </a:endParaRPr>
          </a:p>
        </p:txBody>
      </p:sp>
      <p:graphicFrame>
        <p:nvGraphicFramePr>
          <p:cNvPr id="8269" name="Group 77">
            <a:extLst>
              <a:ext uri="{FF2B5EF4-FFF2-40B4-BE49-F238E27FC236}">
                <a16:creationId xmlns:a16="http://schemas.microsoft.com/office/drawing/2014/main" id="{235A7FB4-0C37-AC5D-A593-EA2327A13A77}"/>
              </a:ext>
            </a:extLst>
          </p:cNvPr>
          <p:cNvGraphicFramePr>
            <a:graphicFrameLocks noGrp="1"/>
          </p:cNvGraphicFramePr>
          <p:nvPr/>
        </p:nvGraphicFramePr>
        <p:xfrm>
          <a:off x="755650" y="2636838"/>
          <a:ext cx="7920038" cy="1081087"/>
        </p:xfrm>
        <a:graphic>
          <a:graphicData uri="http://schemas.openxmlformats.org/drawingml/2006/table">
            <a:tbl>
              <a:tblPr/>
              <a:tblGrid>
                <a:gridCol w="1943100">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3240088">
                  <a:extLst>
                    <a:ext uri="{9D8B030D-6E8A-4147-A177-3AD203B41FA5}">
                      <a16:colId xmlns:a16="http://schemas.microsoft.com/office/drawing/2014/main" val="20003"/>
                    </a:ext>
                  </a:extLst>
                </a:gridCol>
              </a:tblGrid>
              <a:tr h="33539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Bavette d</a:t>
                      </a:r>
                      <a:r>
                        <a:rPr kumimoji="0" lang="ja-JP"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r>
                        <a:rPr kumimoji="0" lang="fr-FR" altLang="ja-JP"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aloyau</a:t>
                      </a:r>
                      <a:endPar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Période 1</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Période 2</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Elasticité prix de la demande</a:t>
                      </a:r>
                    </a:p>
                  </a:txBody>
                  <a:tcPr marT="45736" marB="457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755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Prix au  Kg</a:t>
                      </a: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17.05 €</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17.26 €</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16" marB="46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FFFF"/>
                    </a:solidFill>
                  </a:tcPr>
                </a:tc>
                <a:extLst>
                  <a:ext uri="{0D108BD9-81ED-4DB2-BD59-A6C34878D82A}">
                    <a16:rowId xmlns:a16="http://schemas.microsoft.com/office/drawing/2014/main" val="10001"/>
                  </a:ext>
                </a:extLst>
              </a:tr>
              <a:tr h="40813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Demande</a:t>
                      </a:r>
                    </a:p>
                  </a:txBody>
                  <a:tcPr marT="45736" marB="457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1528,4 Kg</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1524,4 Kg</a:t>
                      </a: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600" b="1"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a:txBody>
                  <a:tcPr marL="90000" marR="90000" marT="46816" marB="46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2"/>
                  </a:ext>
                </a:extLst>
              </a:tr>
            </a:tbl>
          </a:graphicData>
        </a:graphic>
      </p:graphicFrame>
      <p:sp>
        <p:nvSpPr>
          <p:cNvPr id="8249" name="Text Box 57">
            <a:extLst>
              <a:ext uri="{FF2B5EF4-FFF2-40B4-BE49-F238E27FC236}">
                <a16:creationId xmlns:a16="http://schemas.microsoft.com/office/drawing/2014/main" id="{E8F3D383-5317-2D13-E199-489162B3C323}"/>
              </a:ext>
            </a:extLst>
          </p:cNvPr>
          <p:cNvSpPr txBox="1">
            <a:spLocks noChangeArrowheads="1"/>
          </p:cNvSpPr>
          <p:nvPr/>
        </p:nvSpPr>
        <p:spPr bwMode="auto">
          <a:xfrm>
            <a:off x="0" y="4032250"/>
            <a:ext cx="9144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spcBef>
                <a:spcPct val="0"/>
              </a:spcBef>
              <a:buClrTx/>
              <a:buSzTx/>
              <a:buFontTx/>
              <a:buNone/>
            </a:pPr>
            <a:r>
              <a:rPr lang="fr-FR" altLang="fr-FR" sz="1600">
                <a:solidFill>
                  <a:schemeClr val="tx1"/>
                </a:solidFill>
                <a:latin typeface="Arial" panose="020B0604020202020204" pitchFamily="34" charset="0"/>
              </a:rPr>
              <a:t>Le taux de variation de la </a:t>
            </a:r>
            <a:r>
              <a:rPr lang="fr-FR" altLang="fr-FR" sz="1600" b="1">
                <a:solidFill>
                  <a:schemeClr val="tx1"/>
                </a:solidFill>
                <a:latin typeface="Arial" panose="020B0604020202020204" pitchFamily="34" charset="0"/>
              </a:rPr>
              <a:t>quantité demandée</a:t>
            </a:r>
            <a:r>
              <a:rPr lang="fr-FR" altLang="fr-FR" sz="1600">
                <a:solidFill>
                  <a:schemeClr val="tx1"/>
                </a:solidFill>
                <a:latin typeface="Arial" panose="020B0604020202020204" pitchFamily="34" charset="0"/>
              </a:rPr>
              <a:t> correspond au rapport :</a:t>
            </a:r>
          </a:p>
          <a:p>
            <a:pPr eaLnBrk="1" hangingPunct="1">
              <a:spcBef>
                <a:spcPct val="0"/>
              </a:spcBef>
              <a:buClrTx/>
              <a:buSzTx/>
              <a:buFontTx/>
              <a:buNone/>
            </a:pPr>
            <a:r>
              <a:rPr lang="fr-FR" altLang="fr-FR" sz="1600">
                <a:solidFill>
                  <a:schemeClr val="tx1"/>
                </a:solidFill>
                <a:latin typeface="Arial" panose="020B0604020202020204" pitchFamily="34" charset="0"/>
              </a:rPr>
              <a:t>                                                    (1524,4-1528,4)/1528,4 *100 = </a:t>
            </a:r>
            <a:r>
              <a:rPr lang="fr-FR" altLang="fr-FR" sz="1600" b="1">
                <a:solidFill>
                  <a:schemeClr val="tx1"/>
                </a:solidFill>
                <a:latin typeface="Arial" panose="020B0604020202020204" pitchFamily="34" charset="0"/>
              </a:rPr>
              <a:t>-0,26%</a:t>
            </a:r>
            <a:r>
              <a:rPr lang="fr-FR" altLang="fr-FR" sz="1600">
                <a:solidFill>
                  <a:schemeClr val="tx1"/>
                </a:solidFill>
                <a:latin typeface="Arial" panose="020B0604020202020204" pitchFamily="34" charset="0"/>
              </a:rPr>
              <a:t> </a:t>
            </a:r>
          </a:p>
          <a:p>
            <a:pPr eaLnBrk="1" hangingPunct="1">
              <a:spcBef>
                <a:spcPct val="0"/>
              </a:spcBef>
              <a:buClrTx/>
              <a:buSzTx/>
              <a:buFontTx/>
              <a:buNone/>
            </a:pPr>
            <a:r>
              <a:rPr lang="fr-FR" altLang="fr-FR" sz="1600">
                <a:solidFill>
                  <a:schemeClr val="tx1"/>
                </a:solidFill>
                <a:latin typeface="Arial" panose="020B0604020202020204" pitchFamily="34" charset="0"/>
              </a:rPr>
              <a:t>Le taux de variation du </a:t>
            </a:r>
            <a:r>
              <a:rPr lang="fr-FR" altLang="fr-FR" sz="1600" b="1">
                <a:solidFill>
                  <a:schemeClr val="tx1"/>
                </a:solidFill>
                <a:latin typeface="Arial" panose="020B0604020202020204" pitchFamily="34" charset="0"/>
              </a:rPr>
              <a:t>prix du bœuf</a:t>
            </a:r>
            <a:r>
              <a:rPr lang="fr-FR" altLang="fr-FR" sz="1600">
                <a:solidFill>
                  <a:schemeClr val="tx1"/>
                </a:solidFill>
                <a:latin typeface="Arial" panose="020B0604020202020204" pitchFamily="34" charset="0"/>
              </a:rPr>
              <a:t> est de :</a:t>
            </a:r>
          </a:p>
          <a:p>
            <a:pPr eaLnBrk="1" hangingPunct="1">
              <a:spcBef>
                <a:spcPct val="0"/>
              </a:spcBef>
              <a:buClrTx/>
              <a:buSzTx/>
              <a:buFontTx/>
              <a:buNone/>
            </a:pPr>
            <a:r>
              <a:rPr lang="fr-FR" altLang="fr-FR" sz="1600">
                <a:solidFill>
                  <a:schemeClr val="tx1"/>
                </a:solidFill>
                <a:latin typeface="Arial" panose="020B0604020202020204" pitchFamily="34" charset="0"/>
              </a:rPr>
              <a:t>                                                      (17,26-17,05)/17,05 *100 = </a:t>
            </a:r>
            <a:r>
              <a:rPr lang="fr-FR" altLang="fr-FR" sz="1600" b="1">
                <a:solidFill>
                  <a:schemeClr val="tx1"/>
                </a:solidFill>
                <a:latin typeface="Arial" panose="020B0604020202020204" pitchFamily="34" charset="0"/>
              </a:rPr>
              <a:t>1,23 %</a:t>
            </a:r>
          </a:p>
          <a:p>
            <a:pPr eaLnBrk="1" hangingPunct="1">
              <a:spcBef>
                <a:spcPct val="0"/>
              </a:spcBef>
              <a:buClrTx/>
              <a:buSzTx/>
              <a:buFontTx/>
              <a:buNone/>
            </a:pPr>
            <a:r>
              <a:rPr lang="fr-FR" altLang="fr-FR" sz="1600" b="1">
                <a:solidFill>
                  <a:schemeClr val="tx1"/>
                </a:solidFill>
                <a:latin typeface="Arial" panose="020B0604020202020204" pitchFamily="34" charset="0"/>
              </a:rPr>
              <a:t>L</a:t>
            </a:r>
            <a:r>
              <a:rPr lang="ja-JP" altLang="fr-FR" sz="1600" b="1">
                <a:solidFill>
                  <a:schemeClr val="tx1"/>
                </a:solidFill>
                <a:latin typeface="Arial" panose="020B0604020202020204" pitchFamily="34" charset="0"/>
              </a:rPr>
              <a:t>’</a:t>
            </a:r>
            <a:r>
              <a:rPr lang="fr-FR" altLang="ja-JP" sz="1600" b="1">
                <a:solidFill>
                  <a:schemeClr val="tx1"/>
                </a:solidFill>
                <a:latin typeface="Arial" panose="020B0604020202020204" pitchFamily="34" charset="0"/>
              </a:rPr>
              <a:t>élasticité prix de la demande</a:t>
            </a:r>
            <a:r>
              <a:rPr lang="fr-FR" altLang="ja-JP" sz="1600">
                <a:solidFill>
                  <a:schemeClr val="tx1"/>
                </a:solidFill>
                <a:latin typeface="Arial" panose="020B0604020202020204" pitchFamily="34" charset="0"/>
              </a:rPr>
              <a:t> s</a:t>
            </a:r>
            <a:r>
              <a:rPr lang="ja-JP" altLang="fr-FR" sz="1600">
                <a:solidFill>
                  <a:schemeClr val="tx1"/>
                </a:solidFill>
                <a:latin typeface="Arial" panose="020B0604020202020204" pitchFamily="34" charset="0"/>
              </a:rPr>
              <a:t>’</a:t>
            </a:r>
            <a:r>
              <a:rPr lang="fr-FR" altLang="ja-JP" sz="1600">
                <a:solidFill>
                  <a:schemeClr val="tx1"/>
                </a:solidFill>
                <a:latin typeface="Arial" panose="020B0604020202020204" pitchFamily="34" charset="0"/>
              </a:rPr>
              <a:t>exprime par le rapport des deux taux:</a:t>
            </a:r>
          </a:p>
          <a:p>
            <a:pPr eaLnBrk="1" hangingPunct="1">
              <a:spcBef>
                <a:spcPct val="0"/>
              </a:spcBef>
              <a:buClrTx/>
              <a:buSzTx/>
              <a:buFontTx/>
              <a:buNone/>
            </a:pPr>
            <a:r>
              <a:rPr lang="fr-FR" altLang="fr-FR" sz="1600">
                <a:solidFill>
                  <a:schemeClr val="tx1"/>
                </a:solidFill>
                <a:latin typeface="Arial" panose="020B0604020202020204" pitchFamily="34" charset="0"/>
              </a:rPr>
              <a:t>                                                      -0,26/1,23 = </a:t>
            </a:r>
            <a:r>
              <a:rPr lang="fr-FR" altLang="fr-FR" sz="1600" b="1">
                <a:solidFill>
                  <a:schemeClr val="tx1"/>
                </a:solidFill>
                <a:latin typeface="Arial" panose="020B0604020202020204" pitchFamily="34" charset="0"/>
              </a:rPr>
              <a:t>-0,21</a:t>
            </a:r>
          </a:p>
          <a:p>
            <a:pPr eaLnBrk="1" hangingPunct="1">
              <a:spcBef>
                <a:spcPct val="0"/>
              </a:spcBef>
              <a:buClrTx/>
              <a:buSzTx/>
              <a:buFontTx/>
              <a:buNone/>
            </a:pPr>
            <a:r>
              <a:rPr lang="fr-FR" altLang="fr-FR" sz="1600" b="1">
                <a:solidFill>
                  <a:schemeClr val="tx1"/>
                </a:solidFill>
                <a:latin typeface="Arial" panose="020B0604020202020204" pitchFamily="34" charset="0"/>
              </a:rPr>
              <a:t>Le résultat étant compris entre -1 et 0</a:t>
            </a:r>
            <a:r>
              <a:rPr lang="fr-FR" altLang="fr-FR" sz="1600">
                <a:solidFill>
                  <a:schemeClr val="tx1"/>
                </a:solidFill>
                <a:latin typeface="Arial" panose="020B0604020202020204" pitchFamily="34" charset="0"/>
              </a:rPr>
              <a:t> la demande de bœuf est </a:t>
            </a:r>
            <a:r>
              <a:rPr lang="fr-FR" altLang="fr-FR" sz="1600" b="1">
                <a:solidFill>
                  <a:schemeClr val="tx1"/>
                </a:solidFill>
                <a:latin typeface="Arial" panose="020B0604020202020204" pitchFamily="34" charset="0"/>
              </a:rPr>
              <a:t>peu élastique</a:t>
            </a:r>
            <a:r>
              <a:rPr lang="fr-FR" altLang="fr-FR" sz="1600">
                <a:solidFill>
                  <a:schemeClr val="tx1"/>
                </a:solidFill>
                <a:latin typeface="Arial" panose="020B0604020202020204" pitchFamily="34" charset="0"/>
              </a:rPr>
              <a:t> aux variations de prix.</a:t>
            </a:r>
          </a:p>
          <a:p>
            <a:pPr eaLnBrk="1" hangingPunct="1">
              <a:spcBef>
                <a:spcPct val="0"/>
              </a:spcBef>
              <a:buClrTx/>
              <a:buSzTx/>
              <a:buFontTx/>
              <a:buNone/>
            </a:pPr>
            <a:r>
              <a:rPr lang="fr-FR" altLang="fr-FR" sz="1600">
                <a:solidFill>
                  <a:schemeClr val="tx1"/>
                </a:solidFill>
                <a:latin typeface="Arial" panose="020B0604020202020204" pitchFamily="34" charset="0"/>
              </a:rPr>
              <a:t>Cette information peut constituer une aide à la décision : Le </a:t>
            </a:r>
            <a:r>
              <a:rPr lang="fr-FR" altLang="fr-FR" sz="1600" b="1">
                <a:solidFill>
                  <a:schemeClr val="tx1"/>
                </a:solidFill>
                <a:latin typeface="Arial" panose="020B0604020202020204" pitchFamily="34" charset="0"/>
              </a:rPr>
              <a:t>boucher peut anticiper</a:t>
            </a:r>
            <a:r>
              <a:rPr lang="fr-FR" altLang="fr-FR" sz="1600">
                <a:solidFill>
                  <a:schemeClr val="tx1"/>
                </a:solidFill>
                <a:latin typeface="Arial" panose="020B0604020202020204" pitchFamily="34" charset="0"/>
              </a:rPr>
              <a:t> l</a:t>
            </a:r>
            <a:r>
              <a:rPr lang="ja-JP" altLang="fr-FR" sz="1600">
                <a:solidFill>
                  <a:schemeClr val="tx1"/>
                </a:solidFill>
                <a:latin typeface="Arial" panose="020B0604020202020204" pitchFamily="34" charset="0"/>
              </a:rPr>
              <a:t>’</a:t>
            </a:r>
            <a:r>
              <a:rPr lang="fr-FR" altLang="ja-JP" sz="1600">
                <a:solidFill>
                  <a:schemeClr val="tx1"/>
                </a:solidFill>
                <a:latin typeface="Arial" panose="020B0604020202020204" pitchFamily="34" charset="0"/>
              </a:rPr>
              <a:t>effet d</a:t>
            </a:r>
            <a:r>
              <a:rPr lang="ja-JP" altLang="fr-FR" sz="1600">
                <a:solidFill>
                  <a:schemeClr val="tx1"/>
                </a:solidFill>
                <a:latin typeface="Arial" panose="020B0604020202020204" pitchFamily="34" charset="0"/>
              </a:rPr>
              <a:t>’</a:t>
            </a:r>
            <a:r>
              <a:rPr lang="fr-FR" altLang="ja-JP" sz="1600">
                <a:solidFill>
                  <a:schemeClr val="tx1"/>
                </a:solidFill>
                <a:latin typeface="Arial" panose="020B0604020202020204" pitchFamily="34" charset="0"/>
              </a:rPr>
              <a:t>une variation du prix sur la demande du produit (si l</a:t>
            </a:r>
            <a:r>
              <a:rPr lang="ja-JP" altLang="fr-FR" sz="1600">
                <a:solidFill>
                  <a:schemeClr val="tx1"/>
                </a:solidFill>
                <a:latin typeface="Arial" panose="020B0604020202020204" pitchFamily="34" charset="0"/>
              </a:rPr>
              <a:t>’</a:t>
            </a:r>
            <a:r>
              <a:rPr lang="fr-FR" altLang="ja-JP" sz="1600">
                <a:solidFill>
                  <a:schemeClr val="tx1"/>
                </a:solidFill>
                <a:latin typeface="Arial" panose="020B0604020202020204" pitchFamily="34" charset="0"/>
              </a:rPr>
              <a:t>on admet que tous les autres éléments propres à ce marché ne se modifient pas entre temps).</a:t>
            </a:r>
            <a:endParaRPr lang="fr-FR" altLang="fr-FR" sz="1600">
              <a:solidFill>
                <a:schemeClr val="tx1"/>
              </a:solidFill>
              <a:latin typeface="Arial" panose="020B0604020202020204" pitchFamily="34" charset="0"/>
            </a:endParaRPr>
          </a:p>
        </p:txBody>
      </p:sp>
      <p:sp>
        <p:nvSpPr>
          <p:cNvPr id="261145" name="Text Box 62">
            <a:extLst>
              <a:ext uri="{FF2B5EF4-FFF2-40B4-BE49-F238E27FC236}">
                <a16:creationId xmlns:a16="http://schemas.microsoft.com/office/drawing/2014/main" id="{13805BFA-B1C3-B73A-5CA8-DA83AEC56FD4}"/>
              </a:ext>
            </a:extLst>
          </p:cNvPr>
          <p:cNvSpPr txBox="1">
            <a:spLocks noChangeArrowheads="1"/>
          </p:cNvSpPr>
          <p:nvPr/>
        </p:nvSpPr>
        <p:spPr bwMode="auto">
          <a:xfrm>
            <a:off x="7667625" y="475297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spcBef>
                <a:spcPct val="50000"/>
              </a:spcBef>
            </a:pPr>
            <a:endParaRPr lang="fr-FR" altLang="fr-FR">
              <a:latin typeface="Arial" panose="020B0604020202020204" pitchFamily="34" charset="0"/>
            </a:endParaRPr>
          </a:p>
        </p:txBody>
      </p:sp>
      <p:sp>
        <p:nvSpPr>
          <p:cNvPr id="8255" name="Text Box 63">
            <a:extLst>
              <a:ext uri="{FF2B5EF4-FFF2-40B4-BE49-F238E27FC236}">
                <a16:creationId xmlns:a16="http://schemas.microsoft.com/office/drawing/2014/main" id="{588B40A3-E1C5-4398-58E3-D5ACBD4337B0}"/>
              </a:ext>
            </a:extLst>
          </p:cNvPr>
          <p:cNvSpPr txBox="1">
            <a:spLocks noChangeArrowheads="1"/>
          </p:cNvSpPr>
          <p:nvPr/>
        </p:nvSpPr>
        <p:spPr bwMode="auto">
          <a:xfrm>
            <a:off x="6659563" y="3070225"/>
            <a:ext cx="936625" cy="366713"/>
          </a:xfrm>
          <a:prstGeom prst="rect">
            <a:avLst/>
          </a:prstGeom>
          <a:noFill/>
          <a:ln>
            <a:noFill/>
          </a:ln>
          <a:effectLst/>
        </p:spPr>
        <p:txBody>
          <a:bodyPr>
            <a:spAutoFit/>
          </a:bodyPr>
          <a:lstStyle/>
          <a:p>
            <a:pPr algn="ctr">
              <a:spcBef>
                <a:spcPct val="20000"/>
              </a:spcBef>
              <a:defRPr/>
            </a:pPr>
            <a:r>
              <a:rPr lang="fr-FR" b="1">
                <a:solidFill>
                  <a:srgbClr val="FF0000"/>
                </a:solidFill>
                <a:effectLst>
                  <a:outerShdw blurRad="38100" dist="38100" dir="2700000" algn="tl">
                    <a:srgbClr val="DDDDDD"/>
                  </a:outerShdw>
                </a:effectLst>
                <a:latin typeface="Arial" charset="0"/>
                <a:ea typeface="ＭＳ Ｐゴシック" charset="0"/>
              </a:rPr>
              <a:t>-0,21</a:t>
            </a:r>
            <a:endParaRPr lang="fr-FR">
              <a:latin typeface="Arial" charset="0"/>
              <a:ea typeface="ＭＳ Ｐゴシック" charset="0"/>
            </a:endParaRPr>
          </a:p>
        </p:txBody>
      </p:sp>
      <p:sp>
        <p:nvSpPr>
          <p:cNvPr id="261147" name="Rectangle 70">
            <a:extLst>
              <a:ext uri="{FF2B5EF4-FFF2-40B4-BE49-F238E27FC236}">
                <a16:creationId xmlns:a16="http://schemas.microsoft.com/office/drawing/2014/main" id="{5E96FCE3-1481-EBB6-B3DA-8B7D610361DB}"/>
              </a:ext>
            </a:extLst>
          </p:cNvPr>
          <p:cNvSpPr>
            <a:spLocks noChangeArrowheads="1"/>
          </p:cNvSpPr>
          <p:nvPr/>
        </p:nvSpPr>
        <p:spPr bwMode="auto">
          <a:xfrm>
            <a:off x="1258888" y="115888"/>
            <a:ext cx="7561262" cy="720725"/>
          </a:xfrm>
          <a:prstGeom prst="rect">
            <a:avLst/>
          </a:prstGeom>
          <a:solidFill>
            <a:srgbClr val="CCFFCC"/>
          </a:solidFill>
          <a:ln w="38100" cmpd="dbl">
            <a:solidFill>
              <a:schemeClr val="tx1"/>
            </a:solidFill>
            <a:miter lim="800000"/>
            <a:headEnd/>
            <a:tailEnd/>
          </a:ln>
        </p:spPr>
        <p:txBody>
          <a:bodyPr anchor="ct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latin typeface="Arial" panose="020B0604020202020204" pitchFamily="34" charset="0"/>
            </a:endParaRPr>
          </a:p>
        </p:txBody>
      </p:sp>
      <p:sp>
        <p:nvSpPr>
          <p:cNvPr id="261148" name="Rectangle 71">
            <a:extLst>
              <a:ext uri="{FF2B5EF4-FFF2-40B4-BE49-F238E27FC236}">
                <a16:creationId xmlns:a16="http://schemas.microsoft.com/office/drawing/2014/main" id="{9E754532-6A6B-1489-9A0A-167456EA6A4E}"/>
              </a:ext>
            </a:extLst>
          </p:cNvPr>
          <p:cNvSpPr>
            <a:spLocks noChangeArrowheads="1"/>
          </p:cNvSpPr>
          <p:nvPr/>
        </p:nvSpPr>
        <p:spPr bwMode="auto">
          <a:xfrm>
            <a:off x="1331913" y="331788"/>
            <a:ext cx="7416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eaLnBrk="1" hangingPunct="1">
              <a:lnSpc>
                <a:spcPct val="80000"/>
              </a:lnSpc>
              <a:spcBef>
                <a:spcPct val="20000"/>
              </a:spcBef>
              <a:buClrTx/>
              <a:buSzTx/>
              <a:buFontTx/>
              <a:buNone/>
            </a:pPr>
            <a:r>
              <a:rPr lang="fr-FR" altLang="fr-FR" sz="1800" b="1">
                <a:solidFill>
                  <a:schemeClr val="tx1"/>
                </a:solidFill>
                <a:latin typeface="Arial" panose="020B0604020202020204" pitchFamily="34" charset="0"/>
              </a:rPr>
              <a:t>Calcul de l</a:t>
            </a:r>
            <a:r>
              <a:rPr lang="ja-JP" altLang="fr-FR" sz="1800" b="1">
                <a:solidFill>
                  <a:schemeClr val="tx1"/>
                </a:solidFill>
                <a:latin typeface="Arial" panose="020B0604020202020204" pitchFamily="34" charset="0"/>
              </a:rPr>
              <a:t>’</a:t>
            </a:r>
            <a:r>
              <a:rPr lang="fr-FR" altLang="ja-JP" sz="1800" b="1">
                <a:solidFill>
                  <a:schemeClr val="tx1"/>
                </a:solidFill>
                <a:latin typeface="Arial" panose="020B0604020202020204" pitchFamily="34" charset="0"/>
              </a:rPr>
              <a:t>élasticité prix</a:t>
            </a:r>
            <a:endParaRPr lang="fr-FR" altLang="fr-FR" sz="1800" b="1">
              <a:solidFill>
                <a:schemeClr val="tx1"/>
              </a:solidFill>
              <a:latin typeface="Arial" panose="020B0604020202020204" pitchFamily="34" charset="0"/>
            </a:endParaRPr>
          </a:p>
        </p:txBody>
      </p:sp>
      <p:sp>
        <p:nvSpPr>
          <p:cNvPr id="261149" name="Rectangle 1">
            <a:extLst>
              <a:ext uri="{FF2B5EF4-FFF2-40B4-BE49-F238E27FC236}">
                <a16:creationId xmlns:a16="http://schemas.microsoft.com/office/drawing/2014/main" id="{B6E1B80B-EDCB-5935-7DD6-738754E29731}"/>
              </a:ext>
            </a:extLst>
          </p:cNvPr>
          <p:cNvSpPr>
            <a:spLocks noChangeArrowheads="1"/>
          </p:cNvSpPr>
          <p:nvPr/>
        </p:nvSpPr>
        <p:spPr bwMode="auto">
          <a:xfrm>
            <a:off x="468313" y="1851025"/>
            <a:ext cx="7918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b="1">
                <a:solidFill>
                  <a:srgbClr val="FF0000"/>
                </a:solidFill>
              </a:rPr>
              <a:t>Élasticité prix</a:t>
            </a:r>
            <a:r>
              <a:rPr lang="fr-FR" altLang="fr-FR"/>
              <a:t> = </a:t>
            </a:r>
            <a:r>
              <a:rPr lang="fr-FR" altLang="fr-FR" u="sng"/>
              <a:t>Taux de variation de la quantité demandée</a:t>
            </a:r>
          </a:p>
          <a:p>
            <a:pPr algn="ctr" eaLnBrk="1" hangingPunct="1"/>
            <a:r>
              <a:rPr lang="fr-FR" altLang="fr-FR"/>
              <a:t>                                                  Taux de variation du prix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249">
                                            <p:txEl>
                                              <p:pRg st="0" end="0"/>
                                            </p:txEl>
                                          </p:spTgt>
                                        </p:tgtEl>
                                        <p:attrNameLst>
                                          <p:attrName>style.visibility</p:attrName>
                                        </p:attrNameLst>
                                      </p:cBhvr>
                                      <p:to>
                                        <p:strVal val="visible"/>
                                      </p:to>
                                    </p:set>
                                    <p:animEffect transition="in" filter="blinds(horizontal)">
                                      <p:cBhvr>
                                        <p:cTn id="7" dur="500"/>
                                        <p:tgtEl>
                                          <p:spTgt spid="824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249">
                                            <p:txEl>
                                              <p:pRg st="1" end="1"/>
                                            </p:txEl>
                                          </p:spTgt>
                                        </p:tgtEl>
                                        <p:attrNameLst>
                                          <p:attrName>style.visibility</p:attrName>
                                        </p:attrNameLst>
                                      </p:cBhvr>
                                      <p:to>
                                        <p:strVal val="visible"/>
                                      </p:to>
                                    </p:set>
                                    <p:animEffect transition="in" filter="blinds(horizontal)">
                                      <p:cBhvr>
                                        <p:cTn id="10" dur="500"/>
                                        <p:tgtEl>
                                          <p:spTgt spid="824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8249">
                                            <p:txEl>
                                              <p:pRg st="2" end="2"/>
                                            </p:txEl>
                                          </p:spTgt>
                                        </p:tgtEl>
                                        <p:attrNameLst>
                                          <p:attrName>style.visibility</p:attrName>
                                        </p:attrNameLst>
                                      </p:cBhvr>
                                      <p:to>
                                        <p:strVal val="visible"/>
                                      </p:to>
                                    </p:set>
                                    <p:animEffect transition="in" filter="diamond(in)">
                                      <p:cBhvr>
                                        <p:cTn id="15" dur="2000"/>
                                        <p:tgtEl>
                                          <p:spTgt spid="8249">
                                            <p:txEl>
                                              <p:pRg st="2" end="2"/>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8249">
                                            <p:txEl>
                                              <p:pRg st="3" end="3"/>
                                            </p:txEl>
                                          </p:spTgt>
                                        </p:tgtEl>
                                        <p:attrNameLst>
                                          <p:attrName>style.visibility</p:attrName>
                                        </p:attrNameLst>
                                      </p:cBhvr>
                                      <p:to>
                                        <p:strVal val="visible"/>
                                      </p:to>
                                    </p:set>
                                    <p:animEffect transition="in" filter="diamond(in)">
                                      <p:cBhvr>
                                        <p:cTn id="18" dur="2000"/>
                                        <p:tgtEl>
                                          <p:spTgt spid="824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8249">
                                            <p:txEl>
                                              <p:pRg st="4" end="4"/>
                                            </p:txEl>
                                          </p:spTgt>
                                        </p:tgtEl>
                                        <p:attrNameLst>
                                          <p:attrName>style.visibility</p:attrName>
                                        </p:attrNameLst>
                                      </p:cBhvr>
                                      <p:to>
                                        <p:strVal val="visible"/>
                                      </p:to>
                                    </p:set>
                                    <p:animEffect transition="in" filter="fade">
                                      <p:cBhvr>
                                        <p:cTn id="23" dur="2000"/>
                                        <p:tgtEl>
                                          <p:spTgt spid="8249">
                                            <p:txEl>
                                              <p:pRg st="4" end="4"/>
                                            </p:txEl>
                                          </p:spTgt>
                                        </p:tgtEl>
                                      </p:cBhvr>
                                    </p:animEffect>
                                    <p:anim calcmode="lin" valueType="num">
                                      <p:cBhvr>
                                        <p:cTn id="24" dur="2000" fill="hold"/>
                                        <p:tgtEl>
                                          <p:spTgt spid="8249">
                                            <p:txEl>
                                              <p:pRg st="4" end="4"/>
                                            </p:txEl>
                                          </p:spTgt>
                                        </p:tgtEl>
                                        <p:attrNameLst>
                                          <p:attrName>style.rotation</p:attrName>
                                        </p:attrNameLst>
                                      </p:cBhvr>
                                      <p:tavLst>
                                        <p:tav tm="0">
                                          <p:val>
                                            <p:fltVal val="720"/>
                                          </p:val>
                                        </p:tav>
                                        <p:tav tm="100000">
                                          <p:val>
                                            <p:fltVal val="0"/>
                                          </p:val>
                                        </p:tav>
                                      </p:tavLst>
                                    </p:anim>
                                    <p:anim calcmode="lin" valueType="num">
                                      <p:cBhvr>
                                        <p:cTn id="25" dur="2000" fill="hold"/>
                                        <p:tgtEl>
                                          <p:spTgt spid="8249">
                                            <p:txEl>
                                              <p:pRg st="4" end="4"/>
                                            </p:txEl>
                                          </p:spTgt>
                                        </p:tgtEl>
                                        <p:attrNameLst>
                                          <p:attrName>ppt_h</p:attrName>
                                        </p:attrNameLst>
                                      </p:cBhvr>
                                      <p:tavLst>
                                        <p:tav tm="0">
                                          <p:val>
                                            <p:fltVal val="0"/>
                                          </p:val>
                                        </p:tav>
                                        <p:tav tm="100000">
                                          <p:val>
                                            <p:strVal val="#ppt_h"/>
                                          </p:val>
                                        </p:tav>
                                      </p:tavLst>
                                    </p:anim>
                                    <p:anim calcmode="lin" valueType="num">
                                      <p:cBhvr>
                                        <p:cTn id="26" dur="2000" fill="hold"/>
                                        <p:tgtEl>
                                          <p:spTgt spid="8249">
                                            <p:txEl>
                                              <p:pRg st="4" end="4"/>
                                            </p:txEl>
                                          </p:spTgt>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8249">
                                            <p:txEl>
                                              <p:pRg st="5" end="5"/>
                                            </p:txEl>
                                          </p:spTgt>
                                        </p:tgtEl>
                                        <p:attrNameLst>
                                          <p:attrName>style.visibility</p:attrName>
                                        </p:attrNameLst>
                                      </p:cBhvr>
                                      <p:to>
                                        <p:strVal val="visible"/>
                                      </p:to>
                                    </p:set>
                                    <p:animEffect transition="in" filter="fade">
                                      <p:cBhvr>
                                        <p:cTn id="29" dur="2000"/>
                                        <p:tgtEl>
                                          <p:spTgt spid="8249">
                                            <p:txEl>
                                              <p:pRg st="5" end="5"/>
                                            </p:txEl>
                                          </p:spTgt>
                                        </p:tgtEl>
                                      </p:cBhvr>
                                    </p:animEffect>
                                    <p:anim calcmode="lin" valueType="num">
                                      <p:cBhvr>
                                        <p:cTn id="30" dur="2000" fill="hold"/>
                                        <p:tgtEl>
                                          <p:spTgt spid="8249">
                                            <p:txEl>
                                              <p:pRg st="5" end="5"/>
                                            </p:txEl>
                                          </p:spTgt>
                                        </p:tgtEl>
                                        <p:attrNameLst>
                                          <p:attrName>style.rotation</p:attrName>
                                        </p:attrNameLst>
                                      </p:cBhvr>
                                      <p:tavLst>
                                        <p:tav tm="0">
                                          <p:val>
                                            <p:fltVal val="720"/>
                                          </p:val>
                                        </p:tav>
                                        <p:tav tm="100000">
                                          <p:val>
                                            <p:fltVal val="0"/>
                                          </p:val>
                                        </p:tav>
                                      </p:tavLst>
                                    </p:anim>
                                    <p:anim calcmode="lin" valueType="num">
                                      <p:cBhvr>
                                        <p:cTn id="31" dur="2000" fill="hold"/>
                                        <p:tgtEl>
                                          <p:spTgt spid="8249">
                                            <p:txEl>
                                              <p:pRg st="5" end="5"/>
                                            </p:txEl>
                                          </p:spTgt>
                                        </p:tgtEl>
                                        <p:attrNameLst>
                                          <p:attrName>ppt_h</p:attrName>
                                        </p:attrNameLst>
                                      </p:cBhvr>
                                      <p:tavLst>
                                        <p:tav tm="0">
                                          <p:val>
                                            <p:fltVal val="0"/>
                                          </p:val>
                                        </p:tav>
                                        <p:tav tm="100000">
                                          <p:val>
                                            <p:strVal val="#ppt_h"/>
                                          </p:val>
                                        </p:tav>
                                      </p:tavLst>
                                    </p:anim>
                                    <p:anim calcmode="lin" valueType="num">
                                      <p:cBhvr>
                                        <p:cTn id="32" dur="2000" fill="hold"/>
                                        <p:tgtEl>
                                          <p:spTgt spid="8249">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255"/>
                                        </p:tgtEl>
                                        <p:attrNameLst>
                                          <p:attrName>style.visibility</p:attrName>
                                        </p:attrNameLst>
                                      </p:cBhvr>
                                      <p:to>
                                        <p:strVal val="visible"/>
                                      </p:to>
                                    </p:set>
                                    <p:anim calcmode="lin" valueType="num">
                                      <p:cBhvr additive="base">
                                        <p:cTn id="37" dur="500" fill="hold"/>
                                        <p:tgtEl>
                                          <p:spTgt spid="8255"/>
                                        </p:tgtEl>
                                        <p:attrNameLst>
                                          <p:attrName>ppt_x</p:attrName>
                                        </p:attrNameLst>
                                      </p:cBhvr>
                                      <p:tavLst>
                                        <p:tav tm="0">
                                          <p:val>
                                            <p:strVal val="#ppt_x"/>
                                          </p:val>
                                        </p:tav>
                                        <p:tav tm="100000">
                                          <p:val>
                                            <p:strVal val="#ppt_x"/>
                                          </p:val>
                                        </p:tav>
                                      </p:tavLst>
                                    </p:anim>
                                    <p:anim calcmode="lin" valueType="num">
                                      <p:cBhvr additive="base">
                                        <p:cTn id="38" dur="500" fill="hold"/>
                                        <p:tgtEl>
                                          <p:spTgt spid="825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8249">
                                            <p:txEl>
                                              <p:pRg st="6" end="6"/>
                                            </p:txEl>
                                          </p:spTgt>
                                        </p:tgtEl>
                                        <p:attrNameLst>
                                          <p:attrName>style.visibility</p:attrName>
                                        </p:attrNameLst>
                                      </p:cBhvr>
                                      <p:to>
                                        <p:strVal val="visible"/>
                                      </p:to>
                                    </p:set>
                                    <p:anim calcmode="lin" valueType="num">
                                      <p:cBhvr>
                                        <p:cTn id="43" dur="500" fill="hold"/>
                                        <p:tgtEl>
                                          <p:spTgt spid="824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8249">
                                            <p:txEl>
                                              <p:pRg st="6" end="6"/>
                                            </p:txEl>
                                          </p:spTgt>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8249">
                                            <p:txEl>
                                              <p:pRg st="7" end="7"/>
                                            </p:txEl>
                                          </p:spTgt>
                                        </p:tgtEl>
                                        <p:attrNameLst>
                                          <p:attrName>style.visibility</p:attrName>
                                        </p:attrNameLst>
                                      </p:cBhvr>
                                      <p:to>
                                        <p:strVal val="visible"/>
                                      </p:to>
                                    </p:set>
                                    <p:anim calcmode="lin" valueType="num">
                                      <p:cBhvr>
                                        <p:cTn id="47" dur="500" fill="hold"/>
                                        <p:tgtEl>
                                          <p:spTgt spid="8249">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8249">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u numéro de diapositive 3">
            <a:extLst>
              <a:ext uri="{FF2B5EF4-FFF2-40B4-BE49-F238E27FC236}">
                <a16:creationId xmlns:a16="http://schemas.microsoft.com/office/drawing/2014/main" id="{08155C9A-03E8-7966-045C-149EB534C403}"/>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F3947204-5F4E-E846-9EFE-F065A6E99506}" type="slidenum">
              <a:rPr lang="en-US" altLang="fr-FR" sz="1800" smtClean="0">
                <a:solidFill>
                  <a:schemeClr val="bg1"/>
                </a:solidFill>
              </a:rPr>
              <a:pPr algn="l"/>
              <a:t>128</a:t>
            </a:fld>
            <a:endParaRPr lang="en-US" altLang="fr-FR" sz="1800">
              <a:solidFill>
                <a:schemeClr val="bg1"/>
              </a:solidFill>
            </a:endParaRPr>
          </a:p>
        </p:txBody>
      </p:sp>
      <p:sp>
        <p:nvSpPr>
          <p:cNvPr id="193538" name="Rectangle 5">
            <a:extLst>
              <a:ext uri="{FF2B5EF4-FFF2-40B4-BE49-F238E27FC236}">
                <a16:creationId xmlns:a16="http://schemas.microsoft.com/office/drawing/2014/main" id="{32C85F97-162E-9CC7-0F7A-486FA912BE29}"/>
              </a:ext>
            </a:extLst>
          </p:cNvPr>
          <p:cNvSpPr>
            <a:spLocks noChangeArrowheads="1"/>
          </p:cNvSpPr>
          <p:nvPr/>
        </p:nvSpPr>
        <p:spPr bwMode="auto">
          <a:xfrm>
            <a:off x="0" y="18573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4 – Prix Psychologique</a:t>
            </a:r>
          </a:p>
        </p:txBody>
      </p:sp>
      <p:sp>
        <p:nvSpPr>
          <p:cNvPr id="193539" name="ZoneTexte 3">
            <a:extLst>
              <a:ext uri="{FF2B5EF4-FFF2-40B4-BE49-F238E27FC236}">
                <a16:creationId xmlns:a16="http://schemas.microsoft.com/office/drawing/2014/main" id="{F19E5BB4-D85C-1946-2991-5A7BF88FD61E}"/>
              </a:ext>
            </a:extLst>
          </p:cNvPr>
          <p:cNvSpPr txBox="1">
            <a:spLocks noChangeArrowheads="1"/>
          </p:cNvSpPr>
          <p:nvPr/>
        </p:nvSpPr>
        <p:spPr bwMode="auto">
          <a:xfrm>
            <a:off x="287338" y="1844675"/>
            <a:ext cx="32051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solidFill>
                  <a:srgbClr val="01154D"/>
                </a:solidFill>
                <a:latin typeface="Arial" panose="020B0604020202020204" pitchFamily="34" charset="0"/>
              </a:rPr>
              <a:t>Définition</a:t>
            </a:r>
            <a:endParaRPr lang="fr-FR" altLang="fr-FR">
              <a:solidFill>
                <a:srgbClr val="01154D"/>
              </a:solidFill>
              <a:latin typeface="Arial" panose="020B0604020202020204" pitchFamily="34" charset="0"/>
            </a:endParaRPr>
          </a:p>
          <a:p>
            <a:pPr algn="ctr"/>
            <a:r>
              <a:rPr lang="fr-FR" altLang="fr-FR">
                <a:solidFill>
                  <a:srgbClr val="000000"/>
                </a:solidFill>
                <a:latin typeface="Arial" panose="020B0604020202020204" pitchFamily="34" charset="0"/>
              </a:rPr>
              <a:t>La détermination d'un prix psychologique se fait grâce à un sondage dans lequel on pose deux</a:t>
            </a:r>
          </a:p>
          <a:p>
            <a:pPr algn="ctr"/>
            <a:r>
              <a:rPr lang="fr-FR" altLang="fr-FR">
                <a:solidFill>
                  <a:srgbClr val="000000"/>
                </a:solidFill>
                <a:latin typeface="Arial" panose="020B0604020202020204" pitchFamily="34" charset="0"/>
              </a:rPr>
              <a:t>questions aux sondés :</a:t>
            </a:r>
          </a:p>
          <a:p>
            <a:pPr algn="ctr"/>
            <a:r>
              <a:rPr lang="fr-FR" altLang="fr-FR">
                <a:solidFill>
                  <a:srgbClr val="000000"/>
                </a:solidFill>
                <a:latin typeface="Times New Roman" panose="02020603050405020304" pitchFamily="18" charset="0"/>
              </a:rPr>
              <a:t>-</a:t>
            </a:r>
            <a:r>
              <a:rPr lang="fr-FR" altLang="fr-FR">
                <a:solidFill>
                  <a:srgbClr val="000000"/>
                </a:solidFill>
                <a:latin typeface="Arial" panose="020B0604020202020204" pitchFamily="34" charset="0"/>
              </a:rPr>
              <a:t> au-dessous de quel prix n'achèteriez-vous pas ce produit, l'estimant de mauvaise qualité ?</a:t>
            </a:r>
          </a:p>
          <a:p>
            <a:pPr algn="ctr"/>
            <a:r>
              <a:rPr lang="fr-FR" altLang="fr-FR">
                <a:solidFill>
                  <a:srgbClr val="000000"/>
                </a:solidFill>
                <a:latin typeface="Times New Roman" panose="02020603050405020304" pitchFamily="18" charset="0"/>
              </a:rPr>
              <a:t>-</a:t>
            </a:r>
            <a:r>
              <a:rPr lang="fr-FR" altLang="fr-FR">
                <a:solidFill>
                  <a:srgbClr val="000000"/>
                </a:solidFill>
                <a:latin typeface="Arial" panose="020B0604020202020204" pitchFamily="34" charset="0"/>
              </a:rPr>
              <a:t> au-dessus de quel prix n'achèteriez-vous pas le produit, estimant qu'il est trop cher ?</a:t>
            </a:r>
          </a:p>
        </p:txBody>
      </p:sp>
      <p:pic>
        <p:nvPicPr>
          <p:cNvPr id="193540" name="Image 5" descr="Une image contenant texte, diagramme, ligne, Tracé&#10;&#10;Le contenu généré par l’IA peut être incorrect.">
            <a:extLst>
              <a:ext uri="{FF2B5EF4-FFF2-40B4-BE49-F238E27FC236}">
                <a16:creationId xmlns:a16="http://schemas.microsoft.com/office/drawing/2014/main" id="{34CBEA32-DDC0-AFBF-743B-9C57C82CA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076325"/>
            <a:ext cx="5589588"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Les prix psychologiques dans l'immobilier - Journal de l'Agence">
            <a:extLst>
              <a:ext uri="{FF2B5EF4-FFF2-40B4-BE49-F238E27FC236}">
                <a16:creationId xmlns:a16="http://schemas.microsoft.com/office/drawing/2014/main" id="{3B98883B-C5CE-ADE5-396D-1EA2F52B7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2152650"/>
            <a:ext cx="52705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5">
            <a:extLst>
              <a:ext uri="{FF2B5EF4-FFF2-40B4-BE49-F238E27FC236}">
                <a16:creationId xmlns:a16="http://schemas.microsoft.com/office/drawing/2014/main" id="{53C946F5-65A0-4795-92CF-BD365AD128B6}"/>
              </a:ext>
            </a:extLst>
          </p:cNvPr>
          <p:cNvSpPr>
            <a:spLocks noChangeArrowheads="1"/>
          </p:cNvSpPr>
          <p:nvPr/>
        </p:nvSpPr>
        <p:spPr bwMode="auto">
          <a:xfrm>
            <a:off x="0" y="18573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5 – Prix Magique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ACCAA7A-365A-0851-5EF1-F6E8D939742E}"/>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4- Evolution du marketing</a:t>
            </a:r>
          </a:p>
        </p:txBody>
      </p:sp>
      <p:sp>
        <p:nvSpPr>
          <p:cNvPr id="47106" name="Espace réservé du numéro de diapositive 3">
            <a:extLst>
              <a:ext uri="{FF2B5EF4-FFF2-40B4-BE49-F238E27FC236}">
                <a16:creationId xmlns:a16="http://schemas.microsoft.com/office/drawing/2014/main" id="{15B29FBD-5FB9-D7AE-2BD4-63B4580B530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0921AE6-3438-6A44-BA77-A1062E13E8D3}" type="slidenum">
              <a:rPr lang="en-US" altLang="fr-FR" sz="1800" smtClean="0">
                <a:solidFill>
                  <a:schemeClr val="bg1"/>
                </a:solidFill>
              </a:rPr>
              <a:pPr algn="l"/>
              <a:t>13</a:t>
            </a:fld>
            <a:endParaRPr lang="en-US" altLang="fr-FR" sz="1800">
              <a:solidFill>
                <a:schemeClr val="bg1"/>
              </a:solidFill>
            </a:endParaRPr>
          </a:p>
        </p:txBody>
      </p:sp>
      <p:graphicFrame>
        <p:nvGraphicFramePr>
          <p:cNvPr id="6" name="Espace réservé du contenu 5">
            <a:extLst>
              <a:ext uri="{FF2B5EF4-FFF2-40B4-BE49-F238E27FC236}">
                <a16:creationId xmlns:a16="http://schemas.microsoft.com/office/drawing/2014/main" id="{F842B5C8-E433-1330-E4C7-6D954F4003CF}"/>
              </a:ext>
            </a:extLst>
          </p:cNvPr>
          <p:cNvGraphicFramePr>
            <a:graphicFrameLocks noGrp="1"/>
          </p:cNvGraphicFramePr>
          <p:nvPr>
            <p:ph idx="1"/>
          </p:nvPr>
        </p:nvGraphicFramePr>
        <p:xfrm>
          <a:off x="498475" y="1981200"/>
          <a:ext cx="7556500"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a:extLst>
              <a:ext uri="{FF2B5EF4-FFF2-40B4-BE49-F238E27FC236}">
                <a16:creationId xmlns:a16="http://schemas.microsoft.com/office/drawing/2014/main" id="{1BABB121-3AB8-83B2-7172-9F01A98E1770}"/>
              </a:ext>
            </a:extLst>
          </p:cNvPr>
          <p:cNvSpPr>
            <a:spLocks noGrp="1"/>
          </p:cNvSpPr>
          <p:nvPr>
            <p:ph type="ctrTitle"/>
          </p:nvPr>
        </p:nvSpPr>
        <p:spPr>
          <a:xfrm>
            <a:off x="6858000" y="2438400"/>
            <a:ext cx="20574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2 – Les décisions</a:t>
            </a:r>
          </a:p>
        </p:txBody>
      </p:sp>
      <p:sp>
        <p:nvSpPr>
          <p:cNvPr id="262146" name="Rectangle 3">
            <a:extLst>
              <a:ext uri="{FF2B5EF4-FFF2-40B4-BE49-F238E27FC236}">
                <a16:creationId xmlns:a16="http://schemas.microsoft.com/office/drawing/2014/main" id="{00313FE7-F2AA-6A7E-5199-7B9054F5C421}"/>
              </a:ext>
            </a:extLst>
          </p:cNvPr>
          <p:cNvSpPr>
            <a:spLocks noGrp="1"/>
          </p:cNvSpPr>
          <p:nvPr>
            <p:ph type="subTitle" idx="1"/>
          </p:nvPr>
        </p:nvSpPr>
        <p:spPr>
          <a:xfrm>
            <a:off x="381000" y="1143000"/>
            <a:ext cx="7192963" cy="1679575"/>
          </a:xfrm>
        </p:spPr>
        <p:txBody>
          <a:bodyPr/>
          <a:lstStyle/>
          <a:p>
            <a:pPr eaLnBrk="1" hangingPunct="1"/>
            <a:r>
              <a:rPr lang="fr-FR" altLang="fr-FR">
                <a:solidFill>
                  <a:srgbClr val="FFFFFF"/>
                </a:solidFill>
                <a:ea typeface="ＭＳ Ｐゴシック" panose="020B0600070205080204" pitchFamily="34" charset="-128"/>
              </a:rPr>
              <a:t>1 – Les étapes</a:t>
            </a:r>
          </a:p>
          <a:p>
            <a:pPr eaLnBrk="1" hangingPunct="1"/>
            <a:r>
              <a:rPr lang="fr-FR" altLang="fr-FR">
                <a:solidFill>
                  <a:srgbClr val="FFFFFF"/>
                </a:solidFill>
                <a:ea typeface="ＭＳ Ｐゴシック" panose="020B0600070205080204" pitchFamily="34" charset="-128"/>
              </a:rPr>
              <a:t>2 – Les objectifs</a:t>
            </a:r>
          </a:p>
          <a:p>
            <a:pPr eaLnBrk="1" hangingPunct="1"/>
            <a:r>
              <a:rPr lang="fr-FR" altLang="fr-FR">
                <a:solidFill>
                  <a:srgbClr val="FFFFFF"/>
                </a:solidFill>
                <a:ea typeface="ＭＳ Ｐゴシック" panose="020B0600070205080204" pitchFamily="34" charset="-128"/>
              </a:rPr>
              <a:t>3 – Les Variables</a:t>
            </a:r>
          </a:p>
          <a:p>
            <a:pPr eaLnBrk="1" hangingPunct="1"/>
            <a:r>
              <a:rPr lang="fr-FR" altLang="fr-FR">
                <a:solidFill>
                  <a:srgbClr val="FFFFFF"/>
                </a:solidFill>
                <a:ea typeface="ＭＳ Ｐゴシック" panose="020B0600070205080204" pitchFamily="34" charset="-128"/>
              </a:rPr>
              <a:t>4 – Les méthodes</a:t>
            </a:r>
          </a:p>
        </p:txBody>
      </p:sp>
      <p:sp>
        <p:nvSpPr>
          <p:cNvPr id="262147" name="Rectangle 35">
            <a:extLst>
              <a:ext uri="{FF2B5EF4-FFF2-40B4-BE49-F238E27FC236}">
                <a16:creationId xmlns:a16="http://schemas.microsoft.com/office/drawing/2014/main" id="{806AA6F2-806D-1658-35CA-3BEACCF539CC}"/>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8435AF4-F68E-7141-9FCE-CB334E28F967}" type="slidenum">
              <a:rPr lang="en-US" altLang="fr-FR" sz="1800" smtClean="0">
                <a:solidFill>
                  <a:schemeClr val="bg1"/>
                </a:solidFill>
              </a:rPr>
              <a:pPr algn="l"/>
              <a:t>130</a:t>
            </a:fld>
            <a:endParaRPr lang="en-US" altLang="fr-FR" sz="1800">
              <a:solidFill>
                <a:schemeClr val="bg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Espace réservé du numéro de diapositive 2">
            <a:extLst>
              <a:ext uri="{FF2B5EF4-FFF2-40B4-BE49-F238E27FC236}">
                <a16:creationId xmlns:a16="http://schemas.microsoft.com/office/drawing/2014/main" id="{1C63A21E-CC8C-8978-6540-761643EB37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F702CEA-E4DD-B242-964E-9D82DF6C7188}" type="slidenum">
              <a:rPr lang="en-US" altLang="fr-FR" smtClean="0">
                <a:solidFill>
                  <a:schemeClr val="bg1"/>
                </a:solidFill>
              </a:rPr>
              <a:pPr/>
              <a:t>131</a:t>
            </a:fld>
            <a:endParaRPr lang="en-US" altLang="fr-FR">
              <a:solidFill>
                <a:schemeClr val="bg1"/>
              </a:solidFill>
            </a:endParaRPr>
          </a:p>
        </p:txBody>
      </p:sp>
      <p:sp>
        <p:nvSpPr>
          <p:cNvPr id="122884" name="Rectangle 4">
            <a:extLst>
              <a:ext uri="{FF2B5EF4-FFF2-40B4-BE49-F238E27FC236}">
                <a16:creationId xmlns:a16="http://schemas.microsoft.com/office/drawing/2014/main" id="{25307820-7A97-A46B-D506-1830D6021E57}"/>
              </a:ext>
            </a:extLst>
          </p:cNvPr>
          <p:cNvSpPr>
            <a:spLocks noChangeArrowheads="1"/>
          </p:cNvSpPr>
          <p:nvPr/>
        </p:nvSpPr>
        <p:spPr bwMode="auto">
          <a:xfrm>
            <a:off x="685800" y="20605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Déterminer </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l ’objectif</a:t>
            </a:r>
            <a:endParaRPr lang="fr-FR" altLang="fr-FR">
              <a:latin typeface="Times New Roman" panose="02020603050405020304" pitchFamily="18" charset="0"/>
            </a:endParaRPr>
          </a:p>
        </p:txBody>
      </p:sp>
      <p:sp>
        <p:nvSpPr>
          <p:cNvPr id="122885" name="Rectangle 5">
            <a:extLst>
              <a:ext uri="{FF2B5EF4-FFF2-40B4-BE49-F238E27FC236}">
                <a16:creationId xmlns:a16="http://schemas.microsoft.com/office/drawing/2014/main" id="{3427894D-21E1-E315-C6EB-84B0E0999A2F}"/>
              </a:ext>
            </a:extLst>
          </p:cNvPr>
          <p:cNvSpPr>
            <a:spLocks noChangeArrowheads="1"/>
          </p:cNvSpPr>
          <p:nvPr/>
        </p:nvSpPr>
        <p:spPr bwMode="auto">
          <a:xfrm>
            <a:off x="6172200" y="20605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Estimer les</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coûts</a:t>
            </a:r>
            <a:endParaRPr lang="fr-FR" altLang="fr-FR">
              <a:latin typeface="Times New Roman" panose="02020603050405020304" pitchFamily="18" charset="0"/>
            </a:endParaRPr>
          </a:p>
        </p:txBody>
      </p:sp>
      <p:sp>
        <p:nvSpPr>
          <p:cNvPr id="122886" name="Rectangle 6">
            <a:extLst>
              <a:ext uri="{FF2B5EF4-FFF2-40B4-BE49-F238E27FC236}">
                <a16:creationId xmlns:a16="http://schemas.microsoft.com/office/drawing/2014/main" id="{BAFD198E-B5E2-BECB-B7BD-10E1858D5023}"/>
              </a:ext>
            </a:extLst>
          </p:cNvPr>
          <p:cNvSpPr>
            <a:spLocks noChangeArrowheads="1"/>
          </p:cNvSpPr>
          <p:nvPr/>
        </p:nvSpPr>
        <p:spPr bwMode="auto">
          <a:xfrm>
            <a:off x="3429000" y="20605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Evaluer</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la demande</a:t>
            </a:r>
            <a:endParaRPr lang="fr-FR" altLang="fr-FR">
              <a:latin typeface="Times New Roman" panose="02020603050405020304" pitchFamily="18" charset="0"/>
            </a:endParaRPr>
          </a:p>
        </p:txBody>
      </p:sp>
      <p:sp>
        <p:nvSpPr>
          <p:cNvPr id="122887" name="Rectangle 7">
            <a:extLst>
              <a:ext uri="{FF2B5EF4-FFF2-40B4-BE49-F238E27FC236}">
                <a16:creationId xmlns:a16="http://schemas.microsoft.com/office/drawing/2014/main" id="{DF1B06A4-C099-AAAE-C165-F4788C3DB616}"/>
              </a:ext>
            </a:extLst>
          </p:cNvPr>
          <p:cNvSpPr>
            <a:spLocks noChangeArrowheads="1"/>
          </p:cNvSpPr>
          <p:nvPr/>
        </p:nvSpPr>
        <p:spPr bwMode="auto">
          <a:xfrm>
            <a:off x="685800" y="41941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Fixer le prix</a:t>
            </a:r>
            <a:endParaRPr lang="fr-FR" altLang="fr-FR">
              <a:latin typeface="Times New Roman" panose="02020603050405020304" pitchFamily="18" charset="0"/>
            </a:endParaRPr>
          </a:p>
        </p:txBody>
      </p:sp>
      <p:sp>
        <p:nvSpPr>
          <p:cNvPr id="122888" name="Rectangle 8">
            <a:extLst>
              <a:ext uri="{FF2B5EF4-FFF2-40B4-BE49-F238E27FC236}">
                <a16:creationId xmlns:a16="http://schemas.microsoft.com/office/drawing/2014/main" id="{92314BF1-B9CE-70C9-D5C2-4A17B0109617}"/>
              </a:ext>
            </a:extLst>
          </p:cNvPr>
          <p:cNvSpPr>
            <a:spLocks noChangeArrowheads="1"/>
          </p:cNvSpPr>
          <p:nvPr/>
        </p:nvSpPr>
        <p:spPr bwMode="auto">
          <a:xfrm>
            <a:off x="3429000" y="41941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Choisir une</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méthode de</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tarification</a:t>
            </a:r>
            <a:endParaRPr lang="fr-FR" altLang="fr-FR">
              <a:latin typeface="Times New Roman" panose="02020603050405020304" pitchFamily="18" charset="0"/>
            </a:endParaRPr>
          </a:p>
        </p:txBody>
      </p:sp>
      <p:sp>
        <p:nvSpPr>
          <p:cNvPr id="122889" name="Rectangle 9">
            <a:extLst>
              <a:ext uri="{FF2B5EF4-FFF2-40B4-BE49-F238E27FC236}">
                <a16:creationId xmlns:a16="http://schemas.microsoft.com/office/drawing/2014/main" id="{20811178-2B95-E00A-B0F3-EA3F0257684B}"/>
              </a:ext>
            </a:extLst>
          </p:cNvPr>
          <p:cNvSpPr>
            <a:spLocks noChangeArrowheads="1"/>
          </p:cNvSpPr>
          <p:nvPr/>
        </p:nvSpPr>
        <p:spPr bwMode="auto">
          <a:xfrm>
            <a:off x="6172200" y="4194175"/>
            <a:ext cx="1981200" cy="12954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Analyser la</a:t>
            </a:r>
          </a:p>
          <a:p>
            <a:pPr algn="ctr">
              <a:defRPr/>
            </a:pPr>
            <a:r>
              <a:rPr lang="fr-FR" altLang="fr-FR" sz="2800" b="1">
                <a:solidFill>
                  <a:srgbClr val="FFFF00"/>
                </a:solidFill>
                <a:effectLst>
                  <a:outerShdw blurRad="38100" dist="38100" dir="2700000" algn="tl">
                    <a:srgbClr val="000000"/>
                  </a:outerShdw>
                </a:effectLst>
                <a:latin typeface="Times New Roman" panose="02020603050405020304" pitchFamily="18" charset="0"/>
              </a:rPr>
              <a:t>concurrence</a:t>
            </a:r>
            <a:endParaRPr lang="fr-FR" altLang="fr-FR">
              <a:latin typeface="Times New Roman" panose="02020603050405020304" pitchFamily="18" charset="0"/>
            </a:endParaRPr>
          </a:p>
        </p:txBody>
      </p:sp>
      <p:sp>
        <p:nvSpPr>
          <p:cNvPr id="122890" name="Line 10">
            <a:extLst>
              <a:ext uri="{FF2B5EF4-FFF2-40B4-BE49-F238E27FC236}">
                <a16:creationId xmlns:a16="http://schemas.microsoft.com/office/drawing/2014/main" id="{88B28BE9-2243-E462-EDCC-C70DD82CC039}"/>
              </a:ext>
            </a:extLst>
          </p:cNvPr>
          <p:cNvSpPr>
            <a:spLocks noChangeShapeType="1"/>
          </p:cNvSpPr>
          <p:nvPr/>
        </p:nvSpPr>
        <p:spPr bwMode="auto">
          <a:xfrm>
            <a:off x="2667000" y="2670175"/>
            <a:ext cx="762000" cy="0"/>
          </a:xfrm>
          <a:prstGeom prst="line">
            <a:avLst/>
          </a:prstGeom>
          <a:noFill/>
          <a:ln w="76200">
            <a:solidFill>
              <a:srgbClr val="FF0000"/>
            </a:solidFill>
            <a:round/>
            <a:headEnd/>
            <a:tailEnd type="triangle" w="med" len="med"/>
          </a:ln>
          <a:effectLst>
            <a:outerShdw blurRad="63500" dist="107763" dir="13500000" algn="ctr" rotWithShape="0">
              <a:srgbClr val="000000">
                <a:alpha val="74998"/>
              </a:srgbClr>
            </a:outerShdw>
          </a:effectLst>
        </p:spPr>
        <p:txBody>
          <a:bodyPr wrap="none" anchor="ctr"/>
          <a:lstStyle/>
          <a:p>
            <a:pPr>
              <a:defRPr/>
            </a:pPr>
            <a:endParaRPr lang="fr-FR">
              <a:ea typeface="+mn-ea"/>
            </a:endParaRPr>
          </a:p>
        </p:txBody>
      </p:sp>
      <p:sp>
        <p:nvSpPr>
          <p:cNvPr id="122891" name="Line 11">
            <a:extLst>
              <a:ext uri="{FF2B5EF4-FFF2-40B4-BE49-F238E27FC236}">
                <a16:creationId xmlns:a16="http://schemas.microsoft.com/office/drawing/2014/main" id="{24EB8D6F-1A63-73A6-D97B-405EC4FA18C3}"/>
              </a:ext>
            </a:extLst>
          </p:cNvPr>
          <p:cNvSpPr>
            <a:spLocks noChangeShapeType="1"/>
          </p:cNvSpPr>
          <p:nvPr/>
        </p:nvSpPr>
        <p:spPr bwMode="auto">
          <a:xfrm>
            <a:off x="5410200" y="2670175"/>
            <a:ext cx="762000" cy="0"/>
          </a:xfrm>
          <a:prstGeom prst="line">
            <a:avLst/>
          </a:prstGeom>
          <a:noFill/>
          <a:ln w="76200">
            <a:solidFill>
              <a:srgbClr val="FF0000"/>
            </a:solidFill>
            <a:round/>
            <a:headEnd/>
            <a:tailEnd type="triangle" w="med" len="med"/>
          </a:ln>
          <a:effectLst>
            <a:outerShdw blurRad="63500" dist="107763" dir="13500000" algn="ctr" rotWithShape="0">
              <a:srgbClr val="000000">
                <a:alpha val="74998"/>
              </a:srgbClr>
            </a:outerShdw>
          </a:effectLst>
        </p:spPr>
        <p:txBody>
          <a:bodyPr wrap="none" anchor="ctr"/>
          <a:lstStyle/>
          <a:p>
            <a:pPr>
              <a:defRPr/>
            </a:pPr>
            <a:endParaRPr lang="fr-FR">
              <a:ea typeface="+mn-ea"/>
            </a:endParaRPr>
          </a:p>
        </p:txBody>
      </p:sp>
      <p:sp>
        <p:nvSpPr>
          <p:cNvPr id="122892" name="Line 12">
            <a:extLst>
              <a:ext uri="{FF2B5EF4-FFF2-40B4-BE49-F238E27FC236}">
                <a16:creationId xmlns:a16="http://schemas.microsoft.com/office/drawing/2014/main" id="{BC5D0716-D418-C99D-C946-8E18F10CFDC4}"/>
              </a:ext>
            </a:extLst>
          </p:cNvPr>
          <p:cNvSpPr>
            <a:spLocks noChangeShapeType="1"/>
          </p:cNvSpPr>
          <p:nvPr/>
        </p:nvSpPr>
        <p:spPr bwMode="auto">
          <a:xfrm>
            <a:off x="2667000" y="4727575"/>
            <a:ext cx="762000" cy="0"/>
          </a:xfrm>
          <a:prstGeom prst="line">
            <a:avLst/>
          </a:prstGeom>
          <a:noFill/>
          <a:ln w="76200">
            <a:solidFill>
              <a:srgbClr val="FF0000"/>
            </a:solidFill>
            <a:round/>
            <a:headEnd type="triangle" w="med" len="med"/>
            <a:tailEnd/>
          </a:ln>
          <a:effectLst>
            <a:outerShdw blurRad="63500" dist="107763" dir="13500000" algn="ctr" rotWithShape="0">
              <a:srgbClr val="000000">
                <a:alpha val="74998"/>
              </a:srgbClr>
            </a:outerShdw>
          </a:effectLst>
        </p:spPr>
        <p:txBody>
          <a:bodyPr wrap="none" anchor="ctr"/>
          <a:lstStyle/>
          <a:p>
            <a:pPr>
              <a:defRPr/>
            </a:pPr>
            <a:endParaRPr lang="fr-FR">
              <a:ea typeface="+mn-ea"/>
            </a:endParaRPr>
          </a:p>
        </p:txBody>
      </p:sp>
      <p:sp>
        <p:nvSpPr>
          <p:cNvPr id="122893" name="Line 13">
            <a:extLst>
              <a:ext uri="{FF2B5EF4-FFF2-40B4-BE49-F238E27FC236}">
                <a16:creationId xmlns:a16="http://schemas.microsoft.com/office/drawing/2014/main" id="{8429AB04-2D3D-D3E6-847B-B17CD367218D}"/>
              </a:ext>
            </a:extLst>
          </p:cNvPr>
          <p:cNvSpPr>
            <a:spLocks noChangeShapeType="1"/>
          </p:cNvSpPr>
          <p:nvPr/>
        </p:nvSpPr>
        <p:spPr bwMode="auto">
          <a:xfrm>
            <a:off x="5410200" y="4727575"/>
            <a:ext cx="762000" cy="0"/>
          </a:xfrm>
          <a:prstGeom prst="line">
            <a:avLst/>
          </a:prstGeom>
          <a:noFill/>
          <a:ln w="76200">
            <a:solidFill>
              <a:srgbClr val="FF0000"/>
            </a:solidFill>
            <a:round/>
            <a:headEnd type="triangle" w="med" len="med"/>
            <a:tailEnd/>
          </a:ln>
          <a:effectLst>
            <a:outerShdw blurRad="63500" dist="107763" dir="13500000" algn="ctr" rotWithShape="0">
              <a:srgbClr val="000000">
                <a:alpha val="74998"/>
              </a:srgbClr>
            </a:outerShdw>
          </a:effectLst>
        </p:spPr>
        <p:txBody>
          <a:bodyPr wrap="none" anchor="ctr"/>
          <a:lstStyle/>
          <a:p>
            <a:pPr>
              <a:defRPr/>
            </a:pPr>
            <a:endParaRPr lang="fr-FR">
              <a:ea typeface="+mn-ea"/>
            </a:endParaRPr>
          </a:p>
        </p:txBody>
      </p:sp>
      <p:sp>
        <p:nvSpPr>
          <p:cNvPr id="122894" name="Line 14">
            <a:extLst>
              <a:ext uri="{FF2B5EF4-FFF2-40B4-BE49-F238E27FC236}">
                <a16:creationId xmlns:a16="http://schemas.microsoft.com/office/drawing/2014/main" id="{448B2EE8-E835-4407-7140-B107900D8554}"/>
              </a:ext>
            </a:extLst>
          </p:cNvPr>
          <p:cNvSpPr>
            <a:spLocks noChangeShapeType="1"/>
          </p:cNvSpPr>
          <p:nvPr/>
        </p:nvSpPr>
        <p:spPr bwMode="auto">
          <a:xfrm>
            <a:off x="7162800" y="3355975"/>
            <a:ext cx="0" cy="838200"/>
          </a:xfrm>
          <a:prstGeom prst="line">
            <a:avLst/>
          </a:prstGeom>
          <a:noFill/>
          <a:ln w="76200">
            <a:solidFill>
              <a:srgbClr val="FF0000"/>
            </a:solidFill>
            <a:round/>
            <a:headEnd/>
            <a:tailEnd type="triangle" w="med" len="med"/>
          </a:ln>
          <a:effectLst>
            <a:outerShdw blurRad="63500" dist="107763" dir="18900000" algn="ctr" rotWithShape="0">
              <a:schemeClr val="bg2">
                <a:alpha val="74998"/>
              </a:schemeClr>
            </a:outerShdw>
          </a:effectLst>
        </p:spPr>
        <p:txBody>
          <a:bodyPr wrap="none" anchor="ctr"/>
          <a:lstStyle/>
          <a:p>
            <a:pPr>
              <a:defRPr/>
            </a:pPr>
            <a:endParaRPr lang="fr-FR">
              <a:ea typeface="+mn-ea"/>
            </a:endParaRPr>
          </a:p>
        </p:txBody>
      </p:sp>
      <p:sp>
        <p:nvSpPr>
          <p:cNvPr id="264205" name="Rectangle 15">
            <a:extLst>
              <a:ext uri="{FF2B5EF4-FFF2-40B4-BE49-F238E27FC236}">
                <a16:creationId xmlns:a16="http://schemas.microsoft.com/office/drawing/2014/main" id="{C0394015-9741-C7FE-E1CC-F1B1AD725163}"/>
              </a:ext>
            </a:extLst>
          </p:cNvPr>
          <p:cNvSpPr>
            <a:spLocks noChangeArrowheads="1"/>
          </p:cNvSpPr>
          <p:nvPr/>
        </p:nvSpPr>
        <p:spPr bwMode="auto">
          <a:xfrm>
            <a:off x="609600" y="361950"/>
            <a:ext cx="754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étapes pour déterminer un prix</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a:extLst>
              <a:ext uri="{FF2B5EF4-FFF2-40B4-BE49-F238E27FC236}">
                <a16:creationId xmlns:a16="http://schemas.microsoft.com/office/drawing/2014/main" id="{2455DDEC-341B-8D4F-9BF5-4E60CD74268C}"/>
              </a:ext>
            </a:extLst>
          </p:cNvPr>
          <p:cNvSpPr>
            <a:spLocks noGrp="1" noChangeArrowheads="1"/>
          </p:cNvSpPr>
          <p:nvPr>
            <p:ph idx="1"/>
          </p:nvPr>
        </p:nvSpPr>
        <p:spPr>
          <a:xfrm>
            <a:off x="561975" y="1916113"/>
            <a:ext cx="7772400" cy="4114800"/>
          </a:xfrm>
        </p:spPr>
        <p:txBody>
          <a:bodyPr>
            <a:normAutofit/>
          </a:bodyPr>
          <a:lstStyle/>
          <a:p>
            <a:pPr eaLnBrk="1" hangingPunct="1">
              <a:lnSpc>
                <a:spcPct val="90000"/>
              </a:lnSpc>
              <a:buClr>
                <a:srgbClr val="F80000"/>
              </a:buClr>
              <a:buFont typeface="Wingdings 2" pitchFamily="2" charset="2"/>
              <a:buChar char="["/>
              <a:defRPr/>
            </a:pPr>
            <a:r>
              <a:rPr lang="fr-FR" altLang="fr-FR" sz="3400" b="1" dirty="0">
                <a:solidFill>
                  <a:schemeClr val="hlink"/>
                </a:solidFill>
                <a:effectLst>
                  <a:outerShdw blurRad="38100" dist="38100" dir="2700000" algn="tl">
                    <a:srgbClr val="C0C0C0"/>
                  </a:outerShdw>
                </a:effectLst>
                <a:ea typeface="ＭＳ Ｐゴシック" panose="020B0600070205080204" pitchFamily="34" charset="-128"/>
              </a:rPr>
              <a:t>La SURVIE</a:t>
            </a:r>
          </a:p>
          <a:p>
            <a:pPr eaLnBrk="1" hangingPunct="1">
              <a:lnSpc>
                <a:spcPct val="90000"/>
              </a:lnSpc>
              <a:buClr>
                <a:srgbClr val="F80000"/>
              </a:buClr>
              <a:buFont typeface="Wingdings 2" pitchFamily="2" charset="2"/>
              <a:buChar char="["/>
              <a:defRPr/>
            </a:pPr>
            <a:r>
              <a:rPr lang="fr-FR" altLang="fr-FR" sz="3400" b="1" dirty="0">
                <a:solidFill>
                  <a:schemeClr val="hlink"/>
                </a:solidFill>
                <a:effectLst>
                  <a:outerShdw blurRad="38100" dist="38100" dir="2700000" algn="tl">
                    <a:srgbClr val="C0C0C0"/>
                  </a:outerShdw>
                </a:effectLst>
                <a:ea typeface="ＭＳ Ｐゴシック" panose="020B0600070205080204" pitchFamily="34" charset="-128"/>
              </a:rPr>
              <a:t>La MAXIMISATION DU PROFIT</a:t>
            </a:r>
          </a:p>
          <a:p>
            <a:pPr eaLnBrk="1" hangingPunct="1">
              <a:lnSpc>
                <a:spcPct val="90000"/>
              </a:lnSpc>
              <a:buClr>
                <a:srgbClr val="F80000"/>
              </a:buClr>
              <a:buFont typeface="Wingdings 2" pitchFamily="2" charset="2"/>
              <a:buChar char="["/>
              <a:defRPr/>
            </a:pPr>
            <a:r>
              <a:rPr lang="fr-FR" altLang="fr-FR" sz="3400" b="1" dirty="0">
                <a:solidFill>
                  <a:schemeClr val="hlink"/>
                </a:solidFill>
                <a:effectLst>
                  <a:outerShdw blurRad="38100" dist="38100" dir="2700000" algn="tl">
                    <a:srgbClr val="C0C0C0"/>
                  </a:outerShdw>
                </a:effectLst>
                <a:ea typeface="ＭＳ Ｐゴシック" panose="020B0600070205080204" pitchFamily="34" charset="-128"/>
              </a:rPr>
              <a:t>La MAXIMISATION DE LA PART DE MARCHE</a:t>
            </a:r>
          </a:p>
          <a:p>
            <a:pPr eaLnBrk="1" hangingPunct="1">
              <a:lnSpc>
                <a:spcPct val="90000"/>
              </a:lnSpc>
              <a:buClr>
                <a:srgbClr val="F80000"/>
              </a:buClr>
              <a:buFont typeface="Wingdings 2" pitchFamily="2" charset="2"/>
              <a:buChar char="["/>
              <a:defRPr/>
            </a:pPr>
            <a:r>
              <a:rPr lang="fr-FR" altLang="fr-FR" sz="3400" b="1" dirty="0">
                <a:solidFill>
                  <a:schemeClr val="hlink"/>
                </a:solidFill>
                <a:effectLst>
                  <a:outerShdw blurRad="38100" dist="38100" dir="2700000" algn="tl">
                    <a:srgbClr val="C0C0C0"/>
                  </a:outerShdw>
                </a:effectLst>
                <a:ea typeface="ＭＳ Ｐゴシック" panose="020B0600070205080204" pitchFamily="34" charset="-128"/>
              </a:rPr>
              <a:t>L ’ECREMAGE</a:t>
            </a:r>
          </a:p>
          <a:p>
            <a:pPr eaLnBrk="1" hangingPunct="1">
              <a:lnSpc>
                <a:spcPct val="90000"/>
              </a:lnSpc>
              <a:buClr>
                <a:srgbClr val="F80000"/>
              </a:buClr>
              <a:buFont typeface="Wingdings 2" pitchFamily="2" charset="2"/>
              <a:buChar char="["/>
              <a:defRPr/>
            </a:pPr>
            <a:r>
              <a:rPr lang="fr-FR" altLang="fr-FR" sz="3400" b="1" dirty="0">
                <a:solidFill>
                  <a:schemeClr val="hlink"/>
                </a:solidFill>
                <a:effectLst>
                  <a:outerShdw blurRad="38100" dist="38100" dir="2700000" algn="tl">
                    <a:srgbClr val="C0C0C0"/>
                  </a:outerShdw>
                </a:effectLst>
                <a:ea typeface="ＭＳ Ｐゴシック" panose="020B0600070205080204" pitchFamily="34" charset="-128"/>
              </a:rPr>
              <a:t>La RECHERCHE D ’IMAGE</a:t>
            </a:r>
            <a:endParaRPr lang="fr-FR" altLang="fr-FR" sz="1700" dirty="0">
              <a:solidFill>
                <a:schemeClr val="hlink"/>
              </a:solidFill>
              <a:ea typeface="ＭＳ Ｐゴシック" panose="020B0600070205080204" pitchFamily="34" charset="-128"/>
            </a:endParaRPr>
          </a:p>
        </p:txBody>
      </p:sp>
      <p:sp>
        <p:nvSpPr>
          <p:cNvPr id="266242" name="Espace réservé du numéro de diapositive 3">
            <a:extLst>
              <a:ext uri="{FF2B5EF4-FFF2-40B4-BE49-F238E27FC236}">
                <a16:creationId xmlns:a16="http://schemas.microsoft.com/office/drawing/2014/main" id="{0BF1FB25-80BC-D62F-9ACB-517D8551FB6D}"/>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CA24B105-C28B-304A-99CF-8E27124903B2}" type="slidenum">
              <a:rPr lang="en-US" altLang="fr-FR" sz="1800" smtClean="0">
                <a:solidFill>
                  <a:schemeClr val="bg1"/>
                </a:solidFill>
              </a:rPr>
              <a:pPr algn="l"/>
              <a:t>132</a:t>
            </a:fld>
            <a:endParaRPr lang="en-US" altLang="fr-FR" sz="1800">
              <a:solidFill>
                <a:schemeClr val="bg1"/>
              </a:solidFill>
            </a:endParaRPr>
          </a:p>
        </p:txBody>
      </p:sp>
      <p:sp>
        <p:nvSpPr>
          <p:cNvPr id="266243" name="Rectangle 5">
            <a:extLst>
              <a:ext uri="{FF2B5EF4-FFF2-40B4-BE49-F238E27FC236}">
                <a16:creationId xmlns:a16="http://schemas.microsoft.com/office/drawing/2014/main" id="{B0702368-C200-80F7-3160-86979C856716}"/>
              </a:ext>
            </a:extLst>
          </p:cNvPr>
          <p:cNvSpPr>
            <a:spLocks noChangeArrowheads="1"/>
          </p:cNvSpPr>
          <p:nvPr/>
        </p:nvSpPr>
        <p:spPr bwMode="auto">
          <a:xfrm>
            <a:off x="0" y="141288"/>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objectifs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Espace réservé du numéro de diapositive 2">
            <a:extLst>
              <a:ext uri="{FF2B5EF4-FFF2-40B4-BE49-F238E27FC236}">
                <a16:creationId xmlns:a16="http://schemas.microsoft.com/office/drawing/2014/main" id="{4DF9E4A9-6D87-9138-598E-699E37E8FD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A7ECD39-D39D-5E40-AB43-AA3A8FE777F6}" type="slidenum">
              <a:rPr lang="en-US" altLang="fr-FR" smtClean="0">
                <a:solidFill>
                  <a:schemeClr val="bg1"/>
                </a:solidFill>
              </a:rPr>
              <a:pPr/>
              <a:t>133</a:t>
            </a:fld>
            <a:endParaRPr lang="en-US" altLang="fr-FR">
              <a:solidFill>
                <a:schemeClr val="bg1"/>
              </a:solidFill>
            </a:endParaRPr>
          </a:p>
        </p:txBody>
      </p:sp>
      <p:sp>
        <p:nvSpPr>
          <p:cNvPr id="129028" name="Rectangle 4">
            <a:extLst>
              <a:ext uri="{FF2B5EF4-FFF2-40B4-BE49-F238E27FC236}">
                <a16:creationId xmlns:a16="http://schemas.microsoft.com/office/drawing/2014/main" id="{51655C07-D2A0-2E97-A039-D34B0A847088}"/>
              </a:ext>
            </a:extLst>
          </p:cNvPr>
          <p:cNvSpPr>
            <a:spLocks noChangeArrowheads="1"/>
          </p:cNvSpPr>
          <p:nvPr/>
        </p:nvSpPr>
        <p:spPr bwMode="auto">
          <a:xfrm>
            <a:off x="533400" y="2971800"/>
            <a:ext cx="8229600" cy="28956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lgn="ctr">
              <a:defRPr/>
            </a:pPr>
            <a:endParaRPr lang="fr-FR" sz="2400">
              <a:latin typeface="Times New Roman" charset="0"/>
              <a:ea typeface="+mn-ea"/>
            </a:endParaRPr>
          </a:p>
        </p:txBody>
      </p:sp>
      <p:sp>
        <p:nvSpPr>
          <p:cNvPr id="268291" name="Text Box 5">
            <a:extLst>
              <a:ext uri="{FF2B5EF4-FFF2-40B4-BE49-F238E27FC236}">
                <a16:creationId xmlns:a16="http://schemas.microsoft.com/office/drawing/2014/main" id="{497EE87F-A0C7-BCC9-5465-06CB2EF2BC91}"/>
              </a:ext>
            </a:extLst>
          </p:cNvPr>
          <p:cNvSpPr txBox="1">
            <a:spLocks noChangeArrowheads="1"/>
          </p:cNvSpPr>
          <p:nvPr/>
        </p:nvSpPr>
        <p:spPr bwMode="auto">
          <a:xfrm>
            <a:off x="1003300" y="2978150"/>
            <a:ext cx="1258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latin typeface="Times New Roman" panose="02020603050405020304" pitchFamily="18" charset="0"/>
              </a:rPr>
              <a:t>Prix trop</a:t>
            </a:r>
          </a:p>
          <a:p>
            <a:pPr algn="ctr"/>
            <a:r>
              <a:rPr lang="fr-FR" altLang="fr-FR" sz="2400">
                <a:solidFill>
                  <a:schemeClr val="hlink"/>
                </a:solidFill>
                <a:latin typeface="Times New Roman" panose="02020603050405020304" pitchFamily="18" charset="0"/>
              </a:rPr>
              <a:t>bas</a:t>
            </a:r>
          </a:p>
        </p:txBody>
      </p:sp>
      <p:sp>
        <p:nvSpPr>
          <p:cNvPr id="268292" name="Text Box 6">
            <a:extLst>
              <a:ext uri="{FF2B5EF4-FFF2-40B4-BE49-F238E27FC236}">
                <a16:creationId xmlns:a16="http://schemas.microsoft.com/office/drawing/2014/main" id="{9DAEAAF8-CDB4-1260-0ED4-88FA2688DB39}"/>
              </a:ext>
            </a:extLst>
          </p:cNvPr>
          <p:cNvSpPr txBox="1">
            <a:spLocks noChangeArrowheads="1"/>
          </p:cNvSpPr>
          <p:nvPr/>
        </p:nvSpPr>
        <p:spPr bwMode="auto">
          <a:xfrm>
            <a:off x="7391400" y="2971800"/>
            <a:ext cx="1335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latin typeface="Times New Roman" panose="02020603050405020304" pitchFamily="18" charset="0"/>
              </a:rPr>
              <a:t>Prix trop </a:t>
            </a:r>
          </a:p>
          <a:p>
            <a:pPr algn="ctr"/>
            <a:r>
              <a:rPr lang="fr-FR" altLang="fr-FR" sz="2400">
                <a:solidFill>
                  <a:schemeClr val="hlink"/>
                </a:solidFill>
                <a:latin typeface="Times New Roman" panose="02020603050405020304" pitchFamily="18" charset="0"/>
              </a:rPr>
              <a:t>élevé</a:t>
            </a:r>
          </a:p>
        </p:txBody>
      </p:sp>
      <p:sp>
        <p:nvSpPr>
          <p:cNvPr id="268293" name="Text Box 7">
            <a:extLst>
              <a:ext uri="{FF2B5EF4-FFF2-40B4-BE49-F238E27FC236}">
                <a16:creationId xmlns:a16="http://schemas.microsoft.com/office/drawing/2014/main" id="{DEA78C2F-9772-A291-3454-F3A5ED65F8B1}"/>
              </a:ext>
            </a:extLst>
          </p:cNvPr>
          <p:cNvSpPr txBox="1">
            <a:spLocks noChangeArrowheads="1"/>
          </p:cNvSpPr>
          <p:nvPr/>
        </p:nvSpPr>
        <p:spPr bwMode="auto">
          <a:xfrm>
            <a:off x="593725" y="5029200"/>
            <a:ext cx="2079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latin typeface="Times New Roman" panose="02020603050405020304" pitchFamily="18" charset="0"/>
              </a:rPr>
              <a:t>Pas de bénéfice</a:t>
            </a:r>
          </a:p>
          <a:p>
            <a:pPr algn="ctr"/>
            <a:r>
              <a:rPr lang="fr-FR" altLang="fr-FR" sz="2400">
                <a:solidFill>
                  <a:schemeClr val="hlink"/>
                </a:solidFill>
                <a:latin typeface="Times New Roman" panose="02020603050405020304" pitchFamily="18" charset="0"/>
              </a:rPr>
              <a:t>possible</a:t>
            </a:r>
          </a:p>
        </p:txBody>
      </p:sp>
      <p:sp>
        <p:nvSpPr>
          <p:cNvPr id="268294" name="Text Box 8">
            <a:extLst>
              <a:ext uri="{FF2B5EF4-FFF2-40B4-BE49-F238E27FC236}">
                <a16:creationId xmlns:a16="http://schemas.microsoft.com/office/drawing/2014/main" id="{0B9700CC-5AFA-E26A-8695-DFA663A5C49C}"/>
              </a:ext>
            </a:extLst>
          </p:cNvPr>
          <p:cNvSpPr txBox="1">
            <a:spLocks noChangeArrowheads="1"/>
          </p:cNvSpPr>
          <p:nvPr/>
        </p:nvSpPr>
        <p:spPr bwMode="auto">
          <a:xfrm>
            <a:off x="7404100" y="5029200"/>
            <a:ext cx="1284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latin typeface="Times New Roman" panose="02020603050405020304" pitchFamily="18" charset="0"/>
              </a:rPr>
              <a:t>Pas de</a:t>
            </a:r>
          </a:p>
          <a:p>
            <a:pPr algn="ctr"/>
            <a:r>
              <a:rPr lang="fr-FR" altLang="fr-FR" sz="2400">
                <a:solidFill>
                  <a:schemeClr val="hlink"/>
                </a:solidFill>
                <a:latin typeface="Times New Roman" panose="02020603050405020304" pitchFamily="18" charset="0"/>
              </a:rPr>
              <a:t>demande</a:t>
            </a:r>
          </a:p>
        </p:txBody>
      </p:sp>
      <p:sp>
        <p:nvSpPr>
          <p:cNvPr id="268295" name="AutoShape 9">
            <a:extLst>
              <a:ext uri="{FF2B5EF4-FFF2-40B4-BE49-F238E27FC236}">
                <a16:creationId xmlns:a16="http://schemas.microsoft.com/office/drawing/2014/main" id="{7A51D158-91C8-24B7-EB87-78AB6B978A3A}"/>
              </a:ext>
            </a:extLst>
          </p:cNvPr>
          <p:cNvSpPr>
            <a:spLocks noChangeArrowheads="1"/>
          </p:cNvSpPr>
          <p:nvPr/>
        </p:nvSpPr>
        <p:spPr bwMode="auto">
          <a:xfrm>
            <a:off x="1252538" y="3962400"/>
            <a:ext cx="762000" cy="990600"/>
          </a:xfrm>
          <a:prstGeom prst="downArrow">
            <a:avLst>
              <a:gd name="adj1" fmla="val 50000"/>
              <a:gd name="adj2" fmla="val 32500"/>
            </a:avLst>
          </a:prstGeom>
          <a:gradFill rotWithShape="0">
            <a:gsLst>
              <a:gs pos="0">
                <a:srgbClr val="FFFF00"/>
              </a:gs>
              <a:gs pos="100000">
                <a:srgbClr val="76760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68296" name="AutoShape 10">
            <a:extLst>
              <a:ext uri="{FF2B5EF4-FFF2-40B4-BE49-F238E27FC236}">
                <a16:creationId xmlns:a16="http://schemas.microsoft.com/office/drawing/2014/main" id="{FB9E21E2-3FBC-4C7F-F7CF-F22A30386B56}"/>
              </a:ext>
            </a:extLst>
          </p:cNvPr>
          <p:cNvSpPr>
            <a:spLocks noChangeArrowheads="1"/>
          </p:cNvSpPr>
          <p:nvPr/>
        </p:nvSpPr>
        <p:spPr bwMode="auto">
          <a:xfrm>
            <a:off x="7696200" y="3962400"/>
            <a:ext cx="762000" cy="990600"/>
          </a:xfrm>
          <a:prstGeom prst="downArrow">
            <a:avLst>
              <a:gd name="adj1" fmla="val 50000"/>
              <a:gd name="adj2" fmla="val 32500"/>
            </a:avLst>
          </a:prstGeom>
          <a:gradFill rotWithShape="0">
            <a:gsLst>
              <a:gs pos="0">
                <a:srgbClr val="767600"/>
              </a:gs>
              <a:gs pos="100000">
                <a:srgbClr val="FFFF0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68297" name="Text Box 11">
            <a:extLst>
              <a:ext uri="{FF2B5EF4-FFF2-40B4-BE49-F238E27FC236}">
                <a16:creationId xmlns:a16="http://schemas.microsoft.com/office/drawing/2014/main" id="{A826ED1D-431B-D83F-8761-86F4ACA2B010}"/>
              </a:ext>
            </a:extLst>
          </p:cNvPr>
          <p:cNvSpPr txBox="1">
            <a:spLocks noChangeArrowheads="1"/>
          </p:cNvSpPr>
          <p:nvPr/>
        </p:nvSpPr>
        <p:spPr bwMode="auto">
          <a:xfrm>
            <a:off x="3352800" y="3276600"/>
            <a:ext cx="1143000" cy="588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solidFill>
                  <a:schemeClr val="hlink"/>
                </a:solidFill>
                <a:latin typeface="Times New Roman" panose="02020603050405020304" pitchFamily="18" charset="0"/>
              </a:rPr>
              <a:t>Coûts</a:t>
            </a:r>
            <a:endParaRPr lang="fr-FR" altLang="fr-FR" sz="2400">
              <a:solidFill>
                <a:schemeClr val="hlink"/>
              </a:solidFill>
              <a:latin typeface="Times New Roman" panose="02020603050405020304" pitchFamily="18" charset="0"/>
            </a:endParaRPr>
          </a:p>
        </p:txBody>
      </p:sp>
      <p:sp>
        <p:nvSpPr>
          <p:cNvPr id="268298" name="Text Box 12">
            <a:extLst>
              <a:ext uri="{FF2B5EF4-FFF2-40B4-BE49-F238E27FC236}">
                <a16:creationId xmlns:a16="http://schemas.microsoft.com/office/drawing/2014/main" id="{1C5AC82A-82A9-B6B8-615B-10C0B75CEA67}"/>
              </a:ext>
            </a:extLst>
          </p:cNvPr>
          <p:cNvSpPr txBox="1">
            <a:spLocks noChangeArrowheads="1"/>
          </p:cNvSpPr>
          <p:nvPr/>
        </p:nvSpPr>
        <p:spPr bwMode="auto">
          <a:xfrm>
            <a:off x="2971800" y="4038600"/>
            <a:ext cx="2124075" cy="15636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200">
                <a:solidFill>
                  <a:schemeClr val="hlink"/>
                </a:solidFill>
                <a:latin typeface="Times New Roman" panose="02020603050405020304" pitchFamily="18" charset="0"/>
              </a:rPr>
              <a:t>Prix des</a:t>
            </a:r>
          </a:p>
          <a:p>
            <a:pPr algn="ctr"/>
            <a:r>
              <a:rPr lang="fr-FR" altLang="fr-FR" sz="3200">
                <a:solidFill>
                  <a:schemeClr val="hlink"/>
                </a:solidFill>
                <a:latin typeface="Times New Roman" panose="02020603050405020304" pitchFamily="18" charset="0"/>
              </a:rPr>
              <a:t>concurrents</a:t>
            </a:r>
          </a:p>
          <a:p>
            <a:pPr algn="ctr"/>
            <a:r>
              <a:rPr lang="fr-FR" altLang="fr-FR" sz="3200">
                <a:solidFill>
                  <a:schemeClr val="hlink"/>
                </a:solidFill>
                <a:latin typeface="Times New Roman" panose="02020603050405020304" pitchFamily="18" charset="0"/>
              </a:rPr>
              <a:t>et substituts</a:t>
            </a:r>
            <a:endParaRPr lang="fr-FR" altLang="fr-FR" sz="2400">
              <a:solidFill>
                <a:schemeClr val="hlink"/>
              </a:solidFill>
              <a:latin typeface="Times New Roman" panose="02020603050405020304" pitchFamily="18" charset="0"/>
            </a:endParaRPr>
          </a:p>
        </p:txBody>
      </p:sp>
      <p:sp>
        <p:nvSpPr>
          <p:cNvPr id="268299" name="Text Box 13">
            <a:extLst>
              <a:ext uri="{FF2B5EF4-FFF2-40B4-BE49-F238E27FC236}">
                <a16:creationId xmlns:a16="http://schemas.microsoft.com/office/drawing/2014/main" id="{DCE52399-642C-0CA3-13B8-77051D50FDB9}"/>
              </a:ext>
            </a:extLst>
          </p:cNvPr>
          <p:cNvSpPr txBox="1">
            <a:spLocks noChangeArrowheads="1"/>
          </p:cNvSpPr>
          <p:nvPr/>
        </p:nvSpPr>
        <p:spPr bwMode="auto">
          <a:xfrm>
            <a:off x="5329238" y="3389313"/>
            <a:ext cx="1785937" cy="15636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200">
                <a:solidFill>
                  <a:schemeClr val="hlink"/>
                </a:solidFill>
                <a:latin typeface="Times New Roman" panose="02020603050405020304" pitchFamily="18" charset="0"/>
              </a:rPr>
              <a:t>Valeur</a:t>
            </a:r>
          </a:p>
          <a:p>
            <a:pPr algn="ctr"/>
            <a:r>
              <a:rPr lang="fr-FR" altLang="fr-FR" sz="3200">
                <a:solidFill>
                  <a:schemeClr val="hlink"/>
                </a:solidFill>
                <a:latin typeface="Times New Roman" panose="02020603050405020304" pitchFamily="18" charset="0"/>
              </a:rPr>
              <a:t>perçue du</a:t>
            </a:r>
          </a:p>
          <a:p>
            <a:pPr algn="ctr"/>
            <a:r>
              <a:rPr lang="fr-FR" altLang="fr-FR" sz="3200">
                <a:solidFill>
                  <a:schemeClr val="hlink"/>
                </a:solidFill>
                <a:latin typeface="Times New Roman" panose="02020603050405020304" pitchFamily="18" charset="0"/>
              </a:rPr>
              <a:t>produit</a:t>
            </a:r>
            <a:endParaRPr lang="fr-FR" altLang="fr-FR" sz="2400">
              <a:solidFill>
                <a:schemeClr val="hlink"/>
              </a:solidFill>
              <a:latin typeface="Times New Roman" panose="02020603050405020304" pitchFamily="18" charset="0"/>
            </a:endParaRPr>
          </a:p>
        </p:txBody>
      </p:sp>
      <p:sp>
        <p:nvSpPr>
          <p:cNvPr id="268300" name="Rectangle 14">
            <a:extLst>
              <a:ext uri="{FF2B5EF4-FFF2-40B4-BE49-F238E27FC236}">
                <a16:creationId xmlns:a16="http://schemas.microsoft.com/office/drawing/2014/main" id="{9EB60499-378B-02C9-E9C7-E3BAA0961A0D}"/>
              </a:ext>
            </a:extLst>
          </p:cNvPr>
          <p:cNvSpPr>
            <a:spLocks noChangeArrowheads="1"/>
          </p:cNvSpPr>
          <p:nvPr/>
        </p:nvSpPr>
        <p:spPr bwMode="auto">
          <a:xfrm>
            <a:off x="0" y="3619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Les variables de fixation d’un prix</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4344F6FC-1D36-335E-E6FA-D97C7C66E3F2}"/>
              </a:ext>
            </a:extLst>
          </p:cNvPr>
          <p:cNvSpPr>
            <a:spLocks noGrp="1" noChangeArrowheads="1"/>
          </p:cNvSpPr>
          <p:nvPr>
            <p:ph idx="1"/>
          </p:nvPr>
        </p:nvSpPr>
        <p:spPr/>
        <p:txBody>
          <a:bodyPr>
            <a:normAutofit/>
          </a:bodyPr>
          <a:lstStyle/>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COUT PLUS MARGE</a:t>
            </a:r>
          </a:p>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TAUX DE RENTABILITE SOUHAITE</a:t>
            </a:r>
          </a:p>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VALEUR PERCUE</a:t>
            </a:r>
          </a:p>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PRIX A LA VALEUR</a:t>
            </a:r>
          </a:p>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PRIX DU MARCHE</a:t>
            </a:r>
          </a:p>
          <a:p>
            <a:pPr eaLnBrk="1" hangingPunct="1">
              <a:buClr>
                <a:srgbClr val="F80000"/>
              </a:buClr>
              <a:buFontTx/>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 PRIX DE SOUMISSION</a:t>
            </a:r>
            <a:endParaRPr lang="fr-FR" altLang="fr-FR">
              <a:solidFill>
                <a:schemeClr val="hlink"/>
              </a:solidFill>
              <a:ea typeface="ＭＳ Ｐゴシック" panose="020B0600070205080204" pitchFamily="34" charset="-128"/>
            </a:endParaRPr>
          </a:p>
          <a:p>
            <a:pPr eaLnBrk="1" hangingPunct="1">
              <a:defRPr/>
            </a:pPr>
            <a:endParaRPr lang="fr-FR" altLang="fr-FR">
              <a:ea typeface="ＭＳ Ｐゴシック" panose="020B0600070205080204" pitchFamily="34" charset="-128"/>
            </a:endParaRPr>
          </a:p>
        </p:txBody>
      </p:sp>
      <p:sp>
        <p:nvSpPr>
          <p:cNvPr id="270338" name="Espace réservé du numéro de diapositive 3">
            <a:extLst>
              <a:ext uri="{FF2B5EF4-FFF2-40B4-BE49-F238E27FC236}">
                <a16:creationId xmlns:a16="http://schemas.microsoft.com/office/drawing/2014/main" id="{D0EDF281-F9B1-23E0-AECE-B324784779E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1F3F2BA-5458-7946-91B6-C668EBA1FFC4}" type="slidenum">
              <a:rPr lang="en-US" altLang="fr-FR" sz="1800" smtClean="0">
                <a:solidFill>
                  <a:schemeClr val="bg1"/>
                </a:solidFill>
              </a:rPr>
              <a:pPr algn="l"/>
              <a:t>134</a:t>
            </a:fld>
            <a:endParaRPr lang="en-US" altLang="fr-FR" sz="1800">
              <a:solidFill>
                <a:schemeClr val="bg1"/>
              </a:solidFill>
            </a:endParaRPr>
          </a:p>
        </p:txBody>
      </p:sp>
      <p:sp>
        <p:nvSpPr>
          <p:cNvPr id="270339" name="Rectangle 5">
            <a:extLst>
              <a:ext uri="{FF2B5EF4-FFF2-40B4-BE49-F238E27FC236}">
                <a16:creationId xmlns:a16="http://schemas.microsoft.com/office/drawing/2014/main" id="{56BA5065-DA82-206C-AD21-CB823FE183EE}"/>
              </a:ext>
            </a:extLst>
          </p:cNvPr>
          <p:cNvSpPr>
            <a:spLocks noChangeArrowheads="1"/>
          </p:cNvSpPr>
          <p:nvPr/>
        </p:nvSpPr>
        <p:spPr bwMode="auto">
          <a:xfrm>
            <a:off x="0" y="593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4 – Les méthodes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re 2">
            <a:extLst>
              <a:ext uri="{FF2B5EF4-FFF2-40B4-BE49-F238E27FC236}">
                <a16:creationId xmlns:a16="http://schemas.microsoft.com/office/drawing/2014/main" id="{A752D7F3-A8C3-0B8E-56EC-91DC605BE3CE}"/>
              </a:ext>
            </a:extLst>
          </p:cNvPr>
          <p:cNvSpPr>
            <a:spLocks noGrp="1"/>
          </p:cNvSpPr>
          <p:nvPr>
            <p:ph type="title"/>
          </p:nvPr>
        </p:nvSpPr>
        <p:spPr/>
        <p:txBody>
          <a:bodyPr anchor="ctr"/>
          <a:lstStyle/>
          <a:p>
            <a:pPr algn="ctr"/>
            <a:r>
              <a:rPr lang="fr-FR" altLang="fr-FR">
                <a:ea typeface="ＭＳ Ｐゴシック" panose="020B0600070205080204" pitchFamily="34" charset="-128"/>
              </a:rPr>
              <a:t>Quiz 3</a:t>
            </a:r>
          </a:p>
        </p:txBody>
      </p:sp>
      <p:pic>
        <p:nvPicPr>
          <p:cNvPr id="272386" name="Image 3">
            <a:extLst>
              <a:ext uri="{FF2B5EF4-FFF2-40B4-BE49-F238E27FC236}">
                <a16:creationId xmlns:a16="http://schemas.microsoft.com/office/drawing/2014/main" id="{8CDC5C22-11A4-B6B8-E940-383624221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a:extLst>
              <a:ext uri="{FF2B5EF4-FFF2-40B4-BE49-F238E27FC236}">
                <a16:creationId xmlns:a16="http://schemas.microsoft.com/office/drawing/2014/main" id="{3FC43BA7-B50C-2212-3E1B-4F9A270C2DA8}"/>
              </a:ext>
            </a:extLst>
          </p:cNvPr>
          <p:cNvSpPr>
            <a:spLocks noGrp="1"/>
          </p:cNvSpPr>
          <p:nvPr>
            <p:ph type="ctrTitle"/>
          </p:nvPr>
        </p:nvSpPr>
        <p:spPr>
          <a:xfrm>
            <a:off x="6858000" y="914400"/>
            <a:ext cx="2030413" cy="685800"/>
          </a:xfrm>
        </p:spPr>
        <p:txBody>
          <a:bodyPr/>
          <a:lstStyle/>
          <a:p>
            <a:pPr algn="ctr" eaLnBrk="1" hangingPunct="1"/>
            <a:r>
              <a:rPr lang="fr-FR" altLang="fr-FR" sz="2400" b="1">
                <a:solidFill>
                  <a:srgbClr val="FFFFFF"/>
                </a:solidFill>
                <a:ea typeface="ＭＳ Ｐゴシック" panose="020B0600070205080204" pitchFamily="34" charset="-128"/>
              </a:rPr>
              <a:t>4ème Partie</a:t>
            </a:r>
          </a:p>
        </p:txBody>
      </p:sp>
      <p:sp>
        <p:nvSpPr>
          <p:cNvPr id="273410" name="Rectangle 3">
            <a:extLst>
              <a:ext uri="{FF2B5EF4-FFF2-40B4-BE49-F238E27FC236}">
                <a16:creationId xmlns:a16="http://schemas.microsoft.com/office/drawing/2014/main" id="{AE1AC5F3-675C-C730-4668-9B3C26927CA6}"/>
              </a:ext>
            </a:extLst>
          </p:cNvPr>
          <p:cNvSpPr>
            <a:spLocks noGrp="1"/>
          </p:cNvSpPr>
          <p:nvPr>
            <p:ph type="subTitle" idx="1"/>
          </p:nvPr>
        </p:nvSpPr>
        <p:spPr>
          <a:xfrm>
            <a:off x="381000" y="914400"/>
            <a:ext cx="8610600" cy="2592388"/>
          </a:xfrm>
        </p:spPr>
        <p:txBody>
          <a:bodyPr/>
          <a:lstStyle/>
          <a:p>
            <a:pPr eaLnBrk="1" hangingPunct="1"/>
            <a:r>
              <a:rPr lang="fr-FR" altLang="fr-FR">
                <a:solidFill>
                  <a:srgbClr val="FFFFFF"/>
                </a:solidFill>
                <a:ea typeface="ＭＳ Ｐゴシック" panose="020B0600070205080204" pitchFamily="34" charset="-128"/>
              </a:rPr>
              <a:t>1- l’appareil commercial français</a:t>
            </a:r>
          </a:p>
          <a:p>
            <a:pPr eaLnBrk="1" hangingPunct="1"/>
            <a:r>
              <a:rPr lang="fr-FR" altLang="fr-FR">
                <a:solidFill>
                  <a:srgbClr val="FFFFFF"/>
                </a:solidFill>
                <a:ea typeface="ＭＳ Ｐゴシック" panose="020B0600070205080204" pitchFamily="34" charset="-128"/>
              </a:rPr>
              <a:t>2- le point de vente</a:t>
            </a:r>
          </a:p>
          <a:p>
            <a:pPr eaLnBrk="1" hangingPunct="1"/>
            <a:r>
              <a:rPr lang="fr-FR" altLang="fr-FR">
                <a:solidFill>
                  <a:srgbClr val="FFFFFF"/>
                </a:solidFill>
                <a:ea typeface="ＭＳ Ｐゴシック" panose="020B0600070205080204" pitchFamily="34" charset="-128"/>
              </a:rPr>
              <a:t>3- la politique de distribution</a:t>
            </a:r>
          </a:p>
          <a:p>
            <a:pPr eaLnBrk="1" hangingPunct="1"/>
            <a:r>
              <a:rPr lang="fr-FR" altLang="fr-FR">
                <a:solidFill>
                  <a:srgbClr val="FFFFFF"/>
                </a:solidFill>
                <a:ea typeface="ＭＳ Ｐゴシック" panose="020B0600070205080204" pitchFamily="34" charset="-128"/>
              </a:rPr>
              <a:t>4- la force de vente</a:t>
            </a:r>
          </a:p>
          <a:p>
            <a:pPr eaLnBrk="1" hangingPunct="1"/>
            <a:r>
              <a:rPr lang="fr-FR" altLang="fr-FR">
                <a:solidFill>
                  <a:srgbClr val="FFFFFF"/>
                </a:solidFill>
                <a:ea typeface="ＭＳ Ｐゴシック" panose="020B0600070205080204" pitchFamily="34" charset="-128"/>
              </a:rPr>
              <a:t>5- la relation commerciale</a:t>
            </a:r>
          </a:p>
        </p:txBody>
      </p:sp>
      <p:sp>
        <p:nvSpPr>
          <p:cNvPr id="273411" name="Rectangle 35">
            <a:extLst>
              <a:ext uri="{FF2B5EF4-FFF2-40B4-BE49-F238E27FC236}">
                <a16:creationId xmlns:a16="http://schemas.microsoft.com/office/drawing/2014/main" id="{B4BBEAF5-1F7F-0899-F2E2-404E0A4DF5AF}"/>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0A2862E-8889-144C-B4FD-9DABFDAA7B6E}" type="slidenum">
              <a:rPr lang="en-US" altLang="fr-FR" sz="1800" smtClean="0">
                <a:solidFill>
                  <a:schemeClr val="bg1"/>
                </a:solidFill>
              </a:rPr>
              <a:pPr algn="l"/>
              <a:t>136</a:t>
            </a:fld>
            <a:endParaRPr lang="en-US" altLang="fr-FR" sz="1800">
              <a:solidFill>
                <a:schemeClr val="bg1"/>
              </a:solidFill>
            </a:endParaRPr>
          </a:p>
        </p:txBody>
      </p:sp>
      <p:sp>
        <p:nvSpPr>
          <p:cNvPr id="273412" name="Rectangle 4">
            <a:extLst>
              <a:ext uri="{FF2B5EF4-FFF2-40B4-BE49-F238E27FC236}">
                <a16:creationId xmlns:a16="http://schemas.microsoft.com/office/drawing/2014/main" id="{D692F66C-BE1D-3679-31B3-88243D11B064}"/>
              </a:ext>
            </a:extLst>
          </p:cNvPr>
          <p:cNvSpPr>
            <a:spLocks noChangeArrowheads="1"/>
          </p:cNvSpPr>
          <p:nvPr/>
        </p:nvSpPr>
        <p:spPr bwMode="auto">
          <a:xfrm>
            <a:off x="6858000" y="3048000"/>
            <a:ext cx="207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FFFFF"/>
                </a:solidFill>
              </a:rPr>
              <a:t>La Distribution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a:extLst>
              <a:ext uri="{FF2B5EF4-FFF2-40B4-BE49-F238E27FC236}">
                <a16:creationId xmlns:a16="http://schemas.microsoft.com/office/drawing/2014/main" id="{03C1B3E1-8E37-F3CC-8B11-8FB7E487CD7A}"/>
              </a:ext>
            </a:extLst>
          </p:cNvPr>
          <p:cNvSpPr>
            <a:spLocks noGrp="1"/>
          </p:cNvSpPr>
          <p:nvPr>
            <p:ph type="ctrTitle"/>
          </p:nvPr>
        </p:nvSpPr>
        <p:spPr>
          <a:xfrm>
            <a:off x="6781800" y="2438400"/>
            <a:ext cx="2133600" cy="1905000"/>
          </a:xfrm>
        </p:spPr>
        <p:txBody>
          <a:bodyPr/>
          <a:lstStyle/>
          <a:p>
            <a:pPr algn="ctr" eaLnBrk="1" hangingPunct="1"/>
            <a:br>
              <a:rPr lang="fr-FR" altLang="fr-FR" sz="2500">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1 – l’appareil commercial français</a:t>
            </a:r>
          </a:p>
        </p:txBody>
      </p:sp>
      <p:sp>
        <p:nvSpPr>
          <p:cNvPr id="275458" name="Rectangle 3">
            <a:extLst>
              <a:ext uri="{FF2B5EF4-FFF2-40B4-BE49-F238E27FC236}">
                <a16:creationId xmlns:a16="http://schemas.microsoft.com/office/drawing/2014/main" id="{3D7F46F7-4C7F-6600-AF80-5A51515C4E51}"/>
              </a:ext>
            </a:extLst>
          </p:cNvPr>
          <p:cNvSpPr>
            <a:spLocks noGrp="1"/>
          </p:cNvSpPr>
          <p:nvPr>
            <p:ph type="subTitle" idx="1"/>
          </p:nvPr>
        </p:nvSpPr>
        <p:spPr>
          <a:xfrm>
            <a:off x="381000" y="1143000"/>
            <a:ext cx="7192963" cy="1679575"/>
          </a:xfrm>
        </p:spPr>
        <p:txBody>
          <a:bodyPr/>
          <a:lstStyle/>
          <a:p>
            <a:pPr eaLnBrk="1" hangingPunct="1"/>
            <a:r>
              <a:rPr lang="fr-FR" altLang="fr-FR">
                <a:solidFill>
                  <a:srgbClr val="FFFFFF"/>
                </a:solidFill>
                <a:ea typeface="ＭＳ Ｐゴシック" panose="020B0600070205080204" pitchFamily="34" charset="-128"/>
              </a:rPr>
              <a:t>1 – Les méthodes de vente</a:t>
            </a:r>
          </a:p>
          <a:p>
            <a:pPr eaLnBrk="1" hangingPunct="1"/>
            <a:r>
              <a:rPr lang="fr-FR" altLang="fr-FR">
                <a:solidFill>
                  <a:srgbClr val="FFFFFF"/>
                </a:solidFill>
                <a:ea typeface="ＭＳ Ｐゴシック" panose="020B0600070205080204" pitchFamily="34" charset="-128"/>
              </a:rPr>
              <a:t>2 – L’organisation commerciale</a:t>
            </a:r>
          </a:p>
        </p:txBody>
      </p:sp>
      <p:sp>
        <p:nvSpPr>
          <p:cNvPr id="275459" name="Rectangle 35">
            <a:extLst>
              <a:ext uri="{FF2B5EF4-FFF2-40B4-BE49-F238E27FC236}">
                <a16:creationId xmlns:a16="http://schemas.microsoft.com/office/drawing/2014/main" id="{F17A326A-7FF1-FA51-43C1-3BCB5CDCA1AE}"/>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A80D61B-4E88-AF42-9B77-5C3B3BC2381E}" type="slidenum">
              <a:rPr lang="en-US" altLang="fr-FR" sz="1800" smtClean="0">
                <a:solidFill>
                  <a:schemeClr val="bg1"/>
                </a:solidFill>
              </a:rPr>
              <a:pPr algn="l"/>
              <a:t>137</a:t>
            </a:fld>
            <a:endParaRPr lang="en-US" altLang="fr-FR" sz="1800">
              <a:solidFill>
                <a:schemeClr val="bg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Espace réservé du numéro de diapositive 2">
            <a:extLst>
              <a:ext uri="{FF2B5EF4-FFF2-40B4-BE49-F238E27FC236}">
                <a16:creationId xmlns:a16="http://schemas.microsoft.com/office/drawing/2014/main" id="{BF874A7D-E84F-91E2-3135-4D540D751A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A5442ED-708E-5A4A-875C-01D51772DB5D}" type="slidenum">
              <a:rPr lang="en-US" altLang="fr-FR" smtClean="0">
                <a:solidFill>
                  <a:schemeClr val="bg1"/>
                </a:solidFill>
              </a:rPr>
              <a:pPr/>
              <a:t>138</a:t>
            </a:fld>
            <a:endParaRPr lang="en-US" altLang="fr-FR">
              <a:solidFill>
                <a:schemeClr val="bg1"/>
              </a:solidFill>
            </a:endParaRPr>
          </a:p>
        </p:txBody>
      </p:sp>
      <p:sp>
        <p:nvSpPr>
          <p:cNvPr id="277506" name="Rectangle 7">
            <a:extLst>
              <a:ext uri="{FF2B5EF4-FFF2-40B4-BE49-F238E27FC236}">
                <a16:creationId xmlns:a16="http://schemas.microsoft.com/office/drawing/2014/main" id="{67E1A2C6-BCE5-3553-FC41-BEE06E286784}"/>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77507" name="Text Box 9">
            <a:extLst>
              <a:ext uri="{FF2B5EF4-FFF2-40B4-BE49-F238E27FC236}">
                <a16:creationId xmlns:a16="http://schemas.microsoft.com/office/drawing/2014/main" id="{9B7A1A91-16C3-9226-7507-819CAC5F45A0}"/>
              </a:ext>
            </a:extLst>
          </p:cNvPr>
          <p:cNvSpPr txBox="1">
            <a:spLocks noChangeArrowheads="1"/>
          </p:cNvSpPr>
          <p:nvPr/>
        </p:nvSpPr>
        <p:spPr bwMode="auto">
          <a:xfrm>
            <a:off x="147638" y="3141663"/>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Déplacement</a:t>
            </a:r>
          </a:p>
          <a:p>
            <a:pPr algn="ctr"/>
            <a:r>
              <a:rPr lang="fr-FR" altLang="fr-FR" b="1"/>
              <a:t>vendeur</a:t>
            </a:r>
          </a:p>
        </p:txBody>
      </p:sp>
      <p:sp>
        <p:nvSpPr>
          <p:cNvPr id="277508" name="Text Box 10">
            <a:extLst>
              <a:ext uri="{FF2B5EF4-FFF2-40B4-BE49-F238E27FC236}">
                <a16:creationId xmlns:a16="http://schemas.microsoft.com/office/drawing/2014/main" id="{7D9D7938-9CBD-50D7-56C1-F04F5BE0B49D}"/>
              </a:ext>
            </a:extLst>
          </p:cNvPr>
          <p:cNvSpPr txBox="1">
            <a:spLocks noChangeArrowheads="1"/>
          </p:cNvSpPr>
          <p:nvPr/>
        </p:nvSpPr>
        <p:spPr bwMode="auto">
          <a:xfrm>
            <a:off x="2644775" y="234950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Déplacement</a:t>
            </a:r>
          </a:p>
          <a:p>
            <a:pPr algn="ctr"/>
            <a:r>
              <a:rPr lang="fr-FR" altLang="fr-FR" b="1"/>
              <a:t>acheteur</a:t>
            </a:r>
          </a:p>
        </p:txBody>
      </p:sp>
      <p:sp>
        <p:nvSpPr>
          <p:cNvPr id="277509" name="Text Box 11">
            <a:extLst>
              <a:ext uri="{FF2B5EF4-FFF2-40B4-BE49-F238E27FC236}">
                <a16:creationId xmlns:a16="http://schemas.microsoft.com/office/drawing/2014/main" id="{9EF98CB9-D289-473E-0979-C31E2D1953BB}"/>
              </a:ext>
            </a:extLst>
          </p:cNvPr>
          <p:cNvSpPr txBox="1">
            <a:spLocks noChangeArrowheads="1"/>
          </p:cNvSpPr>
          <p:nvPr/>
        </p:nvSpPr>
        <p:spPr bwMode="auto">
          <a:xfrm>
            <a:off x="2644775" y="407670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Déplacement</a:t>
            </a:r>
          </a:p>
          <a:p>
            <a:pPr algn="ctr"/>
            <a:r>
              <a:rPr lang="fr-FR" altLang="fr-FR" b="1"/>
              <a:t>acheteur</a:t>
            </a:r>
          </a:p>
        </p:txBody>
      </p:sp>
      <p:sp>
        <p:nvSpPr>
          <p:cNvPr id="277510" name="Line 12">
            <a:extLst>
              <a:ext uri="{FF2B5EF4-FFF2-40B4-BE49-F238E27FC236}">
                <a16:creationId xmlns:a16="http://schemas.microsoft.com/office/drawing/2014/main" id="{DFC88333-1EA6-54A6-6497-7E35B37F9386}"/>
              </a:ext>
            </a:extLst>
          </p:cNvPr>
          <p:cNvSpPr>
            <a:spLocks noChangeShapeType="1"/>
          </p:cNvSpPr>
          <p:nvPr/>
        </p:nvSpPr>
        <p:spPr bwMode="auto">
          <a:xfrm flipV="1">
            <a:off x="1619250" y="2708275"/>
            <a:ext cx="1081088"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11" name="Line 13">
            <a:extLst>
              <a:ext uri="{FF2B5EF4-FFF2-40B4-BE49-F238E27FC236}">
                <a16:creationId xmlns:a16="http://schemas.microsoft.com/office/drawing/2014/main" id="{182D01D4-F51B-F3AD-C52B-3287DF0E6E4C}"/>
              </a:ext>
            </a:extLst>
          </p:cNvPr>
          <p:cNvSpPr>
            <a:spLocks noChangeShapeType="1"/>
          </p:cNvSpPr>
          <p:nvPr/>
        </p:nvSpPr>
        <p:spPr bwMode="auto">
          <a:xfrm>
            <a:off x="1619250" y="3429000"/>
            <a:ext cx="1008063"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12" name="Text Box 14">
            <a:extLst>
              <a:ext uri="{FF2B5EF4-FFF2-40B4-BE49-F238E27FC236}">
                <a16:creationId xmlns:a16="http://schemas.microsoft.com/office/drawing/2014/main" id="{50FF395F-E641-18A2-7823-19F86B2128BE}"/>
              </a:ext>
            </a:extLst>
          </p:cNvPr>
          <p:cNvSpPr txBox="1">
            <a:spLocks noChangeArrowheads="1"/>
          </p:cNvSpPr>
          <p:nvPr/>
        </p:nvSpPr>
        <p:spPr bwMode="auto">
          <a:xfrm>
            <a:off x="1600200" y="25146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oui</a:t>
            </a:r>
          </a:p>
        </p:txBody>
      </p:sp>
      <p:sp>
        <p:nvSpPr>
          <p:cNvPr id="277513" name="Text Box 15">
            <a:extLst>
              <a:ext uri="{FF2B5EF4-FFF2-40B4-BE49-F238E27FC236}">
                <a16:creationId xmlns:a16="http://schemas.microsoft.com/office/drawing/2014/main" id="{BFBEA590-4713-00AC-A657-7FFD4AFC0E33}"/>
              </a:ext>
            </a:extLst>
          </p:cNvPr>
          <p:cNvSpPr txBox="1">
            <a:spLocks noChangeArrowheads="1"/>
          </p:cNvSpPr>
          <p:nvPr/>
        </p:nvSpPr>
        <p:spPr bwMode="auto">
          <a:xfrm>
            <a:off x="1600200" y="38100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non</a:t>
            </a:r>
          </a:p>
        </p:txBody>
      </p:sp>
      <p:sp>
        <p:nvSpPr>
          <p:cNvPr id="277514" name="Text Box 16">
            <a:extLst>
              <a:ext uri="{FF2B5EF4-FFF2-40B4-BE49-F238E27FC236}">
                <a16:creationId xmlns:a16="http://schemas.microsoft.com/office/drawing/2014/main" id="{A7EDFE29-F451-2821-4ABB-E802C522E216}"/>
              </a:ext>
            </a:extLst>
          </p:cNvPr>
          <p:cNvSpPr txBox="1">
            <a:spLocks noChangeArrowheads="1"/>
          </p:cNvSpPr>
          <p:nvPr/>
        </p:nvSpPr>
        <p:spPr bwMode="auto">
          <a:xfrm>
            <a:off x="6680200" y="1146175"/>
            <a:ext cx="94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Foire</a:t>
            </a:r>
          </a:p>
          <a:p>
            <a:pPr algn="ctr"/>
            <a:r>
              <a:rPr lang="fr-FR" altLang="fr-FR" b="1"/>
              <a:t>Marché</a:t>
            </a:r>
          </a:p>
        </p:txBody>
      </p:sp>
      <p:sp>
        <p:nvSpPr>
          <p:cNvPr id="277515" name="Line 17">
            <a:extLst>
              <a:ext uri="{FF2B5EF4-FFF2-40B4-BE49-F238E27FC236}">
                <a16:creationId xmlns:a16="http://schemas.microsoft.com/office/drawing/2014/main" id="{F6824F68-337A-035C-16AC-6AEC3ADAF781}"/>
              </a:ext>
            </a:extLst>
          </p:cNvPr>
          <p:cNvSpPr>
            <a:spLocks noChangeShapeType="1"/>
          </p:cNvSpPr>
          <p:nvPr/>
        </p:nvSpPr>
        <p:spPr bwMode="auto">
          <a:xfrm flipV="1">
            <a:off x="4211638" y="1484313"/>
            <a:ext cx="2089150" cy="10080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16" name="Text Box 18">
            <a:extLst>
              <a:ext uri="{FF2B5EF4-FFF2-40B4-BE49-F238E27FC236}">
                <a16:creationId xmlns:a16="http://schemas.microsoft.com/office/drawing/2014/main" id="{B76856F1-0CE5-9876-AABF-489E3B1ABA22}"/>
              </a:ext>
            </a:extLst>
          </p:cNvPr>
          <p:cNvSpPr txBox="1">
            <a:spLocks noChangeArrowheads="1"/>
          </p:cNvSpPr>
          <p:nvPr/>
        </p:nvSpPr>
        <p:spPr bwMode="auto">
          <a:xfrm>
            <a:off x="6772275" y="2730500"/>
            <a:ext cx="100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Vente à</a:t>
            </a:r>
          </a:p>
          <a:p>
            <a:pPr algn="ctr"/>
            <a:r>
              <a:rPr lang="fr-FR" altLang="fr-FR" b="1"/>
              <a:t>domicile</a:t>
            </a:r>
          </a:p>
        </p:txBody>
      </p:sp>
      <p:sp>
        <p:nvSpPr>
          <p:cNvPr id="277517" name="Line 19">
            <a:extLst>
              <a:ext uri="{FF2B5EF4-FFF2-40B4-BE49-F238E27FC236}">
                <a16:creationId xmlns:a16="http://schemas.microsoft.com/office/drawing/2014/main" id="{A92C0993-295F-16D5-935C-4B2DF3D6A2CE}"/>
              </a:ext>
            </a:extLst>
          </p:cNvPr>
          <p:cNvSpPr>
            <a:spLocks noChangeShapeType="1"/>
          </p:cNvSpPr>
          <p:nvPr/>
        </p:nvSpPr>
        <p:spPr bwMode="auto">
          <a:xfrm>
            <a:off x="4284663" y="2708275"/>
            <a:ext cx="2232025" cy="4333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18" name="Text Box 20">
            <a:extLst>
              <a:ext uri="{FF2B5EF4-FFF2-40B4-BE49-F238E27FC236}">
                <a16:creationId xmlns:a16="http://schemas.microsoft.com/office/drawing/2014/main" id="{79103DF7-52C8-1F2B-AB68-8BBCEBD0901E}"/>
              </a:ext>
            </a:extLst>
          </p:cNvPr>
          <p:cNvSpPr txBox="1">
            <a:spLocks noChangeArrowheads="1"/>
          </p:cNvSpPr>
          <p:nvPr/>
        </p:nvSpPr>
        <p:spPr bwMode="auto">
          <a:xfrm>
            <a:off x="6792913" y="3738563"/>
            <a:ext cx="20447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Vente en magasins</a:t>
            </a:r>
          </a:p>
          <a:p>
            <a:pPr algn="ctr"/>
            <a:r>
              <a:rPr lang="fr-FR" altLang="fr-FR" b="1"/>
              <a:t>Libre service</a:t>
            </a:r>
          </a:p>
          <a:p>
            <a:pPr algn="ctr"/>
            <a:r>
              <a:rPr lang="fr-FR" altLang="fr-FR" b="1"/>
              <a:t>Vente automatique</a:t>
            </a:r>
          </a:p>
        </p:txBody>
      </p:sp>
      <p:sp>
        <p:nvSpPr>
          <p:cNvPr id="277519" name="Line 21">
            <a:extLst>
              <a:ext uri="{FF2B5EF4-FFF2-40B4-BE49-F238E27FC236}">
                <a16:creationId xmlns:a16="http://schemas.microsoft.com/office/drawing/2014/main" id="{78EC165C-E5C7-543C-1E54-13A26A52F658}"/>
              </a:ext>
            </a:extLst>
          </p:cNvPr>
          <p:cNvSpPr>
            <a:spLocks noChangeShapeType="1"/>
          </p:cNvSpPr>
          <p:nvPr/>
        </p:nvSpPr>
        <p:spPr bwMode="auto">
          <a:xfrm flipV="1">
            <a:off x="4211638" y="3933825"/>
            <a:ext cx="2447925" cy="2873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20" name="Text Box 22">
            <a:extLst>
              <a:ext uri="{FF2B5EF4-FFF2-40B4-BE49-F238E27FC236}">
                <a16:creationId xmlns:a16="http://schemas.microsoft.com/office/drawing/2014/main" id="{353FF4DB-BB50-150D-CDB6-4F6E740B9188}"/>
              </a:ext>
            </a:extLst>
          </p:cNvPr>
          <p:cNvSpPr txBox="1">
            <a:spLocks noChangeArrowheads="1"/>
          </p:cNvSpPr>
          <p:nvPr/>
        </p:nvSpPr>
        <p:spPr bwMode="auto">
          <a:xfrm>
            <a:off x="6918325" y="5033963"/>
            <a:ext cx="2012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Vente à distance</a:t>
            </a:r>
          </a:p>
          <a:p>
            <a:pPr algn="ctr"/>
            <a:r>
              <a:rPr lang="fr-FR" altLang="fr-FR" b="1"/>
              <a:t>VPC</a:t>
            </a:r>
          </a:p>
          <a:p>
            <a:pPr algn="ctr"/>
            <a:r>
              <a:rPr lang="fr-FR" altLang="fr-FR" b="1"/>
              <a:t>Télé-achat</a:t>
            </a:r>
          </a:p>
          <a:p>
            <a:pPr algn="ctr"/>
            <a:r>
              <a:rPr lang="fr-FR" altLang="fr-FR" b="1"/>
              <a:t>Vente par Internet</a:t>
            </a:r>
          </a:p>
        </p:txBody>
      </p:sp>
      <p:sp>
        <p:nvSpPr>
          <p:cNvPr id="277521" name="Line 23">
            <a:extLst>
              <a:ext uri="{FF2B5EF4-FFF2-40B4-BE49-F238E27FC236}">
                <a16:creationId xmlns:a16="http://schemas.microsoft.com/office/drawing/2014/main" id="{48DD82B6-ECAC-DFCF-9986-D427ECD1D9A2}"/>
              </a:ext>
            </a:extLst>
          </p:cNvPr>
          <p:cNvSpPr>
            <a:spLocks noChangeShapeType="1"/>
          </p:cNvSpPr>
          <p:nvPr/>
        </p:nvSpPr>
        <p:spPr bwMode="auto">
          <a:xfrm>
            <a:off x="4211638" y="4437063"/>
            <a:ext cx="2592387" cy="11525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7522" name="Text Box 24">
            <a:extLst>
              <a:ext uri="{FF2B5EF4-FFF2-40B4-BE49-F238E27FC236}">
                <a16:creationId xmlns:a16="http://schemas.microsoft.com/office/drawing/2014/main" id="{99BE5FAE-11F0-4FA8-2C30-091C27C43116}"/>
              </a:ext>
            </a:extLst>
          </p:cNvPr>
          <p:cNvSpPr txBox="1">
            <a:spLocks noChangeArrowheads="1"/>
          </p:cNvSpPr>
          <p:nvPr/>
        </p:nvSpPr>
        <p:spPr bwMode="auto">
          <a:xfrm>
            <a:off x="4932363" y="1484313"/>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oui</a:t>
            </a:r>
          </a:p>
        </p:txBody>
      </p:sp>
      <p:sp>
        <p:nvSpPr>
          <p:cNvPr id="277523" name="Text Box 25">
            <a:extLst>
              <a:ext uri="{FF2B5EF4-FFF2-40B4-BE49-F238E27FC236}">
                <a16:creationId xmlns:a16="http://schemas.microsoft.com/office/drawing/2014/main" id="{9721DEE9-3B65-203B-7C95-6FEABB04500A}"/>
              </a:ext>
            </a:extLst>
          </p:cNvPr>
          <p:cNvSpPr txBox="1">
            <a:spLocks noChangeArrowheads="1"/>
          </p:cNvSpPr>
          <p:nvPr/>
        </p:nvSpPr>
        <p:spPr bwMode="auto">
          <a:xfrm>
            <a:off x="4859338" y="3573463"/>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oui</a:t>
            </a:r>
          </a:p>
        </p:txBody>
      </p:sp>
      <p:sp>
        <p:nvSpPr>
          <p:cNvPr id="277524" name="Text Box 26">
            <a:extLst>
              <a:ext uri="{FF2B5EF4-FFF2-40B4-BE49-F238E27FC236}">
                <a16:creationId xmlns:a16="http://schemas.microsoft.com/office/drawing/2014/main" id="{4C765833-1720-6BED-F975-B15A16B39403}"/>
              </a:ext>
            </a:extLst>
          </p:cNvPr>
          <p:cNvSpPr txBox="1">
            <a:spLocks noChangeArrowheads="1"/>
          </p:cNvSpPr>
          <p:nvPr/>
        </p:nvSpPr>
        <p:spPr bwMode="auto">
          <a:xfrm>
            <a:off x="4716463" y="501332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non</a:t>
            </a:r>
          </a:p>
        </p:txBody>
      </p:sp>
      <p:sp>
        <p:nvSpPr>
          <p:cNvPr id="277525" name="Text Box 27">
            <a:extLst>
              <a:ext uri="{FF2B5EF4-FFF2-40B4-BE49-F238E27FC236}">
                <a16:creationId xmlns:a16="http://schemas.microsoft.com/office/drawing/2014/main" id="{E84CF993-623B-7CEB-C77F-FADF8C819D67}"/>
              </a:ext>
            </a:extLst>
          </p:cNvPr>
          <p:cNvSpPr txBox="1">
            <a:spLocks noChangeArrowheads="1"/>
          </p:cNvSpPr>
          <p:nvPr/>
        </p:nvSpPr>
        <p:spPr bwMode="auto">
          <a:xfrm>
            <a:off x="4643438" y="292417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non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Espace réservé du numéro de diapositive 2">
            <a:extLst>
              <a:ext uri="{FF2B5EF4-FFF2-40B4-BE49-F238E27FC236}">
                <a16:creationId xmlns:a16="http://schemas.microsoft.com/office/drawing/2014/main" id="{CCF58062-2055-98A8-FD1B-DDE2EEFE96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C1A3474-6CAB-F040-990C-D354CB582990}" type="slidenum">
              <a:rPr lang="en-US" altLang="fr-FR" smtClean="0">
                <a:solidFill>
                  <a:schemeClr val="bg1"/>
                </a:solidFill>
              </a:rPr>
              <a:pPr/>
              <a:t>139</a:t>
            </a:fld>
            <a:endParaRPr lang="en-US" altLang="fr-FR">
              <a:solidFill>
                <a:schemeClr val="bg1"/>
              </a:solidFill>
            </a:endParaRPr>
          </a:p>
        </p:txBody>
      </p:sp>
      <p:sp>
        <p:nvSpPr>
          <p:cNvPr id="279554" name="Rectangle 2">
            <a:extLst>
              <a:ext uri="{FF2B5EF4-FFF2-40B4-BE49-F238E27FC236}">
                <a16:creationId xmlns:a16="http://schemas.microsoft.com/office/drawing/2014/main" id="{63D72738-B3BB-64B9-2351-1024E07E6FA9}"/>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79555" name="Text Box 22">
            <a:extLst>
              <a:ext uri="{FF2B5EF4-FFF2-40B4-BE49-F238E27FC236}">
                <a16:creationId xmlns:a16="http://schemas.microsoft.com/office/drawing/2014/main" id="{0CF60D53-FA2D-3EA3-E12C-A1D56CFB1B67}"/>
              </a:ext>
            </a:extLst>
          </p:cNvPr>
          <p:cNvSpPr txBox="1">
            <a:spLocks noChangeArrowheads="1"/>
          </p:cNvSpPr>
          <p:nvPr/>
        </p:nvSpPr>
        <p:spPr bwMode="auto">
          <a:xfrm>
            <a:off x="1979613" y="1700213"/>
            <a:ext cx="562292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buFontTx/>
              <a:buChar char="•"/>
            </a:pPr>
            <a:r>
              <a:rPr lang="fr-FR" altLang="fr-FR" sz="5400"/>
              <a:t>Vente itinérante</a:t>
            </a:r>
          </a:p>
          <a:p>
            <a:pPr>
              <a:buFontTx/>
              <a:buChar char="•"/>
            </a:pPr>
            <a:r>
              <a:rPr lang="fr-FR" altLang="fr-FR" sz="5400"/>
              <a:t>Vente à domicile</a:t>
            </a:r>
          </a:p>
          <a:p>
            <a:pPr>
              <a:buFontTx/>
              <a:buChar char="•"/>
            </a:pPr>
            <a:r>
              <a:rPr lang="fr-FR" altLang="fr-FR" sz="5400"/>
              <a:t>Vente automatique</a:t>
            </a:r>
          </a:p>
          <a:p>
            <a:pPr>
              <a:buFontTx/>
              <a:buChar char="•"/>
            </a:pPr>
            <a:r>
              <a:rPr lang="fr-FR" altLang="fr-FR" sz="5400"/>
              <a:t>Vente en magasin</a:t>
            </a:r>
          </a:p>
          <a:p>
            <a:pPr>
              <a:buFontTx/>
              <a:buChar char="•"/>
            </a:pPr>
            <a:r>
              <a:rPr lang="fr-FR" altLang="fr-FR" sz="5400"/>
              <a:t>Vente à distance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numéro de diapositive 3">
            <a:extLst>
              <a:ext uri="{FF2B5EF4-FFF2-40B4-BE49-F238E27FC236}">
                <a16:creationId xmlns:a16="http://schemas.microsoft.com/office/drawing/2014/main" id="{18C54923-2255-5ACB-E733-466C37E29AA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801E43E-CCD0-B34A-85DC-3837BCF55663}" type="slidenum">
              <a:rPr lang="en-US" altLang="fr-FR" sz="1800" smtClean="0">
                <a:solidFill>
                  <a:schemeClr val="bg1"/>
                </a:solidFill>
              </a:rPr>
              <a:pPr algn="l"/>
              <a:t>14</a:t>
            </a:fld>
            <a:endParaRPr lang="en-US" altLang="fr-FR" sz="1800">
              <a:solidFill>
                <a:schemeClr val="bg1"/>
              </a:solidFill>
            </a:endParaRPr>
          </a:p>
        </p:txBody>
      </p:sp>
      <p:sp>
        <p:nvSpPr>
          <p:cNvPr id="8" name="Rectangle 2">
            <a:extLst>
              <a:ext uri="{FF2B5EF4-FFF2-40B4-BE49-F238E27FC236}">
                <a16:creationId xmlns:a16="http://schemas.microsoft.com/office/drawing/2014/main" id="{3D152049-10CA-89B2-E5FC-F05EA2B64851}"/>
              </a:ext>
            </a:extLst>
          </p:cNvPr>
          <p:cNvSpPr txBox="1">
            <a:spLocks noChangeArrowheads="1"/>
          </p:cNvSpPr>
          <p:nvPr/>
        </p:nvSpPr>
        <p:spPr>
          <a:xfrm>
            <a:off x="685800" y="812800"/>
            <a:ext cx="7772400" cy="736600"/>
          </a:xfrm>
          <a:prstGeom prst="rect">
            <a:avLst/>
          </a:prstGeom>
        </p:spPr>
        <p:txBody>
          <a:bodyPr/>
          <a:lstStyle/>
          <a:p>
            <a:pPr eaLnBrk="1" fontAlgn="auto" hangingPunct="1">
              <a:spcAft>
                <a:spcPts val="0"/>
              </a:spcAft>
              <a:defRPr/>
            </a:pPr>
            <a:r>
              <a:rPr lang="fr-FR" sz="3600">
                <a:solidFill>
                  <a:schemeClr val="accent1"/>
                </a:solidFill>
                <a:latin typeface="+mj-lt"/>
                <a:ea typeface="+mj-ea"/>
                <a:cs typeface="+mj-cs"/>
              </a:rPr>
              <a:t>4- Evolution du marketing</a:t>
            </a:r>
            <a:endParaRPr lang="fr-FR" sz="3600" dirty="0">
              <a:solidFill>
                <a:schemeClr val="accent1"/>
              </a:solidFill>
              <a:latin typeface="+mj-lt"/>
              <a:ea typeface="+mj-ea"/>
              <a:cs typeface="+mj-cs"/>
            </a:endParaRPr>
          </a:p>
        </p:txBody>
      </p:sp>
      <p:pic>
        <p:nvPicPr>
          <p:cNvPr id="49155" name="Image 8" descr="images-14.jpeg">
            <a:extLst>
              <a:ext uri="{FF2B5EF4-FFF2-40B4-BE49-F238E27FC236}">
                <a16:creationId xmlns:a16="http://schemas.microsoft.com/office/drawing/2014/main" id="{9B7E2087-A32C-8F55-7334-42BFA61E41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13779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 9" descr="images-15.jpeg">
            <a:extLst>
              <a:ext uri="{FF2B5EF4-FFF2-40B4-BE49-F238E27FC236}">
                <a16:creationId xmlns:a16="http://schemas.microsoft.com/office/drawing/2014/main" id="{73C6BECE-F1B4-86AB-535E-531DDA483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743200"/>
            <a:ext cx="3543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Image 10" descr="images-17.jpeg">
            <a:extLst>
              <a:ext uri="{FF2B5EF4-FFF2-40B4-BE49-F238E27FC236}">
                <a16:creationId xmlns:a16="http://schemas.microsoft.com/office/drawing/2014/main" id="{263F3EBA-5AC6-36FE-3B11-D87EC1505B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3644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Espace réservé du numéro de diapositive 2">
            <a:extLst>
              <a:ext uri="{FF2B5EF4-FFF2-40B4-BE49-F238E27FC236}">
                <a16:creationId xmlns:a16="http://schemas.microsoft.com/office/drawing/2014/main" id="{813A9FB7-E29B-D1A9-7E47-CC5878EB1A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F882DFA-27F9-D743-9118-2B2283C9392D}" type="slidenum">
              <a:rPr lang="en-US" altLang="fr-FR" smtClean="0">
                <a:solidFill>
                  <a:schemeClr val="bg1"/>
                </a:solidFill>
              </a:rPr>
              <a:pPr/>
              <a:t>140</a:t>
            </a:fld>
            <a:endParaRPr lang="en-US" altLang="fr-FR">
              <a:solidFill>
                <a:schemeClr val="bg1"/>
              </a:solidFill>
            </a:endParaRPr>
          </a:p>
        </p:txBody>
      </p:sp>
      <p:sp>
        <p:nvSpPr>
          <p:cNvPr id="214018" name="Rectangle 2">
            <a:extLst>
              <a:ext uri="{FF2B5EF4-FFF2-40B4-BE49-F238E27FC236}">
                <a16:creationId xmlns:a16="http://schemas.microsoft.com/office/drawing/2014/main" id="{DD7E3C5A-61E3-8D32-A65C-3B95E752E1DA}"/>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14019" name="Text Box 3">
            <a:extLst>
              <a:ext uri="{FF2B5EF4-FFF2-40B4-BE49-F238E27FC236}">
                <a16:creationId xmlns:a16="http://schemas.microsoft.com/office/drawing/2014/main" id="{10428F3C-CAFB-CDCD-5DC3-7F81DAA24A51}"/>
              </a:ext>
            </a:extLst>
          </p:cNvPr>
          <p:cNvSpPr txBox="1">
            <a:spLocks noChangeArrowheads="1"/>
          </p:cNvSpPr>
          <p:nvPr/>
        </p:nvSpPr>
        <p:spPr bwMode="auto">
          <a:xfrm>
            <a:off x="611188" y="1125538"/>
            <a:ext cx="4822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buFontTx/>
              <a:buChar char="•"/>
            </a:pPr>
            <a:r>
              <a:rPr lang="fr-FR" altLang="fr-FR" sz="5400"/>
              <a:t>Vente itinérante</a:t>
            </a:r>
          </a:p>
        </p:txBody>
      </p:sp>
      <p:sp>
        <p:nvSpPr>
          <p:cNvPr id="214020" name="Text Box 4">
            <a:extLst>
              <a:ext uri="{FF2B5EF4-FFF2-40B4-BE49-F238E27FC236}">
                <a16:creationId xmlns:a16="http://schemas.microsoft.com/office/drawing/2014/main" id="{8364A3E8-2CD9-A033-D9A2-D26C26F7286F}"/>
              </a:ext>
            </a:extLst>
          </p:cNvPr>
          <p:cNvSpPr txBox="1">
            <a:spLocks noChangeArrowheads="1"/>
          </p:cNvSpPr>
          <p:nvPr/>
        </p:nvSpPr>
        <p:spPr bwMode="auto">
          <a:xfrm>
            <a:off x="2339975" y="2205038"/>
            <a:ext cx="309721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a:t>Marchés</a:t>
            </a:r>
          </a:p>
          <a:p>
            <a:r>
              <a:rPr lang="fr-FR" altLang="fr-FR" sz="2800"/>
              <a:t>Foires</a:t>
            </a:r>
          </a:p>
          <a:p>
            <a:r>
              <a:rPr lang="fr-FR" altLang="fr-FR" sz="2800"/>
              <a:t>Vendeurs ambulants</a:t>
            </a:r>
          </a:p>
        </p:txBody>
      </p:sp>
      <p:sp>
        <p:nvSpPr>
          <p:cNvPr id="214021" name="Text Box 5">
            <a:extLst>
              <a:ext uri="{FF2B5EF4-FFF2-40B4-BE49-F238E27FC236}">
                <a16:creationId xmlns:a16="http://schemas.microsoft.com/office/drawing/2014/main" id="{866C5A1D-1EE3-3A76-7523-1AF47C04DE15}"/>
              </a:ext>
            </a:extLst>
          </p:cNvPr>
          <p:cNvSpPr txBox="1">
            <a:spLocks noChangeArrowheads="1"/>
          </p:cNvSpPr>
          <p:nvPr/>
        </p:nvSpPr>
        <p:spPr bwMode="auto">
          <a:xfrm>
            <a:off x="950913" y="4457700"/>
            <a:ext cx="1917700" cy="67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Déclin inéluctable</a:t>
            </a:r>
          </a:p>
          <a:p>
            <a:r>
              <a:rPr lang="fr-FR" altLang="fr-FR"/>
              <a:t>dans les années 70</a:t>
            </a:r>
          </a:p>
        </p:txBody>
      </p:sp>
      <p:sp>
        <p:nvSpPr>
          <p:cNvPr id="214022" name="Text Box 6">
            <a:extLst>
              <a:ext uri="{FF2B5EF4-FFF2-40B4-BE49-F238E27FC236}">
                <a16:creationId xmlns:a16="http://schemas.microsoft.com/office/drawing/2014/main" id="{090FE273-D114-11BD-1172-C7856651468F}"/>
              </a:ext>
            </a:extLst>
          </p:cNvPr>
          <p:cNvSpPr txBox="1">
            <a:spLocks noChangeArrowheads="1"/>
          </p:cNvSpPr>
          <p:nvPr/>
        </p:nvSpPr>
        <p:spPr bwMode="auto">
          <a:xfrm>
            <a:off x="5003800" y="4437063"/>
            <a:ext cx="3721100" cy="67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Regain d’activité depuis les années 90</a:t>
            </a:r>
          </a:p>
          <a:p>
            <a:r>
              <a:rPr lang="fr-FR" altLang="fr-FR"/>
              <a:t>pour « réhumaniser les sites urbains »</a:t>
            </a:r>
          </a:p>
        </p:txBody>
      </p:sp>
      <p:sp>
        <p:nvSpPr>
          <p:cNvPr id="214023" name="Line 7">
            <a:extLst>
              <a:ext uri="{FF2B5EF4-FFF2-40B4-BE49-F238E27FC236}">
                <a16:creationId xmlns:a16="http://schemas.microsoft.com/office/drawing/2014/main" id="{A29AFB2B-E95E-18FE-22B0-95BC9B99CFEC}"/>
              </a:ext>
            </a:extLst>
          </p:cNvPr>
          <p:cNvSpPr>
            <a:spLocks noChangeShapeType="1"/>
          </p:cNvSpPr>
          <p:nvPr/>
        </p:nvSpPr>
        <p:spPr bwMode="auto">
          <a:xfrm>
            <a:off x="2916238" y="4797425"/>
            <a:ext cx="201612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u numéro de diapositive 2">
            <a:extLst>
              <a:ext uri="{FF2B5EF4-FFF2-40B4-BE49-F238E27FC236}">
                <a16:creationId xmlns:a16="http://schemas.microsoft.com/office/drawing/2014/main" id="{08794836-F61A-A993-CB89-34E05F8CC7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1491D79-B61C-A444-A61D-872D60F06810}" type="slidenum">
              <a:rPr lang="en-US" altLang="fr-FR" smtClean="0">
                <a:solidFill>
                  <a:schemeClr val="bg1"/>
                </a:solidFill>
              </a:rPr>
              <a:pPr/>
              <a:t>141</a:t>
            </a:fld>
            <a:endParaRPr lang="en-US" altLang="fr-FR">
              <a:solidFill>
                <a:schemeClr val="bg1"/>
              </a:solidFill>
            </a:endParaRPr>
          </a:p>
        </p:txBody>
      </p:sp>
      <p:pic>
        <p:nvPicPr>
          <p:cNvPr id="216066" name="Picture 4" descr="Épicerie ambulante : les clés du succès">
            <a:extLst>
              <a:ext uri="{FF2B5EF4-FFF2-40B4-BE49-F238E27FC236}">
                <a16:creationId xmlns:a16="http://schemas.microsoft.com/office/drawing/2014/main" id="{F78C7563-3B54-8BBE-EE41-CF77B33D1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12988"/>
            <a:ext cx="7543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2">
            <a:extLst>
              <a:ext uri="{FF2B5EF4-FFF2-40B4-BE49-F238E27FC236}">
                <a16:creationId xmlns:a16="http://schemas.microsoft.com/office/drawing/2014/main" id="{F83791B8-D95C-182E-F3B3-92CA75E0A4C4}"/>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Espace réservé du numéro de diapositive 2">
            <a:extLst>
              <a:ext uri="{FF2B5EF4-FFF2-40B4-BE49-F238E27FC236}">
                <a16:creationId xmlns:a16="http://schemas.microsoft.com/office/drawing/2014/main" id="{99421EDA-9202-DA46-5A95-0926D7E23A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952E0DE-B77A-0448-9AD9-8D17395434B8}" type="slidenum">
              <a:rPr lang="en-US" altLang="fr-FR" smtClean="0">
                <a:solidFill>
                  <a:schemeClr val="bg1"/>
                </a:solidFill>
              </a:rPr>
              <a:pPr/>
              <a:t>142</a:t>
            </a:fld>
            <a:endParaRPr lang="en-US" altLang="fr-FR">
              <a:solidFill>
                <a:schemeClr val="bg1"/>
              </a:solidFill>
            </a:endParaRPr>
          </a:p>
        </p:txBody>
      </p:sp>
      <p:sp>
        <p:nvSpPr>
          <p:cNvPr id="217090" name="Rectangle 2">
            <a:extLst>
              <a:ext uri="{FF2B5EF4-FFF2-40B4-BE49-F238E27FC236}">
                <a16:creationId xmlns:a16="http://schemas.microsoft.com/office/drawing/2014/main" id="{08627206-1DDA-8A69-002F-6AFD5475065C}"/>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17091" name="Text Box 3">
            <a:extLst>
              <a:ext uri="{FF2B5EF4-FFF2-40B4-BE49-F238E27FC236}">
                <a16:creationId xmlns:a16="http://schemas.microsoft.com/office/drawing/2014/main" id="{0BF1A8F8-CBC7-454A-9851-F1A63BA17271}"/>
              </a:ext>
            </a:extLst>
          </p:cNvPr>
          <p:cNvSpPr txBox="1">
            <a:spLocks noChangeArrowheads="1"/>
          </p:cNvSpPr>
          <p:nvPr/>
        </p:nvSpPr>
        <p:spPr bwMode="auto">
          <a:xfrm>
            <a:off x="611188" y="1125538"/>
            <a:ext cx="5108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buFontTx/>
              <a:buChar char="•"/>
            </a:pPr>
            <a:r>
              <a:rPr lang="fr-FR" altLang="fr-FR" sz="5400"/>
              <a:t>Vente à domicile</a:t>
            </a:r>
          </a:p>
        </p:txBody>
      </p:sp>
      <p:sp>
        <p:nvSpPr>
          <p:cNvPr id="217092" name="Text Box 10">
            <a:extLst>
              <a:ext uri="{FF2B5EF4-FFF2-40B4-BE49-F238E27FC236}">
                <a16:creationId xmlns:a16="http://schemas.microsoft.com/office/drawing/2014/main" id="{3848A9E9-A2B9-922D-C912-F77A2563EA57}"/>
              </a:ext>
            </a:extLst>
          </p:cNvPr>
          <p:cNvSpPr txBox="1">
            <a:spLocks noChangeArrowheads="1"/>
          </p:cNvSpPr>
          <p:nvPr/>
        </p:nvSpPr>
        <p:spPr bwMode="auto">
          <a:xfrm>
            <a:off x="2579688" y="2917825"/>
            <a:ext cx="4295775" cy="1016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Méthode basée sur le contact humain</a:t>
            </a:r>
          </a:p>
          <a:p>
            <a:pPr algn="ctr"/>
            <a:r>
              <a:rPr lang="fr-FR" altLang="fr-FR" sz="2000"/>
              <a:t>VAD reste marginale</a:t>
            </a:r>
          </a:p>
          <a:p>
            <a:pPr algn="ctr"/>
            <a:r>
              <a:rPr lang="fr-FR" altLang="fr-FR" sz="2000"/>
              <a:t>De plus en plus dure à réaliser</a:t>
            </a:r>
          </a:p>
        </p:txBody>
      </p:sp>
      <p:sp>
        <p:nvSpPr>
          <p:cNvPr id="217093" name="Text Box 11">
            <a:extLst>
              <a:ext uri="{FF2B5EF4-FFF2-40B4-BE49-F238E27FC236}">
                <a16:creationId xmlns:a16="http://schemas.microsoft.com/office/drawing/2014/main" id="{64CA9EBC-D17F-BD93-1BFD-954EB06D8CC2}"/>
              </a:ext>
            </a:extLst>
          </p:cNvPr>
          <p:cNvSpPr txBox="1">
            <a:spLocks noChangeArrowheads="1"/>
          </p:cNvSpPr>
          <p:nvPr/>
        </p:nvSpPr>
        <p:spPr bwMode="auto">
          <a:xfrm>
            <a:off x="1541463" y="4573588"/>
            <a:ext cx="2211387"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t>Vente par réunion</a:t>
            </a:r>
          </a:p>
        </p:txBody>
      </p:sp>
      <p:sp>
        <p:nvSpPr>
          <p:cNvPr id="217094" name="Text Box 12">
            <a:extLst>
              <a:ext uri="{FF2B5EF4-FFF2-40B4-BE49-F238E27FC236}">
                <a16:creationId xmlns:a16="http://schemas.microsoft.com/office/drawing/2014/main" id="{6ACE2ED6-9EAE-01EE-1103-7ACEBC51C43B}"/>
              </a:ext>
            </a:extLst>
          </p:cNvPr>
          <p:cNvSpPr txBox="1">
            <a:spLocks noChangeArrowheads="1"/>
          </p:cNvSpPr>
          <p:nvPr/>
        </p:nvSpPr>
        <p:spPr bwMode="auto">
          <a:xfrm>
            <a:off x="1625600" y="5149850"/>
            <a:ext cx="2044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Réunion tupperware</a:t>
            </a:r>
          </a:p>
        </p:txBody>
      </p:sp>
      <p:sp>
        <p:nvSpPr>
          <p:cNvPr id="217095" name="Text Box 13">
            <a:extLst>
              <a:ext uri="{FF2B5EF4-FFF2-40B4-BE49-F238E27FC236}">
                <a16:creationId xmlns:a16="http://schemas.microsoft.com/office/drawing/2014/main" id="{E9CA067E-9209-7641-C0A6-78F27791CD8C}"/>
              </a:ext>
            </a:extLst>
          </p:cNvPr>
          <p:cNvSpPr txBox="1">
            <a:spLocks noChangeArrowheads="1"/>
          </p:cNvSpPr>
          <p:nvPr/>
        </p:nvSpPr>
        <p:spPr bwMode="auto">
          <a:xfrm>
            <a:off x="5737225" y="4565650"/>
            <a:ext cx="2028825"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t>Vente à domicile</a:t>
            </a:r>
          </a:p>
        </p:txBody>
      </p:sp>
      <p:sp>
        <p:nvSpPr>
          <p:cNvPr id="217096" name="Text Box 14">
            <a:extLst>
              <a:ext uri="{FF2B5EF4-FFF2-40B4-BE49-F238E27FC236}">
                <a16:creationId xmlns:a16="http://schemas.microsoft.com/office/drawing/2014/main" id="{88A043A4-6C98-7167-36CB-FB58D2164831}"/>
              </a:ext>
            </a:extLst>
          </p:cNvPr>
          <p:cNvSpPr txBox="1">
            <a:spLocks noChangeArrowheads="1"/>
          </p:cNvSpPr>
          <p:nvPr/>
        </p:nvSpPr>
        <p:spPr bwMode="auto">
          <a:xfrm>
            <a:off x="5573713" y="5132388"/>
            <a:ext cx="235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Démarchage à domicile</a:t>
            </a:r>
          </a:p>
        </p:txBody>
      </p:sp>
      <p:sp>
        <p:nvSpPr>
          <p:cNvPr id="217097" name="Line 15">
            <a:extLst>
              <a:ext uri="{FF2B5EF4-FFF2-40B4-BE49-F238E27FC236}">
                <a16:creationId xmlns:a16="http://schemas.microsoft.com/office/drawing/2014/main" id="{5A991781-0982-6568-36D5-89352AAFB49F}"/>
              </a:ext>
            </a:extLst>
          </p:cNvPr>
          <p:cNvSpPr>
            <a:spLocks noChangeShapeType="1"/>
          </p:cNvSpPr>
          <p:nvPr/>
        </p:nvSpPr>
        <p:spPr bwMode="auto">
          <a:xfrm>
            <a:off x="2647950" y="3997325"/>
            <a:ext cx="0" cy="503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17098" name="Line 16">
            <a:extLst>
              <a:ext uri="{FF2B5EF4-FFF2-40B4-BE49-F238E27FC236}">
                <a16:creationId xmlns:a16="http://schemas.microsoft.com/office/drawing/2014/main" id="{1653B155-341C-219F-7DA4-E8ECA8DF9E0F}"/>
              </a:ext>
            </a:extLst>
          </p:cNvPr>
          <p:cNvSpPr>
            <a:spLocks noChangeShapeType="1"/>
          </p:cNvSpPr>
          <p:nvPr/>
        </p:nvSpPr>
        <p:spPr bwMode="auto">
          <a:xfrm>
            <a:off x="6751638" y="3997325"/>
            <a:ext cx="0" cy="503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Espace réservé du numéro de diapositive 2">
            <a:extLst>
              <a:ext uri="{FF2B5EF4-FFF2-40B4-BE49-F238E27FC236}">
                <a16:creationId xmlns:a16="http://schemas.microsoft.com/office/drawing/2014/main" id="{129AB3BD-EEEC-8D35-403D-4C3FE7E4C9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9987829-9497-7543-93D5-388FDB5CEA97}" type="slidenum">
              <a:rPr lang="en-US" altLang="fr-FR" smtClean="0">
                <a:solidFill>
                  <a:schemeClr val="bg1"/>
                </a:solidFill>
              </a:rPr>
              <a:pPr/>
              <a:t>143</a:t>
            </a:fld>
            <a:endParaRPr lang="en-US" altLang="fr-FR">
              <a:solidFill>
                <a:schemeClr val="bg1"/>
              </a:solidFill>
            </a:endParaRPr>
          </a:p>
        </p:txBody>
      </p:sp>
      <p:sp>
        <p:nvSpPr>
          <p:cNvPr id="219138" name="Rectangle 2">
            <a:extLst>
              <a:ext uri="{FF2B5EF4-FFF2-40B4-BE49-F238E27FC236}">
                <a16:creationId xmlns:a16="http://schemas.microsoft.com/office/drawing/2014/main" id="{B66C0F39-0E0C-5292-51E1-460EF2B85E41}"/>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pic>
        <p:nvPicPr>
          <p:cNvPr id="219139" name="Picture 2" descr="Le métier de vendeur à domicile (VDI) en portage salarial">
            <a:extLst>
              <a:ext uri="{FF2B5EF4-FFF2-40B4-BE49-F238E27FC236}">
                <a16:creationId xmlns:a16="http://schemas.microsoft.com/office/drawing/2014/main" id="{B227CAFB-B0FE-A022-C2A1-FDDA5F527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1628775"/>
            <a:ext cx="68040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Espace réservé du numéro de diapositive 2">
            <a:extLst>
              <a:ext uri="{FF2B5EF4-FFF2-40B4-BE49-F238E27FC236}">
                <a16:creationId xmlns:a16="http://schemas.microsoft.com/office/drawing/2014/main" id="{D98011CA-B4C1-35BA-27BF-97793AEF6C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DA59BE1-E635-AF4B-BD06-145FBB010B1A}" type="slidenum">
              <a:rPr lang="en-US" altLang="fr-FR" smtClean="0">
                <a:solidFill>
                  <a:schemeClr val="bg1"/>
                </a:solidFill>
              </a:rPr>
              <a:pPr/>
              <a:t>144</a:t>
            </a:fld>
            <a:endParaRPr lang="en-US" altLang="fr-FR">
              <a:solidFill>
                <a:schemeClr val="bg1"/>
              </a:solidFill>
            </a:endParaRPr>
          </a:p>
        </p:txBody>
      </p:sp>
      <p:sp>
        <p:nvSpPr>
          <p:cNvPr id="220162" name="Rectangle 2">
            <a:extLst>
              <a:ext uri="{FF2B5EF4-FFF2-40B4-BE49-F238E27FC236}">
                <a16:creationId xmlns:a16="http://schemas.microsoft.com/office/drawing/2014/main" id="{DA5E41D7-88CF-5F9B-C4C4-223FB8A534C4}"/>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20163" name="Text Box 3">
            <a:extLst>
              <a:ext uri="{FF2B5EF4-FFF2-40B4-BE49-F238E27FC236}">
                <a16:creationId xmlns:a16="http://schemas.microsoft.com/office/drawing/2014/main" id="{841B88AB-4772-15E1-E1A8-04B2EF1C504D}"/>
              </a:ext>
            </a:extLst>
          </p:cNvPr>
          <p:cNvSpPr txBox="1">
            <a:spLocks noChangeArrowheads="1"/>
          </p:cNvSpPr>
          <p:nvPr/>
        </p:nvSpPr>
        <p:spPr bwMode="auto">
          <a:xfrm>
            <a:off x="611188" y="1125538"/>
            <a:ext cx="5622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buFontTx/>
              <a:buChar char="•"/>
            </a:pPr>
            <a:r>
              <a:rPr lang="fr-FR" altLang="fr-FR" sz="5400"/>
              <a:t>Vente automatique</a:t>
            </a:r>
          </a:p>
        </p:txBody>
      </p:sp>
      <p:sp>
        <p:nvSpPr>
          <p:cNvPr id="220164" name="Text Box 4">
            <a:extLst>
              <a:ext uri="{FF2B5EF4-FFF2-40B4-BE49-F238E27FC236}">
                <a16:creationId xmlns:a16="http://schemas.microsoft.com/office/drawing/2014/main" id="{2B25AF19-DB0F-B290-5CF5-C851DD41290D}"/>
              </a:ext>
            </a:extLst>
          </p:cNvPr>
          <p:cNvSpPr txBox="1">
            <a:spLocks noChangeArrowheads="1"/>
          </p:cNvSpPr>
          <p:nvPr/>
        </p:nvSpPr>
        <p:spPr bwMode="auto">
          <a:xfrm>
            <a:off x="2370138" y="2133600"/>
            <a:ext cx="3635375" cy="1016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Installation de distributeurs</a:t>
            </a:r>
          </a:p>
          <a:p>
            <a:pPr algn="ctr"/>
            <a:r>
              <a:rPr lang="fr-FR" altLang="fr-FR" sz="2000"/>
              <a:t>Méthode très marginale</a:t>
            </a:r>
          </a:p>
          <a:p>
            <a:pPr algn="ctr"/>
            <a:r>
              <a:rPr lang="fr-FR" altLang="fr-FR" sz="2000"/>
              <a:t>Tentative de dynamiser le marché</a:t>
            </a:r>
          </a:p>
        </p:txBody>
      </p:sp>
      <p:sp>
        <p:nvSpPr>
          <p:cNvPr id="220165" name="Text Box 12">
            <a:extLst>
              <a:ext uri="{FF2B5EF4-FFF2-40B4-BE49-F238E27FC236}">
                <a16:creationId xmlns:a16="http://schemas.microsoft.com/office/drawing/2014/main" id="{975AB6E4-B3A5-D798-B5B5-387B1528435E}"/>
              </a:ext>
            </a:extLst>
          </p:cNvPr>
          <p:cNvSpPr txBox="1">
            <a:spLocks noChangeArrowheads="1"/>
          </p:cNvSpPr>
          <p:nvPr/>
        </p:nvSpPr>
        <p:spPr bwMode="auto">
          <a:xfrm>
            <a:off x="860425" y="4529138"/>
            <a:ext cx="1555750" cy="9540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Café, boissons</a:t>
            </a:r>
          </a:p>
          <a:p>
            <a:pPr algn="ctr"/>
            <a:r>
              <a:rPr lang="fr-FR" altLang="fr-FR"/>
              <a:t>Confiseries</a:t>
            </a:r>
          </a:p>
          <a:p>
            <a:pPr algn="ctr"/>
            <a:r>
              <a:rPr lang="fr-FR" altLang="fr-FR"/>
              <a:t>Billetteries</a:t>
            </a:r>
          </a:p>
        </p:txBody>
      </p:sp>
      <p:sp>
        <p:nvSpPr>
          <p:cNvPr id="220166" name="Text Box 13">
            <a:extLst>
              <a:ext uri="{FF2B5EF4-FFF2-40B4-BE49-F238E27FC236}">
                <a16:creationId xmlns:a16="http://schemas.microsoft.com/office/drawing/2014/main" id="{31C47D85-5D53-66ED-E1F8-2338352C1030}"/>
              </a:ext>
            </a:extLst>
          </p:cNvPr>
          <p:cNvSpPr txBox="1">
            <a:spLocks noChangeArrowheads="1"/>
          </p:cNvSpPr>
          <p:nvPr/>
        </p:nvSpPr>
        <p:spPr bwMode="auto">
          <a:xfrm>
            <a:off x="6384925" y="4292600"/>
            <a:ext cx="1403350" cy="203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Préservatifs</a:t>
            </a:r>
          </a:p>
          <a:p>
            <a:pPr algn="ctr"/>
            <a:r>
              <a:rPr lang="fr-FR" altLang="fr-FR"/>
              <a:t>Jeans</a:t>
            </a:r>
          </a:p>
          <a:p>
            <a:pPr algn="ctr"/>
            <a:r>
              <a:rPr lang="fr-FR" altLang="fr-FR"/>
              <a:t>Alimentation</a:t>
            </a:r>
          </a:p>
          <a:p>
            <a:pPr algn="ctr"/>
            <a:r>
              <a:rPr lang="fr-FR" altLang="fr-FR"/>
              <a:t>Pains</a:t>
            </a:r>
          </a:p>
          <a:p>
            <a:pPr algn="ctr"/>
            <a:r>
              <a:rPr lang="fr-FR" altLang="fr-FR"/>
              <a:t>Fleurs</a:t>
            </a:r>
          </a:p>
          <a:p>
            <a:pPr algn="ctr"/>
            <a:r>
              <a:rPr lang="fr-FR" altLang="fr-FR"/>
              <a:t>Fruits</a:t>
            </a:r>
          </a:p>
          <a:p>
            <a:pPr algn="ctr"/>
            <a:r>
              <a:rPr lang="fr-FR" altLang="fr-FR"/>
              <a:t>Pizza</a:t>
            </a:r>
          </a:p>
        </p:txBody>
      </p:sp>
      <p:sp>
        <p:nvSpPr>
          <p:cNvPr id="220167" name="Line 14">
            <a:extLst>
              <a:ext uri="{FF2B5EF4-FFF2-40B4-BE49-F238E27FC236}">
                <a16:creationId xmlns:a16="http://schemas.microsoft.com/office/drawing/2014/main" id="{30982A05-AAE8-7700-3E30-6956ABB61CA4}"/>
              </a:ext>
            </a:extLst>
          </p:cNvPr>
          <p:cNvSpPr>
            <a:spLocks noChangeShapeType="1"/>
          </p:cNvSpPr>
          <p:nvPr/>
        </p:nvSpPr>
        <p:spPr bwMode="auto">
          <a:xfrm flipH="1">
            <a:off x="1692275" y="3213100"/>
            <a:ext cx="2447925" cy="1295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20168" name="Line 15">
            <a:extLst>
              <a:ext uri="{FF2B5EF4-FFF2-40B4-BE49-F238E27FC236}">
                <a16:creationId xmlns:a16="http://schemas.microsoft.com/office/drawing/2014/main" id="{1636D3FA-678E-A673-3C53-78C8884EFB88}"/>
              </a:ext>
            </a:extLst>
          </p:cNvPr>
          <p:cNvSpPr>
            <a:spLocks noChangeShapeType="1"/>
          </p:cNvSpPr>
          <p:nvPr/>
        </p:nvSpPr>
        <p:spPr bwMode="auto">
          <a:xfrm>
            <a:off x="4140200" y="3213100"/>
            <a:ext cx="2736850" cy="10080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u numéro de diapositive 2">
            <a:extLst>
              <a:ext uri="{FF2B5EF4-FFF2-40B4-BE49-F238E27FC236}">
                <a16:creationId xmlns:a16="http://schemas.microsoft.com/office/drawing/2014/main" id="{6C2B6652-2EFA-1F59-228E-05440C8215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9A68D72B-3DBC-AB43-8273-B174CC33F5B5}" type="slidenum">
              <a:rPr lang="en-US" altLang="fr-FR" smtClean="0">
                <a:solidFill>
                  <a:schemeClr val="bg1"/>
                </a:solidFill>
              </a:rPr>
              <a:pPr/>
              <a:t>145</a:t>
            </a:fld>
            <a:endParaRPr lang="en-US" altLang="fr-FR">
              <a:solidFill>
                <a:schemeClr val="bg1"/>
              </a:solidFill>
            </a:endParaRPr>
          </a:p>
        </p:txBody>
      </p:sp>
      <p:sp>
        <p:nvSpPr>
          <p:cNvPr id="222210" name="Rectangle 2">
            <a:extLst>
              <a:ext uri="{FF2B5EF4-FFF2-40B4-BE49-F238E27FC236}">
                <a16:creationId xmlns:a16="http://schemas.microsoft.com/office/drawing/2014/main" id="{5637A5F5-62F6-355A-09C6-2BFB3DEA079A}"/>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pic>
        <p:nvPicPr>
          <p:cNvPr id="222211" name="Picture 2" descr="La vente passe par le distributeur automatique à Vouziers">
            <a:extLst>
              <a:ext uri="{FF2B5EF4-FFF2-40B4-BE49-F238E27FC236}">
                <a16:creationId xmlns:a16="http://schemas.microsoft.com/office/drawing/2014/main" id="{E82C5162-8E9D-CAE1-2AFD-B634B5CC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30325"/>
            <a:ext cx="7364412"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Espace réservé du numéro de diapositive 2">
            <a:extLst>
              <a:ext uri="{FF2B5EF4-FFF2-40B4-BE49-F238E27FC236}">
                <a16:creationId xmlns:a16="http://schemas.microsoft.com/office/drawing/2014/main" id="{7C2D1CA3-7037-C611-B762-01C9E379D4D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87D84B4-80BA-5644-99F0-0B645C6A7CAB}" type="slidenum">
              <a:rPr lang="en-US" altLang="fr-FR" smtClean="0">
                <a:solidFill>
                  <a:schemeClr val="bg1"/>
                </a:solidFill>
              </a:rPr>
              <a:pPr/>
              <a:t>146</a:t>
            </a:fld>
            <a:endParaRPr lang="en-US" altLang="fr-FR">
              <a:solidFill>
                <a:schemeClr val="bg1"/>
              </a:solidFill>
            </a:endParaRPr>
          </a:p>
        </p:txBody>
      </p:sp>
      <p:sp>
        <p:nvSpPr>
          <p:cNvPr id="223234" name="Rectangle 2">
            <a:extLst>
              <a:ext uri="{FF2B5EF4-FFF2-40B4-BE49-F238E27FC236}">
                <a16:creationId xmlns:a16="http://schemas.microsoft.com/office/drawing/2014/main" id="{75FA1AF8-4666-5B83-FB69-045636556211}"/>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sp>
        <p:nvSpPr>
          <p:cNvPr id="223235" name="Text Box 3">
            <a:extLst>
              <a:ext uri="{FF2B5EF4-FFF2-40B4-BE49-F238E27FC236}">
                <a16:creationId xmlns:a16="http://schemas.microsoft.com/office/drawing/2014/main" id="{4F47E542-954F-19E2-60B5-17C4B2DFB781}"/>
              </a:ext>
            </a:extLst>
          </p:cNvPr>
          <p:cNvSpPr txBox="1">
            <a:spLocks noChangeArrowheads="1"/>
          </p:cNvSpPr>
          <p:nvPr/>
        </p:nvSpPr>
        <p:spPr bwMode="auto">
          <a:xfrm>
            <a:off x="395288" y="908050"/>
            <a:ext cx="5337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buFontTx/>
              <a:buChar char="•"/>
            </a:pPr>
            <a:r>
              <a:rPr lang="fr-FR" altLang="fr-FR" sz="5400"/>
              <a:t>Vente en magasin</a:t>
            </a:r>
          </a:p>
        </p:txBody>
      </p:sp>
      <p:sp>
        <p:nvSpPr>
          <p:cNvPr id="223236" name="Text Box 10">
            <a:extLst>
              <a:ext uri="{FF2B5EF4-FFF2-40B4-BE49-F238E27FC236}">
                <a16:creationId xmlns:a16="http://schemas.microsoft.com/office/drawing/2014/main" id="{4E1C729B-C001-A796-8208-A7D34EB73DF8}"/>
              </a:ext>
            </a:extLst>
          </p:cNvPr>
          <p:cNvSpPr txBox="1">
            <a:spLocks noChangeArrowheads="1"/>
          </p:cNvSpPr>
          <p:nvPr/>
        </p:nvSpPr>
        <p:spPr bwMode="auto">
          <a:xfrm>
            <a:off x="715963" y="3068638"/>
            <a:ext cx="2244725" cy="59531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t>Libre service</a:t>
            </a:r>
          </a:p>
        </p:txBody>
      </p:sp>
      <p:sp>
        <p:nvSpPr>
          <p:cNvPr id="223237" name="Text Box 11">
            <a:extLst>
              <a:ext uri="{FF2B5EF4-FFF2-40B4-BE49-F238E27FC236}">
                <a16:creationId xmlns:a16="http://schemas.microsoft.com/office/drawing/2014/main" id="{699881AC-7074-924B-A65F-0281959B9645}"/>
              </a:ext>
            </a:extLst>
          </p:cNvPr>
          <p:cNvSpPr txBox="1">
            <a:spLocks noChangeArrowheads="1"/>
          </p:cNvSpPr>
          <p:nvPr/>
        </p:nvSpPr>
        <p:spPr bwMode="auto">
          <a:xfrm>
            <a:off x="5630863" y="2205038"/>
            <a:ext cx="2778125" cy="59531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t>Formules mixtes</a:t>
            </a:r>
          </a:p>
        </p:txBody>
      </p:sp>
      <p:sp>
        <p:nvSpPr>
          <p:cNvPr id="223238" name="Text Box 12">
            <a:extLst>
              <a:ext uri="{FF2B5EF4-FFF2-40B4-BE49-F238E27FC236}">
                <a16:creationId xmlns:a16="http://schemas.microsoft.com/office/drawing/2014/main" id="{1B016B3F-3DA2-05BF-1536-630C032A0172}"/>
              </a:ext>
            </a:extLst>
          </p:cNvPr>
          <p:cNvSpPr txBox="1">
            <a:spLocks noChangeArrowheads="1"/>
          </p:cNvSpPr>
          <p:nvPr/>
        </p:nvSpPr>
        <p:spPr bwMode="auto">
          <a:xfrm>
            <a:off x="47625" y="4025900"/>
            <a:ext cx="38020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Hypermarchés (plus de 2500 m²)</a:t>
            </a:r>
          </a:p>
          <a:p>
            <a:r>
              <a:rPr lang="fr-FR" altLang="fr-FR"/>
              <a:t>Supermarchés (entre 400 et 2500 m²)</a:t>
            </a:r>
          </a:p>
          <a:p>
            <a:r>
              <a:rPr lang="fr-FR" altLang="fr-FR"/>
              <a:t>Supérettes (moins de 400 m²)</a:t>
            </a:r>
          </a:p>
          <a:p>
            <a:r>
              <a:rPr lang="fr-FR" altLang="fr-FR"/>
              <a:t>Grandes surfaces spécialisées (GSS)</a:t>
            </a:r>
          </a:p>
          <a:p>
            <a:r>
              <a:rPr lang="fr-FR" altLang="fr-FR"/>
              <a:t>Magasins d’usine</a:t>
            </a:r>
          </a:p>
          <a:p>
            <a:r>
              <a:rPr lang="fr-FR" altLang="fr-FR"/>
              <a:t>Libre-service de gros (cash and carrry)</a:t>
            </a:r>
          </a:p>
        </p:txBody>
      </p:sp>
      <p:sp>
        <p:nvSpPr>
          <p:cNvPr id="223239" name="Text Box 13">
            <a:extLst>
              <a:ext uri="{FF2B5EF4-FFF2-40B4-BE49-F238E27FC236}">
                <a16:creationId xmlns:a16="http://schemas.microsoft.com/office/drawing/2014/main" id="{D5C004F5-7CE7-33AA-95DB-44A8D53F23D2}"/>
              </a:ext>
            </a:extLst>
          </p:cNvPr>
          <p:cNvSpPr txBox="1">
            <a:spLocks noChangeArrowheads="1"/>
          </p:cNvSpPr>
          <p:nvPr/>
        </p:nvSpPr>
        <p:spPr bwMode="auto">
          <a:xfrm>
            <a:off x="5884863" y="3141663"/>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Les magasins populaires</a:t>
            </a:r>
          </a:p>
          <a:p>
            <a:r>
              <a:rPr lang="fr-FR" altLang="fr-FR"/>
              <a:t>Les grands magasins</a:t>
            </a:r>
          </a:p>
        </p:txBody>
      </p:sp>
      <p:sp>
        <p:nvSpPr>
          <p:cNvPr id="223240" name="Text Box 14">
            <a:extLst>
              <a:ext uri="{FF2B5EF4-FFF2-40B4-BE49-F238E27FC236}">
                <a16:creationId xmlns:a16="http://schemas.microsoft.com/office/drawing/2014/main" id="{89ABD89B-020B-D23B-4D7B-3E9D988D2802}"/>
              </a:ext>
            </a:extLst>
          </p:cNvPr>
          <p:cNvSpPr txBox="1">
            <a:spLocks noChangeArrowheads="1"/>
          </p:cNvSpPr>
          <p:nvPr/>
        </p:nvSpPr>
        <p:spPr bwMode="auto">
          <a:xfrm>
            <a:off x="4787900" y="4365625"/>
            <a:ext cx="3727450" cy="59531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t>Magasins traditionnels</a:t>
            </a:r>
          </a:p>
        </p:txBody>
      </p:sp>
      <p:sp>
        <p:nvSpPr>
          <p:cNvPr id="223241" name="Text Box 15">
            <a:extLst>
              <a:ext uri="{FF2B5EF4-FFF2-40B4-BE49-F238E27FC236}">
                <a16:creationId xmlns:a16="http://schemas.microsoft.com/office/drawing/2014/main" id="{FA07DA80-5BA6-EE3E-0ADD-9723BF686E2D}"/>
              </a:ext>
            </a:extLst>
          </p:cNvPr>
          <p:cNvSpPr txBox="1">
            <a:spLocks noChangeArrowheads="1"/>
          </p:cNvSpPr>
          <p:nvPr/>
        </p:nvSpPr>
        <p:spPr bwMode="auto">
          <a:xfrm>
            <a:off x="4932363" y="5229225"/>
            <a:ext cx="3516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Commerce traditionnel de proximité</a:t>
            </a:r>
          </a:p>
          <a:p>
            <a:r>
              <a:rPr lang="fr-FR" altLang="fr-FR"/>
              <a:t>Méthode inverse du libre service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Espace réservé du numéro de diapositive 2">
            <a:extLst>
              <a:ext uri="{FF2B5EF4-FFF2-40B4-BE49-F238E27FC236}">
                <a16:creationId xmlns:a16="http://schemas.microsoft.com/office/drawing/2014/main" id="{9E491F98-B068-11B6-18F3-68759F58DF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BFD1F4E3-4937-224F-8869-A73DF36E5774}" type="slidenum">
              <a:rPr lang="en-US" altLang="fr-FR" smtClean="0">
                <a:solidFill>
                  <a:schemeClr val="bg1"/>
                </a:solidFill>
              </a:rPr>
              <a:pPr/>
              <a:t>147</a:t>
            </a:fld>
            <a:endParaRPr lang="en-US" altLang="fr-FR">
              <a:solidFill>
                <a:schemeClr val="bg1"/>
              </a:solidFill>
            </a:endParaRPr>
          </a:p>
        </p:txBody>
      </p:sp>
      <p:sp>
        <p:nvSpPr>
          <p:cNvPr id="225282" name="Rectangle 2">
            <a:extLst>
              <a:ext uri="{FF2B5EF4-FFF2-40B4-BE49-F238E27FC236}">
                <a16:creationId xmlns:a16="http://schemas.microsoft.com/office/drawing/2014/main" id="{3361EC95-8765-8173-CE7B-2BC780C16C81}"/>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méthodes de vente</a:t>
            </a:r>
          </a:p>
        </p:txBody>
      </p:sp>
      <p:pic>
        <p:nvPicPr>
          <p:cNvPr id="225283" name="Picture 2" descr="5 actions imparables pour augmenter la fréquentation d'un magasin">
            <a:extLst>
              <a:ext uri="{FF2B5EF4-FFF2-40B4-BE49-F238E27FC236}">
                <a16:creationId xmlns:a16="http://schemas.microsoft.com/office/drawing/2014/main" id="{DBD622CB-51BE-5518-4326-8ADB19FC5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77057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a:extLst>
              <a:ext uri="{FF2B5EF4-FFF2-40B4-BE49-F238E27FC236}">
                <a16:creationId xmlns:a16="http://schemas.microsoft.com/office/drawing/2014/main" id="{E2550318-90F0-D0D3-C6AE-E12BF9AFA236}"/>
              </a:ext>
            </a:extLst>
          </p:cNvPr>
          <p:cNvSpPr>
            <a:spLocks noGrp="1"/>
          </p:cNvSpPr>
          <p:nvPr>
            <p:ph type="ctrTitle"/>
          </p:nvPr>
        </p:nvSpPr>
        <p:spPr>
          <a:xfrm>
            <a:off x="6781800" y="2362200"/>
            <a:ext cx="2133600" cy="1905000"/>
          </a:xfrm>
        </p:spPr>
        <p:txBody>
          <a:bodyPr/>
          <a:lstStyle/>
          <a:p>
            <a:pPr algn="ctr" eaLnBrk="1" hangingPunct="1"/>
            <a:br>
              <a:rPr lang="fr-FR" altLang="fr-FR" sz="2500">
                <a:solidFill>
                  <a:schemeClr val="folHlink"/>
                </a:solidFill>
                <a:ea typeface="ＭＳ Ｐゴシック" panose="020B0600070205080204" pitchFamily="34" charset="-128"/>
              </a:rPr>
            </a:br>
            <a:r>
              <a:rPr lang="fr-FR" altLang="fr-FR" sz="2300">
                <a:solidFill>
                  <a:srgbClr val="FFFFFF"/>
                </a:solidFill>
                <a:ea typeface="ＭＳ Ｐゴシック" panose="020B0600070205080204" pitchFamily="34" charset="-128"/>
              </a:rPr>
              <a:t>2 – les formes d’organisation commerciale</a:t>
            </a:r>
          </a:p>
        </p:txBody>
      </p:sp>
      <p:sp>
        <p:nvSpPr>
          <p:cNvPr id="226306" name="Rectangle 3">
            <a:extLst>
              <a:ext uri="{FF2B5EF4-FFF2-40B4-BE49-F238E27FC236}">
                <a16:creationId xmlns:a16="http://schemas.microsoft.com/office/drawing/2014/main" id="{47D16B6D-1A80-3DCB-4A9B-FACD68ECBAD7}"/>
              </a:ext>
            </a:extLst>
          </p:cNvPr>
          <p:cNvSpPr>
            <a:spLocks noGrp="1"/>
          </p:cNvSpPr>
          <p:nvPr>
            <p:ph type="subTitle" idx="1"/>
          </p:nvPr>
        </p:nvSpPr>
        <p:spPr>
          <a:xfrm>
            <a:off x="457200" y="1143000"/>
            <a:ext cx="7192963" cy="1679575"/>
          </a:xfrm>
        </p:spPr>
        <p:txBody>
          <a:bodyPr/>
          <a:lstStyle/>
          <a:p>
            <a:pPr eaLnBrk="1" hangingPunct="1">
              <a:lnSpc>
                <a:spcPct val="90000"/>
              </a:lnSpc>
            </a:pPr>
            <a:r>
              <a:rPr lang="fr-FR" altLang="fr-FR">
                <a:solidFill>
                  <a:srgbClr val="FFFFFF"/>
                </a:solidFill>
                <a:ea typeface="ＭＳ Ｐゴシック" panose="020B0600070205080204" pitchFamily="34" charset="-128"/>
              </a:rPr>
              <a:t>1 – Le commerce intégré</a:t>
            </a:r>
          </a:p>
          <a:p>
            <a:pPr eaLnBrk="1" hangingPunct="1">
              <a:lnSpc>
                <a:spcPct val="90000"/>
              </a:lnSpc>
            </a:pPr>
            <a:r>
              <a:rPr lang="fr-FR" altLang="fr-FR">
                <a:solidFill>
                  <a:srgbClr val="FFFFFF"/>
                </a:solidFill>
                <a:ea typeface="ＭＳ Ｐゴシック" panose="020B0600070205080204" pitchFamily="34" charset="-128"/>
              </a:rPr>
              <a:t>2 – Le commerce indépendant</a:t>
            </a:r>
          </a:p>
          <a:p>
            <a:pPr eaLnBrk="1" hangingPunct="1">
              <a:lnSpc>
                <a:spcPct val="90000"/>
              </a:lnSpc>
            </a:pPr>
            <a:r>
              <a:rPr lang="fr-FR" altLang="fr-FR">
                <a:solidFill>
                  <a:srgbClr val="FFFFFF"/>
                </a:solidFill>
                <a:ea typeface="ＭＳ Ｐゴシック" panose="020B0600070205080204" pitchFamily="34" charset="-128"/>
              </a:rPr>
              <a:t>3 – Le commerce associé</a:t>
            </a:r>
          </a:p>
        </p:txBody>
      </p:sp>
      <p:sp>
        <p:nvSpPr>
          <p:cNvPr id="226307" name="Rectangle 35">
            <a:extLst>
              <a:ext uri="{FF2B5EF4-FFF2-40B4-BE49-F238E27FC236}">
                <a16:creationId xmlns:a16="http://schemas.microsoft.com/office/drawing/2014/main" id="{22715A25-10EF-8A4B-839E-6B47FE0FAD52}"/>
              </a:ext>
            </a:extLst>
          </p:cNvPr>
          <p:cNvSpPr>
            <a:spLocks noGrp="1" noChangeArrowheads="1"/>
          </p:cNvSpPr>
          <p:nvPr>
            <p:ph type="sldNum" sz="quarter" idx="4294967295"/>
          </p:nvPr>
        </p:nvSpPr>
        <p:spPr bwMode="auto">
          <a:xfrm>
            <a:off x="7239000" y="63246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CA663E1-B6B9-2649-B1E4-3C069FC77485}" type="slidenum">
              <a:rPr lang="en-US" altLang="fr-FR" sz="1800" smtClean="0">
                <a:solidFill>
                  <a:schemeClr val="bg1"/>
                </a:solidFill>
              </a:rPr>
              <a:pPr algn="l"/>
              <a:t>148</a:t>
            </a:fld>
            <a:endParaRPr lang="en-US" altLang="fr-FR" sz="1800">
              <a:solidFill>
                <a:schemeClr val="bg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Espace réservé du numéro de diapositive 2">
            <a:extLst>
              <a:ext uri="{FF2B5EF4-FFF2-40B4-BE49-F238E27FC236}">
                <a16:creationId xmlns:a16="http://schemas.microsoft.com/office/drawing/2014/main" id="{0826A3DC-E325-A665-63C8-B4490B731E3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C729433-965B-2A42-A507-4583D6599605}" type="slidenum">
              <a:rPr lang="en-US" altLang="fr-FR" smtClean="0">
                <a:solidFill>
                  <a:schemeClr val="bg1"/>
                </a:solidFill>
              </a:rPr>
              <a:pPr/>
              <a:t>149</a:t>
            </a:fld>
            <a:endParaRPr lang="en-US" altLang="fr-FR">
              <a:solidFill>
                <a:schemeClr val="bg1"/>
              </a:solidFill>
            </a:endParaRPr>
          </a:p>
        </p:txBody>
      </p:sp>
      <p:pic>
        <p:nvPicPr>
          <p:cNvPr id="228354" name="Picture 38" descr="Les formes de commerces | Genially">
            <a:extLst>
              <a:ext uri="{FF2B5EF4-FFF2-40B4-BE49-F238E27FC236}">
                <a16:creationId xmlns:a16="http://schemas.microsoft.com/office/drawing/2014/main" id="{80051F2B-D1C6-4D23-C9A2-8CD1D6151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425450"/>
            <a:ext cx="78898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Image 2" descr="Une image contenant Police, logo, Graphique, symbole&#10;&#10;Le contenu généré par l’IA peut être incorrect.">
            <a:extLst>
              <a:ext uri="{FF2B5EF4-FFF2-40B4-BE49-F238E27FC236}">
                <a16:creationId xmlns:a16="http://schemas.microsoft.com/office/drawing/2014/main" id="{DBDFEB44-4C7A-C7D5-E265-55DF24F80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5033963"/>
            <a:ext cx="10715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42" descr="Pharmacie des Facultés, Paris 5ème arrondissement, quartier latin">
            <a:extLst>
              <a:ext uri="{FF2B5EF4-FFF2-40B4-BE49-F238E27FC236}">
                <a16:creationId xmlns:a16="http://schemas.microsoft.com/office/drawing/2014/main" id="{DF5188E3-780E-5232-0EC0-5A6871466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5033963"/>
            <a:ext cx="15843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7" name="Picture 44" descr="INTERSPORT Deutschland - Körber Supply Chain">
            <a:extLst>
              <a:ext uri="{FF2B5EF4-FFF2-40B4-BE49-F238E27FC236}">
                <a16:creationId xmlns:a16="http://schemas.microsoft.com/office/drawing/2014/main" id="{6569395E-B200-601E-08A9-B36094C909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5048250"/>
            <a:ext cx="18018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8" name="Picture 46" descr="La boulangerie à Paris Region | VisitParisRegion">
            <a:extLst>
              <a:ext uri="{FF2B5EF4-FFF2-40B4-BE49-F238E27FC236}">
                <a16:creationId xmlns:a16="http://schemas.microsoft.com/office/drawing/2014/main" id="{AF9B16D9-9008-931E-37E3-772EBFD28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8488" y="5033963"/>
            <a:ext cx="12684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48" descr="Chocolatier Jeff de Bruges Saint Maur Centre Commercial Leclerc Cap Sud">
            <a:extLst>
              <a:ext uri="{FF2B5EF4-FFF2-40B4-BE49-F238E27FC236}">
                <a16:creationId xmlns:a16="http://schemas.microsoft.com/office/drawing/2014/main" id="{7EB20E08-01D2-B536-3250-28696ACEB0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3125" y="5089525"/>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312FB66-515C-EF31-0E9E-E1EDF00DED45}"/>
              </a:ext>
            </a:extLst>
          </p:cNvPr>
          <p:cNvSpPr>
            <a:spLocks noGrp="1"/>
          </p:cNvSpPr>
          <p:nvPr>
            <p:ph type="ctrTitle"/>
          </p:nvPr>
        </p:nvSpPr>
        <p:spPr>
          <a:xfrm>
            <a:off x="6934200" y="914400"/>
            <a:ext cx="1752600" cy="1143000"/>
          </a:xfrm>
        </p:spPr>
        <p:txBody>
          <a:bodyPr/>
          <a:lstStyle/>
          <a:p>
            <a:pPr algn="ctr" eaLnBrk="1" hangingPunct="1"/>
            <a:r>
              <a:rPr lang="fr-FR" altLang="fr-FR" sz="2400">
                <a:solidFill>
                  <a:srgbClr val="FFFFFF"/>
                </a:solidFill>
                <a:ea typeface="ＭＳ Ｐゴシック" panose="020B0600070205080204" pitchFamily="34" charset="-128"/>
              </a:rPr>
              <a:t>1ère Partie</a:t>
            </a:r>
            <a:endParaRPr lang="fr-FR" altLang="fr-FR" sz="2400">
              <a:solidFill>
                <a:schemeClr val="folHlink"/>
              </a:solidFill>
              <a:ea typeface="ＭＳ Ｐゴシック" panose="020B0600070205080204" pitchFamily="34" charset="-128"/>
            </a:endParaRPr>
          </a:p>
        </p:txBody>
      </p:sp>
      <p:sp>
        <p:nvSpPr>
          <p:cNvPr id="50178" name="Rectangle 3">
            <a:extLst>
              <a:ext uri="{FF2B5EF4-FFF2-40B4-BE49-F238E27FC236}">
                <a16:creationId xmlns:a16="http://schemas.microsoft.com/office/drawing/2014/main" id="{63A8FC3B-74D0-4C4C-F9E0-08EAA5C3686C}"/>
              </a:ext>
            </a:extLst>
          </p:cNvPr>
          <p:cNvSpPr>
            <a:spLocks noGrp="1"/>
          </p:cNvSpPr>
          <p:nvPr>
            <p:ph type="subTitle" idx="1"/>
          </p:nvPr>
        </p:nvSpPr>
        <p:spPr>
          <a:xfrm>
            <a:off x="304800" y="1444625"/>
            <a:ext cx="8610600" cy="1679575"/>
          </a:xfrm>
        </p:spPr>
        <p:txBody>
          <a:bodyPr/>
          <a:lstStyle/>
          <a:p>
            <a:pPr eaLnBrk="1" hangingPunct="1">
              <a:lnSpc>
                <a:spcPct val="90000"/>
              </a:lnSpc>
            </a:pPr>
            <a:r>
              <a:rPr lang="fr-FR" altLang="fr-FR">
                <a:solidFill>
                  <a:srgbClr val="FFFFFF"/>
                </a:solidFill>
                <a:ea typeface="ＭＳ Ｐゴシック" panose="020B0600070205080204" pitchFamily="34" charset="-128"/>
              </a:rPr>
              <a:t>1- les besoins</a:t>
            </a:r>
          </a:p>
          <a:p>
            <a:pPr eaLnBrk="1" hangingPunct="1">
              <a:lnSpc>
                <a:spcPct val="90000"/>
              </a:lnSpc>
            </a:pPr>
            <a:r>
              <a:rPr lang="fr-FR" altLang="fr-FR">
                <a:solidFill>
                  <a:srgbClr val="FFFFFF"/>
                </a:solidFill>
                <a:ea typeface="ＭＳ Ｐゴシック" panose="020B0600070205080204" pitchFamily="34" charset="-128"/>
              </a:rPr>
              <a:t>2- le comportement d’achat</a:t>
            </a:r>
          </a:p>
          <a:p>
            <a:pPr eaLnBrk="1" hangingPunct="1">
              <a:lnSpc>
                <a:spcPct val="90000"/>
              </a:lnSpc>
            </a:pPr>
            <a:r>
              <a:rPr lang="fr-FR" altLang="fr-FR">
                <a:solidFill>
                  <a:srgbClr val="FFFFFF"/>
                </a:solidFill>
                <a:ea typeface="ＭＳ Ｐゴシック" panose="020B0600070205080204" pitchFamily="34" charset="-128"/>
              </a:rPr>
              <a:t>3- la consommaction</a:t>
            </a:r>
          </a:p>
          <a:p>
            <a:pPr eaLnBrk="1" hangingPunct="1">
              <a:lnSpc>
                <a:spcPct val="90000"/>
              </a:lnSpc>
            </a:pPr>
            <a:r>
              <a:rPr lang="fr-FR" altLang="fr-FR">
                <a:solidFill>
                  <a:srgbClr val="FFFFFF"/>
                </a:solidFill>
                <a:ea typeface="ＭＳ Ｐゴシック" panose="020B0600070205080204" pitchFamily="34" charset="-128"/>
              </a:rPr>
              <a:t>4- le marché et son environnement</a:t>
            </a:r>
          </a:p>
          <a:p>
            <a:pPr eaLnBrk="1" hangingPunct="1">
              <a:lnSpc>
                <a:spcPct val="90000"/>
              </a:lnSpc>
            </a:pPr>
            <a:r>
              <a:rPr lang="fr-FR" altLang="fr-FR">
                <a:solidFill>
                  <a:srgbClr val="FFFFFF"/>
                </a:solidFill>
                <a:ea typeface="ＭＳ Ｐゴシック" panose="020B0600070205080204" pitchFamily="34" charset="-128"/>
              </a:rPr>
              <a:t>5- la segmentation</a:t>
            </a:r>
          </a:p>
          <a:p>
            <a:pPr eaLnBrk="1" hangingPunct="1">
              <a:lnSpc>
                <a:spcPct val="90000"/>
              </a:lnSpc>
            </a:pPr>
            <a:r>
              <a:rPr lang="fr-FR" altLang="fr-FR">
                <a:solidFill>
                  <a:srgbClr val="FFFFFF"/>
                </a:solidFill>
                <a:ea typeface="ＭＳ Ｐゴシック" panose="020B0600070205080204" pitchFamily="34" charset="-128"/>
              </a:rPr>
              <a:t>6- l’étude de marché</a:t>
            </a:r>
          </a:p>
          <a:p>
            <a:pPr eaLnBrk="1" hangingPunct="1">
              <a:lnSpc>
                <a:spcPct val="90000"/>
              </a:lnSpc>
            </a:pPr>
            <a:r>
              <a:rPr lang="fr-FR" altLang="fr-FR">
                <a:solidFill>
                  <a:srgbClr val="FFFFFF"/>
                </a:solidFill>
                <a:ea typeface="ＭＳ Ｐゴシック" panose="020B0600070205080204" pitchFamily="34" charset="-128"/>
              </a:rPr>
              <a:t>7- la prévision de la demande</a:t>
            </a:r>
          </a:p>
        </p:txBody>
      </p:sp>
      <p:sp>
        <p:nvSpPr>
          <p:cNvPr id="50179" name="Rectangle 35">
            <a:extLst>
              <a:ext uri="{FF2B5EF4-FFF2-40B4-BE49-F238E27FC236}">
                <a16:creationId xmlns:a16="http://schemas.microsoft.com/office/drawing/2014/main" id="{29F23DD1-6892-6C32-CF77-E4C6E598D382}"/>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D0211B6-0F48-9340-B94C-E426C062681F}" type="slidenum">
              <a:rPr lang="en-US" altLang="fr-FR" sz="1800" smtClean="0">
                <a:solidFill>
                  <a:schemeClr val="bg1"/>
                </a:solidFill>
              </a:rPr>
              <a:pPr algn="l"/>
              <a:t>15</a:t>
            </a:fld>
            <a:endParaRPr lang="en-US" altLang="fr-FR" sz="1800">
              <a:solidFill>
                <a:schemeClr val="bg1"/>
              </a:solidFill>
            </a:endParaRPr>
          </a:p>
        </p:txBody>
      </p:sp>
      <p:sp>
        <p:nvSpPr>
          <p:cNvPr id="50180" name="Rectangle 4">
            <a:extLst>
              <a:ext uri="{FF2B5EF4-FFF2-40B4-BE49-F238E27FC236}">
                <a16:creationId xmlns:a16="http://schemas.microsoft.com/office/drawing/2014/main" id="{50B35291-F6F1-83E1-272F-04A9A4E7962E}"/>
              </a:ext>
            </a:extLst>
          </p:cNvPr>
          <p:cNvSpPr>
            <a:spLocks noChangeArrowheads="1"/>
          </p:cNvSpPr>
          <p:nvPr/>
        </p:nvSpPr>
        <p:spPr bwMode="auto">
          <a:xfrm>
            <a:off x="7086600" y="3276600"/>
            <a:ext cx="1525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FFFFF"/>
                </a:solidFill>
              </a:rPr>
              <a:t>Le Marché</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a:extLst>
              <a:ext uri="{FF2B5EF4-FFF2-40B4-BE49-F238E27FC236}">
                <a16:creationId xmlns:a16="http://schemas.microsoft.com/office/drawing/2014/main" id="{7BCE94B9-9512-2B50-A5C5-96FB0C40B497}"/>
              </a:ext>
            </a:extLst>
          </p:cNvPr>
          <p:cNvSpPr>
            <a:spLocks noGrp="1"/>
          </p:cNvSpPr>
          <p:nvPr>
            <p:ph type="ctrTitle"/>
          </p:nvPr>
        </p:nvSpPr>
        <p:spPr>
          <a:xfrm>
            <a:off x="6781800" y="2438400"/>
            <a:ext cx="2133600" cy="1905000"/>
          </a:xfrm>
        </p:spPr>
        <p:txBody>
          <a:bodyPr/>
          <a:lstStyle/>
          <a:p>
            <a:pPr algn="ctr" eaLnBrk="1" hangingPunct="1"/>
            <a:br>
              <a:rPr lang="fr-FR" altLang="fr-FR" dirty="0">
                <a:solidFill>
                  <a:schemeClr val="folHlink"/>
                </a:solidFill>
                <a:ea typeface="ＭＳ Ｐゴシック" panose="020B0600070205080204" pitchFamily="34" charset="-128"/>
              </a:rPr>
            </a:br>
            <a:r>
              <a:rPr lang="fr-FR" altLang="fr-FR" sz="2400" dirty="0">
                <a:solidFill>
                  <a:srgbClr val="FFFFFF"/>
                </a:solidFill>
                <a:ea typeface="ＭＳ Ｐゴシック" panose="020B0600070205080204" pitchFamily="34" charset="-128"/>
              </a:rPr>
              <a:t>3 – le point de vente</a:t>
            </a:r>
          </a:p>
        </p:txBody>
      </p:sp>
      <p:sp>
        <p:nvSpPr>
          <p:cNvPr id="312322" name="Rectangle 3">
            <a:extLst>
              <a:ext uri="{FF2B5EF4-FFF2-40B4-BE49-F238E27FC236}">
                <a16:creationId xmlns:a16="http://schemas.microsoft.com/office/drawing/2014/main" id="{1B54E630-06ED-5225-5F93-4EC0B9E7A838}"/>
              </a:ext>
            </a:extLst>
          </p:cNvPr>
          <p:cNvSpPr>
            <a:spLocks noGrp="1"/>
          </p:cNvSpPr>
          <p:nvPr>
            <p:ph type="subTitle" idx="1"/>
          </p:nvPr>
        </p:nvSpPr>
        <p:spPr>
          <a:xfrm>
            <a:off x="381000" y="1143000"/>
            <a:ext cx="7192963" cy="1679575"/>
          </a:xfrm>
        </p:spPr>
        <p:txBody>
          <a:bodyPr/>
          <a:lstStyle/>
          <a:p>
            <a:pPr eaLnBrk="1" hangingPunct="1"/>
            <a:r>
              <a:rPr lang="fr-FR" altLang="fr-FR">
                <a:solidFill>
                  <a:srgbClr val="FFFFFF"/>
                </a:solidFill>
                <a:ea typeface="ＭＳ Ｐゴシック" panose="020B0600070205080204" pitchFamily="34" charset="-128"/>
              </a:rPr>
              <a:t>1 – Le Mix du distributeur</a:t>
            </a:r>
          </a:p>
          <a:p>
            <a:pPr eaLnBrk="1" hangingPunct="1"/>
            <a:r>
              <a:rPr lang="fr-FR" altLang="fr-FR">
                <a:solidFill>
                  <a:srgbClr val="FFFFFF"/>
                </a:solidFill>
                <a:ea typeface="ＭＳ Ｐゴシック" panose="020B0600070205080204" pitchFamily="34" charset="-128"/>
              </a:rPr>
              <a:t>2 – L’aménagement du point de vente</a:t>
            </a:r>
          </a:p>
        </p:txBody>
      </p:sp>
      <p:sp>
        <p:nvSpPr>
          <p:cNvPr id="312323" name="Rectangle 35">
            <a:extLst>
              <a:ext uri="{FF2B5EF4-FFF2-40B4-BE49-F238E27FC236}">
                <a16:creationId xmlns:a16="http://schemas.microsoft.com/office/drawing/2014/main" id="{C5CB1471-22F4-D3FC-B87E-9B7F060E109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9BFE350-C794-DB44-82E3-4B84127A6E4C}" type="slidenum">
              <a:rPr lang="en-US" altLang="fr-FR" sz="1800" smtClean="0">
                <a:solidFill>
                  <a:schemeClr val="bg1"/>
                </a:solidFill>
              </a:rPr>
              <a:pPr algn="l"/>
              <a:t>150</a:t>
            </a:fld>
            <a:endParaRPr lang="en-US" altLang="fr-FR" sz="1800">
              <a:solidFill>
                <a:schemeClr val="bg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u numéro de diapositive 2">
            <a:extLst>
              <a:ext uri="{FF2B5EF4-FFF2-40B4-BE49-F238E27FC236}">
                <a16:creationId xmlns:a16="http://schemas.microsoft.com/office/drawing/2014/main" id="{7F523A52-8F2B-B07F-7603-6AEFCBF3F3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88DDD15A-5530-4F48-94F6-C1ADFEE9AA82}" type="slidenum">
              <a:rPr lang="en-US" altLang="fr-FR" smtClean="0">
                <a:solidFill>
                  <a:schemeClr val="bg1"/>
                </a:solidFill>
              </a:rPr>
              <a:pPr/>
              <a:t>151</a:t>
            </a:fld>
            <a:endParaRPr lang="en-US" altLang="fr-FR">
              <a:solidFill>
                <a:schemeClr val="bg1"/>
              </a:solidFill>
            </a:endParaRPr>
          </a:p>
        </p:txBody>
      </p:sp>
      <p:sp>
        <p:nvSpPr>
          <p:cNvPr id="314370" name="Rectangle 2">
            <a:extLst>
              <a:ext uri="{FF2B5EF4-FFF2-40B4-BE49-F238E27FC236}">
                <a16:creationId xmlns:a16="http://schemas.microsoft.com/office/drawing/2014/main" id="{4981E120-C4AE-AAB4-89A0-22D5368FED50}"/>
              </a:ext>
            </a:extLst>
          </p:cNvPr>
          <p:cNvSpPr>
            <a:spLocks noChangeArrowheads="1"/>
          </p:cNvSpPr>
          <p:nvPr/>
        </p:nvSpPr>
        <p:spPr bwMode="auto">
          <a:xfrm>
            <a:off x="0" y="212725"/>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 mix du distributeur</a:t>
            </a:r>
          </a:p>
        </p:txBody>
      </p:sp>
      <p:sp>
        <p:nvSpPr>
          <p:cNvPr id="314371" name="Text Box 4">
            <a:extLst>
              <a:ext uri="{FF2B5EF4-FFF2-40B4-BE49-F238E27FC236}">
                <a16:creationId xmlns:a16="http://schemas.microsoft.com/office/drawing/2014/main" id="{86F8E5F4-514A-8D1C-D55C-08A251A751AC}"/>
              </a:ext>
            </a:extLst>
          </p:cNvPr>
          <p:cNvSpPr txBox="1">
            <a:spLocks noChangeArrowheads="1"/>
          </p:cNvSpPr>
          <p:nvPr/>
        </p:nvSpPr>
        <p:spPr bwMode="auto">
          <a:xfrm>
            <a:off x="3348038" y="1052513"/>
            <a:ext cx="282575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rgbClr val="FF0000"/>
                </a:solidFill>
              </a:rPr>
              <a:t>Commerce indépendant</a:t>
            </a:r>
          </a:p>
        </p:txBody>
      </p:sp>
      <p:sp>
        <p:nvSpPr>
          <p:cNvPr id="314372" name="Text Box 5">
            <a:extLst>
              <a:ext uri="{FF2B5EF4-FFF2-40B4-BE49-F238E27FC236}">
                <a16:creationId xmlns:a16="http://schemas.microsoft.com/office/drawing/2014/main" id="{8E708371-4D05-04FD-2971-A73AC6D28207}"/>
              </a:ext>
            </a:extLst>
          </p:cNvPr>
          <p:cNvSpPr txBox="1">
            <a:spLocks noChangeArrowheads="1"/>
          </p:cNvSpPr>
          <p:nvPr/>
        </p:nvSpPr>
        <p:spPr bwMode="auto">
          <a:xfrm>
            <a:off x="611188" y="1995488"/>
            <a:ext cx="1150937" cy="425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b="1"/>
              <a:t>La Place</a:t>
            </a:r>
          </a:p>
        </p:txBody>
      </p:sp>
      <p:sp>
        <p:nvSpPr>
          <p:cNvPr id="314373" name="Text Box 11">
            <a:extLst>
              <a:ext uri="{FF2B5EF4-FFF2-40B4-BE49-F238E27FC236}">
                <a16:creationId xmlns:a16="http://schemas.microsoft.com/office/drawing/2014/main" id="{B2907CA5-DB77-C724-86C4-3464D864F965}"/>
              </a:ext>
            </a:extLst>
          </p:cNvPr>
          <p:cNvSpPr txBox="1">
            <a:spLocks noChangeArrowheads="1"/>
          </p:cNvSpPr>
          <p:nvPr/>
        </p:nvSpPr>
        <p:spPr bwMode="auto">
          <a:xfrm>
            <a:off x="2460625" y="1989138"/>
            <a:ext cx="1390650" cy="425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b="1"/>
              <a:t>Le Produit</a:t>
            </a:r>
          </a:p>
        </p:txBody>
      </p:sp>
      <p:sp>
        <p:nvSpPr>
          <p:cNvPr id="314374" name="Text Box 12">
            <a:extLst>
              <a:ext uri="{FF2B5EF4-FFF2-40B4-BE49-F238E27FC236}">
                <a16:creationId xmlns:a16="http://schemas.microsoft.com/office/drawing/2014/main" id="{DD71CE73-403E-5AAD-7109-07AE4F42BA22}"/>
              </a:ext>
            </a:extLst>
          </p:cNvPr>
          <p:cNvSpPr txBox="1">
            <a:spLocks noChangeArrowheads="1"/>
          </p:cNvSpPr>
          <p:nvPr/>
        </p:nvSpPr>
        <p:spPr bwMode="auto">
          <a:xfrm>
            <a:off x="4627563" y="1989138"/>
            <a:ext cx="2322512" cy="425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b="1"/>
              <a:t>La Communication</a:t>
            </a:r>
          </a:p>
        </p:txBody>
      </p:sp>
      <p:sp>
        <p:nvSpPr>
          <p:cNvPr id="314375" name="Text Box 13">
            <a:extLst>
              <a:ext uri="{FF2B5EF4-FFF2-40B4-BE49-F238E27FC236}">
                <a16:creationId xmlns:a16="http://schemas.microsoft.com/office/drawing/2014/main" id="{EB97FE96-946C-AF31-9C7C-202B3A30D96E}"/>
              </a:ext>
            </a:extLst>
          </p:cNvPr>
          <p:cNvSpPr txBox="1">
            <a:spLocks noChangeArrowheads="1"/>
          </p:cNvSpPr>
          <p:nvPr/>
        </p:nvSpPr>
        <p:spPr bwMode="auto">
          <a:xfrm>
            <a:off x="7580313" y="1989138"/>
            <a:ext cx="1023937" cy="425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b="1"/>
              <a:t>Le Prix</a:t>
            </a:r>
          </a:p>
        </p:txBody>
      </p:sp>
      <p:sp>
        <p:nvSpPr>
          <p:cNvPr id="314376" name="Text Box 14">
            <a:extLst>
              <a:ext uri="{FF2B5EF4-FFF2-40B4-BE49-F238E27FC236}">
                <a16:creationId xmlns:a16="http://schemas.microsoft.com/office/drawing/2014/main" id="{319722F5-4330-1F69-F09F-604BC1CE342F}"/>
              </a:ext>
            </a:extLst>
          </p:cNvPr>
          <p:cNvSpPr txBox="1">
            <a:spLocks noChangeArrowheads="1"/>
          </p:cNvSpPr>
          <p:nvPr/>
        </p:nvSpPr>
        <p:spPr bwMode="auto">
          <a:xfrm>
            <a:off x="34925" y="2657475"/>
            <a:ext cx="220345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t>Emplacement</a:t>
            </a:r>
          </a:p>
          <a:p>
            <a:pPr algn="ctr"/>
            <a:r>
              <a:rPr lang="fr-FR" altLang="fr-FR"/>
              <a:t>Facteur de succès</a:t>
            </a:r>
          </a:p>
          <a:p>
            <a:pPr algn="ctr"/>
            <a:endParaRPr lang="fr-FR" altLang="fr-FR"/>
          </a:p>
          <a:p>
            <a:pPr algn="ctr"/>
            <a:r>
              <a:rPr lang="fr-FR" altLang="fr-FR" b="1" u="sng"/>
              <a:t>Zone de chalandise</a:t>
            </a:r>
          </a:p>
          <a:p>
            <a:pPr algn="ctr"/>
            <a:r>
              <a:rPr lang="fr-FR" altLang="fr-FR"/>
              <a:t>Zone géo où se</a:t>
            </a:r>
          </a:p>
          <a:p>
            <a:pPr algn="ctr"/>
            <a:r>
              <a:rPr lang="fr-FR" altLang="fr-FR"/>
              <a:t>Trouvent les clients</a:t>
            </a:r>
          </a:p>
          <a:p>
            <a:pPr algn="ctr"/>
            <a:r>
              <a:rPr lang="fr-FR" altLang="fr-FR"/>
              <a:t>Courbe isochrone: </a:t>
            </a:r>
          </a:p>
          <a:p>
            <a:pPr algn="ctr"/>
            <a:r>
              <a:rPr lang="fr-FR" altLang="fr-FR"/>
              <a:t>Courbe géo</a:t>
            </a:r>
          </a:p>
          <a:p>
            <a:pPr algn="ctr"/>
            <a:r>
              <a:rPr lang="fr-FR" altLang="fr-FR"/>
              <a:t>Population / Tps depl </a:t>
            </a:r>
          </a:p>
        </p:txBody>
      </p:sp>
      <p:sp>
        <p:nvSpPr>
          <p:cNvPr id="314377" name="Line 15">
            <a:extLst>
              <a:ext uri="{FF2B5EF4-FFF2-40B4-BE49-F238E27FC236}">
                <a16:creationId xmlns:a16="http://schemas.microsoft.com/office/drawing/2014/main" id="{25990DE7-DCB6-1BF9-E97D-52C67CC0E7C6}"/>
              </a:ext>
            </a:extLst>
          </p:cNvPr>
          <p:cNvSpPr>
            <a:spLocks noChangeShapeType="1"/>
          </p:cNvSpPr>
          <p:nvPr/>
        </p:nvSpPr>
        <p:spPr bwMode="auto">
          <a:xfrm>
            <a:off x="2195513" y="2060575"/>
            <a:ext cx="0" cy="3384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4378" name="Text Box 16">
            <a:extLst>
              <a:ext uri="{FF2B5EF4-FFF2-40B4-BE49-F238E27FC236}">
                <a16:creationId xmlns:a16="http://schemas.microsoft.com/office/drawing/2014/main" id="{196AF8E8-E213-E4C0-7348-F6DC02D785BE}"/>
              </a:ext>
            </a:extLst>
          </p:cNvPr>
          <p:cNvSpPr txBox="1">
            <a:spLocks noChangeArrowheads="1"/>
          </p:cNvSpPr>
          <p:nvPr/>
        </p:nvSpPr>
        <p:spPr bwMode="auto">
          <a:xfrm>
            <a:off x="2247900" y="2657475"/>
            <a:ext cx="21145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t>Politique</a:t>
            </a:r>
          </a:p>
          <a:p>
            <a:pPr algn="ctr"/>
            <a:r>
              <a:rPr lang="fr-FR" altLang="fr-FR" b="1" u="sng"/>
              <a:t>d’assortiment</a:t>
            </a:r>
          </a:p>
          <a:p>
            <a:pPr algn="ctr"/>
            <a:r>
              <a:rPr lang="fr-FR" altLang="fr-FR"/>
              <a:t>Largeur / Profondeur</a:t>
            </a:r>
          </a:p>
          <a:p>
            <a:pPr algn="ctr"/>
            <a:endParaRPr lang="fr-FR" altLang="fr-FR"/>
          </a:p>
          <a:p>
            <a:pPr algn="ctr"/>
            <a:r>
              <a:rPr lang="fr-FR" altLang="fr-FR" b="1" u="sng"/>
              <a:t>Niveau de service</a:t>
            </a:r>
          </a:p>
        </p:txBody>
      </p:sp>
      <p:sp>
        <p:nvSpPr>
          <p:cNvPr id="314379" name="Text Box 17">
            <a:extLst>
              <a:ext uri="{FF2B5EF4-FFF2-40B4-BE49-F238E27FC236}">
                <a16:creationId xmlns:a16="http://schemas.microsoft.com/office/drawing/2014/main" id="{CC0A9AE0-A5A5-E59A-0FB0-E7C5B34F1083}"/>
              </a:ext>
            </a:extLst>
          </p:cNvPr>
          <p:cNvSpPr txBox="1">
            <a:spLocks noChangeArrowheads="1"/>
          </p:cNvSpPr>
          <p:nvPr/>
        </p:nvSpPr>
        <p:spPr bwMode="auto">
          <a:xfrm>
            <a:off x="4695825" y="2657475"/>
            <a:ext cx="20637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t>3 niveaux</a:t>
            </a:r>
            <a:r>
              <a:rPr lang="fr-FR" altLang="fr-FR"/>
              <a:t> :</a:t>
            </a:r>
          </a:p>
          <a:p>
            <a:pPr algn="ctr"/>
            <a:endParaRPr lang="fr-FR" altLang="fr-FR"/>
          </a:p>
          <a:p>
            <a:pPr algn="ctr"/>
            <a:r>
              <a:rPr lang="fr-FR" altLang="fr-FR"/>
              <a:t>National ou régional</a:t>
            </a:r>
          </a:p>
          <a:p>
            <a:pPr algn="ctr"/>
            <a:r>
              <a:rPr lang="fr-FR" altLang="fr-FR"/>
              <a:t>Local</a:t>
            </a:r>
          </a:p>
          <a:p>
            <a:pPr algn="ctr"/>
            <a:r>
              <a:rPr lang="fr-FR" altLang="fr-FR"/>
              <a:t>Interne au magasin</a:t>
            </a:r>
          </a:p>
        </p:txBody>
      </p:sp>
      <p:sp>
        <p:nvSpPr>
          <p:cNvPr id="314380" name="Text Box 18">
            <a:extLst>
              <a:ext uri="{FF2B5EF4-FFF2-40B4-BE49-F238E27FC236}">
                <a16:creationId xmlns:a16="http://schemas.microsoft.com/office/drawing/2014/main" id="{3C1D1A10-3CC9-A435-AC32-816D01FB7C55}"/>
              </a:ext>
            </a:extLst>
          </p:cNvPr>
          <p:cNvSpPr txBox="1">
            <a:spLocks noChangeArrowheads="1"/>
          </p:cNvSpPr>
          <p:nvPr/>
        </p:nvSpPr>
        <p:spPr bwMode="auto">
          <a:xfrm>
            <a:off x="7292975" y="2657475"/>
            <a:ext cx="17462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Facteur essentiel</a:t>
            </a:r>
          </a:p>
          <a:p>
            <a:pPr algn="ctr"/>
            <a:r>
              <a:rPr lang="fr-FR" altLang="fr-FR"/>
              <a:t>de concurrence</a:t>
            </a:r>
          </a:p>
          <a:p>
            <a:pPr algn="ctr"/>
            <a:endParaRPr lang="fr-FR" altLang="fr-FR"/>
          </a:p>
          <a:p>
            <a:pPr algn="ctr"/>
            <a:r>
              <a:rPr lang="fr-FR" altLang="fr-FR"/>
              <a:t>Différentes</a:t>
            </a:r>
          </a:p>
          <a:p>
            <a:pPr algn="ctr"/>
            <a:r>
              <a:rPr lang="fr-FR" altLang="fr-FR"/>
              <a:t>stratégies de prix</a:t>
            </a:r>
          </a:p>
        </p:txBody>
      </p:sp>
      <p:sp>
        <p:nvSpPr>
          <p:cNvPr id="314381" name="Line 19">
            <a:extLst>
              <a:ext uri="{FF2B5EF4-FFF2-40B4-BE49-F238E27FC236}">
                <a16:creationId xmlns:a16="http://schemas.microsoft.com/office/drawing/2014/main" id="{0D7DBD40-ACAB-F4E9-A110-743BE03E93EA}"/>
              </a:ext>
            </a:extLst>
          </p:cNvPr>
          <p:cNvSpPr>
            <a:spLocks noChangeShapeType="1"/>
          </p:cNvSpPr>
          <p:nvPr/>
        </p:nvSpPr>
        <p:spPr bwMode="auto">
          <a:xfrm>
            <a:off x="4356100" y="2060575"/>
            <a:ext cx="0" cy="3384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4382" name="Line 20">
            <a:extLst>
              <a:ext uri="{FF2B5EF4-FFF2-40B4-BE49-F238E27FC236}">
                <a16:creationId xmlns:a16="http://schemas.microsoft.com/office/drawing/2014/main" id="{131B30D0-4AD1-A500-F330-7C4E4CE8E9A8}"/>
              </a:ext>
            </a:extLst>
          </p:cNvPr>
          <p:cNvSpPr>
            <a:spLocks noChangeShapeType="1"/>
          </p:cNvSpPr>
          <p:nvPr/>
        </p:nvSpPr>
        <p:spPr bwMode="auto">
          <a:xfrm>
            <a:off x="7235825" y="2060575"/>
            <a:ext cx="0" cy="3384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u numéro de diapositive 2">
            <a:extLst>
              <a:ext uri="{FF2B5EF4-FFF2-40B4-BE49-F238E27FC236}">
                <a16:creationId xmlns:a16="http://schemas.microsoft.com/office/drawing/2014/main" id="{6C1A6D07-3365-223D-B29B-B7E1F6B55D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4B9CAD4-1795-4643-9050-19679D4EDE9F}" type="slidenum">
              <a:rPr lang="en-US" altLang="fr-FR" smtClean="0">
                <a:solidFill>
                  <a:schemeClr val="bg1"/>
                </a:solidFill>
              </a:rPr>
              <a:pPr/>
              <a:t>152</a:t>
            </a:fld>
            <a:endParaRPr lang="en-US" altLang="fr-FR">
              <a:solidFill>
                <a:schemeClr val="bg1"/>
              </a:solidFill>
            </a:endParaRPr>
          </a:p>
        </p:txBody>
      </p:sp>
      <p:sp>
        <p:nvSpPr>
          <p:cNvPr id="316418" name="Rectangle 2">
            <a:extLst>
              <a:ext uri="{FF2B5EF4-FFF2-40B4-BE49-F238E27FC236}">
                <a16:creationId xmlns:a16="http://schemas.microsoft.com/office/drawing/2014/main" id="{17FE2452-AB8F-32E5-B86D-8D79BE036C79}"/>
              </a:ext>
            </a:extLst>
          </p:cNvPr>
          <p:cNvSpPr>
            <a:spLocks noChangeArrowheads="1"/>
          </p:cNvSpPr>
          <p:nvPr/>
        </p:nvSpPr>
        <p:spPr bwMode="auto">
          <a:xfrm>
            <a:off x="-107950" y="115888"/>
            <a:ext cx="9144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L’aménagement du point</a:t>
            </a:r>
          </a:p>
          <a:p>
            <a:pPr algn="ctr" eaLnBrk="1" hangingPunct="1"/>
            <a:r>
              <a:rPr lang="fr-FR" altLang="fr-FR" sz="3600">
                <a:solidFill>
                  <a:schemeClr val="tx2"/>
                </a:solidFill>
                <a:latin typeface="Arial Black" panose="020B0604020202020204" pitchFamily="34" charset="0"/>
              </a:rPr>
              <a:t>de vente : le merchandising</a:t>
            </a:r>
          </a:p>
        </p:txBody>
      </p:sp>
      <p:sp>
        <p:nvSpPr>
          <p:cNvPr id="316419" name="Text Box 15">
            <a:extLst>
              <a:ext uri="{FF2B5EF4-FFF2-40B4-BE49-F238E27FC236}">
                <a16:creationId xmlns:a16="http://schemas.microsoft.com/office/drawing/2014/main" id="{1770F660-D4F0-6238-D2E2-4E78FAABE8E4}"/>
              </a:ext>
            </a:extLst>
          </p:cNvPr>
          <p:cNvSpPr txBox="1">
            <a:spLocks noChangeArrowheads="1"/>
          </p:cNvSpPr>
          <p:nvPr/>
        </p:nvSpPr>
        <p:spPr bwMode="auto">
          <a:xfrm>
            <a:off x="842963" y="2854325"/>
            <a:ext cx="1797050" cy="2052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solidFill>
                  <a:srgbClr val="FF0000"/>
                </a:solidFill>
              </a:rPr>
              <a:t>La règle des 5 R</a:t>
            </a:r>
          </a:p>
          <a:p>
            <a:pPr algn="ctr"/>
            <a:endParaRPr lang="fr-FR" altLang="fr-FR"/>
          </a:p>
          <a:p>
            <a:pPr algn="ctr"/>
            <a:r>
              <a:rPr lang="fr-FR" altLang="fr-FR" b="1"/>
              <a:t>Right item</a:t>
            </a:r>
          </a:p>
          <a:p>
            <a:pPr algn="ctr"/>
            <a:r>
              <a:rPr lang="fr-FR" altLang="fr-FR" b="1"/>
              <a:t>Right quantities</a:t>
            </a:r>
          </a:p>
          <a:p>
            <a:pPr algn="ctr"/>
            <a:r>
              <a:rPr lang="fr-FR" altLang="fr-FR" b="1"/>
              <a:t>Right place</a:t>
            </a:r>
          </a:p>
          <a:p>
            <a:pPr algn="ctr"/>
            <a:r>
              <a:rPr lang="fr-FR" altLang="fr-FR" b="1"/>
              <a:t>Right time</a:t>
            </a:r>
          </a:p>
          <a:p>
            <a:pPr algn="ctr"/>
            <a:r>
              <a:rPr lang="fr-FR" altLang="fr-FR" b="1"/>
              <a:t>Right price</a:t>
            </a:r>
          </a:p>
        </p:txBody>
      </p:sp>
      <p:sp>
        <p:nvSpPr>
          <p:cNvPr id="316420" name="Text Box 16">
            <a:extLst>
              <a:ext uri="{FF2B5EF4-FFF2-40B4-BE49-F238E27FC236}">
                <a16:creationId xmlns:a16="http://schemas.microsoft.com/office/drawing/2014/main" id="{7658705E-E8CC-97CB-C4E9-41ED66EFBE3D}"/>
              </a:ext>
            </a:extLst>
          </p:cNvPr>
          <p:cNvSpPr txBox="1">
            <a:spLocks noChangeArrowheads="1"/>
          </p:cNvSpPr>
          <p:nvPr/>
        </p:nvSpPr>
        <p:spPr bwMode="auto">
          <a:xfrm>
            <a:off x="3975100" y="3141663"/>
            <a:ext cx="4648200" cy="177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t>Ensemble de techniques d’application en vue</a:t>
            </a:r>
          </a:p>
          <a:p>
            <a:r>
              <a:rPr lang="fr-FR" altLang="fr-FR" b="1"/>
              <a:t>d’augmenter la rentabilité du point e vente et</a:t>
            </a:r>
          </a:p>
          <a:p>
            <a:r>
              <a:rPr lang="fr-FR" altLang="fr-FR" b="1"/>
              <a:t>l’écoulement des produits par une adaptation</a:t>
            </a:r>
          </a:p>
          <a:p>
            <a:r>
              <a:rPr lang="fr-FR" altLang="fr-FR" b="1"/>
              <a:t>permanente de l’assortiment aux besoins du</a:t>
            </a:r>
          </a:p>
          <a:p>
            <a:r>
              <a:rPr lang="fr-FR" altLang="fr-FR" b="1"/>
              <a:t>marché et par la présentation appropriée des</a:t>
            </a:r>
          </a:p>
          <a:p>
            <a:r>
              <a:rPr lang="fr-FR" altLang="fr-FR" b="1"/>
              <a:t>marchandises</a:t>
            </a:r>
          </a:p>
        </p:txBody>
      </p:sp>
      <p:sp>
        <p:nvSpPr>
          <p:cNvPr id="316421" name="Line 17">
            <a:extLst>
              <a:ext uri="{FF2B5EF4-FFF2-40B4-BE49-F238E27FC236}">
                <a16:creationId xmlns:a16="http://schemas.microsoft.com/office/drawing/2014/main" id="{0A3024EF-9A04-7A10-34F7-5624145120BA}"/>
              </a:ext>
            </a:extLst>
          </p:cNvPr>
          <p:cNvSpPr>
            <a:spLocks noChangeShapeType="1"/>
          </p:cNvSpPr>
          <p:nvPr/>
        </p:nvSpPr>
        <p:spPr bwMode="auto">
          <a:xfrm>
            <a:off x="2627313" y="3933825"/>
            <a:ext cx="12969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16422" name="Text Box 18">
            <a:extLst>
              <a:ext uri="{FF2B5EF4-FFF2-40B4-BE49-F238E27FC236}">
                <a16:creationId xmlns:a16="http://schemas.microsoft.com/office/drawing/2014/main" id="{71E37214-DBAB-25AF-C74D-2DF3E25A733E}"/>
              </a:ext>
            </a:extLst>
          </p:cNvPr>
          <p:cNvSpPr txBox="1">
            <a:spLocks noChangeArrowheads="1"/>
          </p:cNvSpPr>
          <p:nvPr/>
        </p:nvSpPr>
        <p:spPr bwMode="auto">
          <a:xfrm>
            <a:off x="900113" y="1844675"/>
            <a:ext cx="1762125" cy="5762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rgbClr val="FF0000"/>
                </a:solidFill>
              </a:rPr>
              <a:t>Définition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u numéro de diapositive 2">
            <a:extLst>
              <a:ext uri="{FF2B5EF4-FFF2-40B4-BE49-F238E27FC236}">
                <a16:creationId xmlns:a16="http://schemas.microsoft.com/office/drawing/2014/main" id="{3ECFE675-1B35-2FB4-5FCD-3A6BEBDE0F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2B1480F-3D18-804D-899B-59BB5664CC0E}" type="slidenum">
              <a:rPr lang="en-US" altLang="fr-FR" smtClean="0">
                <a:solidFill>
                  <a:schemeClr val="bg1"/>
                </a:solidFill>
              </a:rPr>
              <a:pPr/>
              <a:t>153</a:t>
            </a:fld>
            <a:endParaRPr lang="en-US" altLang="fr-FR">
              <a:solidFill>
                <a:schemeClr val="bg1"/>
              </a:solidFill>
            </a:endParaRPr>
          </a:p>
        </p:txBody>
      </p:sp>
      <p:sp>
        <p:nvSpPr>
          <p:cNvPr id="318466" name="Rectangle 2">
            <a:extLst>
              <a:ext uri="{FF2B5EF4-FFF2-40B4-BE49-F238E27FC236}">
                <a16:creationId xmlns:a16="http://schemas.microsoft.com/office/drawing/2014/main" id="{09F5C6F0-D944-1FBA-7753-E08D618EB63C}"/>
              </a:ext>
            </a:extLst>
          </p:cNvPr>
          <p:cNvSpPr>
            <a:spLocks noChangeArrowheads="1"/>
          </p:cNvSpPr>
          <p:nvPr/>
        </p:nvSpPr>
        <p:spPr bwMode="auto">
          <a:xfrm>
            <a:off x="0" y="-190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L’aménagement du point</a:t>
            </a:r>
          </a:p>
          <a:p>
            <a:pPr algn="ctr" eaLnBrk="1" hangingPunct="1"/>
            <a:r>
              <a:rPr lang="fr-FR" altLang="fr-FR" sz="3600">
                <a:solidFill>
                  <a:schemeClr val="tx2"/>
                </a:solidFill>
                <a:latin typeface="Arial Black" panose="020B0604020202020204" pitchFamily="34" charset="0"/>
              </a:rPr>
              <a:t>de vente : le merchandising</a:t>
            </a:r>
          </a:p>
        </p:txBody>
      </p:sp>
      <p:sp>
        <p:nvSpPr>
          <p:cNvPr id="318467" name="Text Box 3">
            <a:extLst>
              <a:ext uri="{FF2B5EF4-FFF2-40B4-BE49-F238E27FC236}">
                <a16:creationId xmlns:a16="http://schemas.microsoft.com/office/drawing/2014/main" id="{8AFB8EE4-C795-2583-572B-7902706FE3CA}"/>
              </a:ext>
            </a:extLst>
          </p:cNvPr>
          <p:cNvSpPr txBox="1">
            <a:spLocks noChangeArrowheads="1"/>
          </p:cNvSpPr>
          <p:nvPr/>
        </p:nvSpPr>
        <p:spPr bwMode="auto">
          <a:xfrm>
            <a:off x="285750" y="3163888"/>
            <a:ext cx="1943100" cy="177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solidFill>
                  <a:srgbClr val="FF0000"/>
                </a:solidFill>
              </a:rPr>
              <a:t>Adapté</a:t>
            </a:r>
          </a:p>
          <a:p>
            <a:pPr algn="ctr"/>
            <a:endParaRPr lang="fr-FR" altLang="fr-FR"/>
          </a:p>
          <a:p>
            <a:pPr algn="ctr"/>
            <a:r>
              <a:rPr lang="fr-FR" altLang="fr-FR" b="1"/>
              <a:t>Il faut donc</a:t>
            </a:r>
          </a:p>
          <a:p>
            <a:pPr algn="ctr"/>
            <a:r>
              <a:rPr lang="fr-FR" altLang="fr-FR" b="1"/>
              <a:t>bien connaitre</a:t>
            </a:r>
          </a:p>
          <a:p>
            <a:pPr algn="ctr"/>
            <a:r>
              <a:rPr lang="fr-FR" altLang="fr-FR" b="1"/>
              <a:t>les clients</a:t>
            </a:r>
          </a:p>
          <a:p>
            <a:pPr algn="ctr"/>
            <a:r>
              <a:rPr lang="fr-FR" altLang="fr-FR" b="1"/>
              <a:t>Adaptation locale</a:t>
            </a:r>
          </a:p>
        </p:txBody>
      </p:sp>
      <p:sp>
        <p:nvSpPr>
          <p:cNvPr id="318468" name="Text Box 6">
            <a:extLst>
              <a:ext uri="{FF2B5EF4-FFF2-40B4-BE49-F238E27FC236}">
                <a16:creationId xmlns:a16="http://schemas.microsoft.com/office/drawing/2014/main" id="{BB39C09C-00A7-C4CC-442F-19517BA4DEC0}"/>
              </a:ext>
            </a:extLst>
          </p:cNvPr>
          <p:cNvSpPr txBox="1">
            <a:spLocks noChangeArrowheads="1"/>
          </p:cNvSpPr>
          <p:nvPr/>
        </p:nvSpPr>
        <p:spPr bwMode="auto">
          <a:xfrm>
            <a:off x="179388" y="2133600"/>
            <a:ext cx="2098675" cy="5762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rgbClr val="FF0000"/>
                </a:solidFill>
              </a:rPr>
              <a:t>Assortiment</a:t>
            </a:r>
          </a:p>
        </p:txBody>
      </p:sp>
      <p:sp>
        <p:nvSpPr>
          <p:cNvPr id="318469" name="Text Box 7">
            <a:extLst>
              <a:ext uri="{FF2B5EF4-FFF2-40B4-BE49-F238E27FC236}">
                <a16:creationId xmlns:a16="http://schemas.microsoft.com/office/drawing/2014/main" id="{9B269097-8CC8-8AD8-6548-257ABC792F1C}"/>
              </a:ext>
            </a:extLst>
          </p:cNvPr>
          <p:cNvSpPr txBox="1">
            <a:spLocks noChangeArrowheads="1"/>
          </p:cNvSpPr>
          <p:nvPr/>
        </p:nvSpPr>
        <p:spPr bwMode="auto">
          <a:xfrm>
            <a:off x="2555875" y="2060575"/>
            <a:ext cx="2808288" cy="2876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solidFill>
                  <a:srgbClr val="FF0000"/>
                </a:solidFill>
              </a:rPr>
              <a:t>Rentable</a:t>
            </a:r>
          </a:p>
          <a:p>
            <a:pPr algn="ctr"/>
            <a:endParaRPr lang="fr-FR" altLang="fr-FR"/>
          </a:p>
          <a:p>
            <a:pPr algn="ctr"/>
            <a:r>
              <a:rPr lang="fr-FR" altLang="fr-FR" b="1"/>
              <a:t>Combinaison entre produits d’appel à faible marge mais grosse rotation qui attirent le client et produits d’achat</a:t>
            </a:r>
          </a:p>
          <a:p>
            <a:pPr algn="ctr"/>
            <a:r>
              <a:rPr lang="fr-FR" altLang="fr-FR" b="1"/>
              <a:t>moins courant à plus forte marge qui contribuent fortement à la rentabilité</a:t>
            </a:r>
          </a:p>
        </p:txBody>
      </p:sp>
      <p:sp>
        <p:nvSpPr>
          <p:cNvPr id="318470" name="Text Box 8">
            <a:extLst>
              <a:ext uri="{FF2B5EF4-FFF2-40B4-BE49-F238E27FC236}">
                <a16:creationId xmlns:a16="http://schemas.microsoft.com/office/drawing/2014/main" id="{ECE78572-760B-2F83-3E29-7894107CB790}"/>
              </a:ext>
            </a:extLst>
          </p:cNvPr>
          <p:cNvSpPr txBox="1">
            <a:spLocks noChangeArrowheads="1"/>
          </p:cNvSpPr>
          <p:nvPr/>
        </p:nvSpPr>
        <p:spPr bwMode="auto">
          <a:xfrm>
            <a:off x="5578475" y="2065338"/>
            <a:ext cx="3457575" cy="2876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u="sng">
                <a:solidFill>
                  <a:srgbClr val="FF0000"/>
                </a:solidFill>
              </a:rPr>
              <a:t>Bien Présenté</a:t>
            </a:r>
          </a:p>
          <a:p>
            <a:pPr algn="ctr"/>
            <a:endParaRPr lang="fr-FR" altLang="fr-FR"/>
          </a:p>
          <a:p>
            <a:pPr algn="ctr"/>
            <a:r>
              <a:rPr lang="fr-FR" altLang="fr-FR" b="1"/>
              <a:t>Doit correspondre à l’image recherchée et chaque produit doit disposer d’un espace suffisant pour être remarqué par le consommateur.</a:t>
            </a:r>
          </a:p>
          <a:p>
            <a:pPr algn="ctr"/>
            <a:r>
              <a:rPr lang="fr-FR" altLang="fr-FR" b="1"/>
              <a:t>Le Facing correspond à la dimension horizontale occupée par un produit sur un rayon</a:t>
            </a:r>
          </a:p>
        </p:txBody>
      </p:sp>
      <p:sp>
        <p:nvSpPr>
          <p:cNvPr id="318471" name="Line 9">
            <a:extLst>
              <a:ext uri="{FF2B5EF4-FFF2-40B4-BE49-F238E27FC236}">
                <a16:creationId xmlns:a16="http://schemas.microsoft.com/office/drawing/2014/main" id="{A5B3A1D1-546D-A687-EDA2-3A3176E92BA6}"/>
              </a:ext>
            </a:extLst>
          </p:cNvPr>
          <p:cNvSpPr>
            <a:spLocks noChangeShapeType="1"/>
          </p:cNvSpPr>
          <p:nvPr/>
        </p:nvSpPr>
        <p:spPr bwMode="auto">
          <a:xfrm>
            <a:off x="179388" y="5589588"/>
            <a:ext cx="0" cy="10795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8472" name="Line 10">
            <a:extLst>
              <a:ext uri="{FF2B5EF4-FFF2-40B4-BE49-F238E27FC236}">
                <a16:creationId xmlns:a16="http://schemas.microsoft.com/office/drawing/2014/main" id="{8E712194-91C3-85E7-BAA5-6B0FDAC0531F}"/>
              </a:ext>
            </a:extLst>
          </p:cNvPr>
          <p:cNvSpPr>
            <a:spLocks noChangeShapeType="1"/>
          </p:cNvSpPr>
          <p:nvPr/>
        </p:nvSpPr>
        <p:spPr bwMode="auto">
          <a:xfrm>
            <a:off x="179388" y="6669088"/>
            <a:ext cx="38877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8473" name="Line 11">
            <a:extLst>
              <a:ext uri="{FF2B5EF4-FFF2-40B4-BE49-F238E27FC236}">
                <a16:creationId xmlns:a16="http://schemas.microsoft.com/office/drawing/2014/main" id="{F4A27ABE-8D11-D99A-B35B-6C532BB8B91F}"/>
              </a:ext>
            </a:extLst>
          </p:cNvPr>
          <p:cNvSpPr>
            <a:spLocks noChangeShapeType="1"/>
          </p:cNvSpPr>
          <p:nvPr/>
        </p:nvSpPr>
        <p:spPr bwMode="auto">
          <a:xfrm>
            <a:off x="4067175" y="5589588"/>
            <a:ext cx="0" cy="10795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318474" name="Picture 12" descr="MCj02508100000[1]">
            <a:extLst>
              <a:ext uri="{FF2B5EF4-FFF2-40B4-BE49-F238E27FC236}">
                <a16:creationId xmlns:a16="http://schemas.microsoft.com/office/drawing/2014/main" id="{20DA124D-0DD0-1693-81A1-7AF9A7F9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5" name="Picture 14" descr="MCj02508100000[1]">
            <a:extLst>
              <a:ext uri="{FF2B5EF4-FFF2-40B4-BE49-F238E27FC236}">
                <a16:creationId xmlns:a16="http://schemas.microsoft.com/office/drawing/2014/main" id="{11E38624-A488-F9F9-9269-206817CC8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6" name="Picture 15" descr="MCj02508100000[1]">
            <a:extLst>
              <a:ext uri="{FF2B5EF4-FFF2-40B4-BE49-F238E27FC236}">
                <a16:creationId xmlns:a16="http://schemas.microsoft.com/office/drawing/2014/main" id="{F8BEE373-E5E2-3779-9ACC-16480D595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7" name="Picture 16" descr="MCj02508100000[1]">
            <a:extLst>
              <a:ext uri="{FF2B5EF4-FFF2-40B4-BE49-F238E27FC236}">
                <a16:creationId xmlns:a16="http://schemas.microsoft.com/office/drawing/2014/main" id="{19B73966-C60C-43C0-9BB4-0D1E694DD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8" name="Picture 17" descr="MCj02508100000[1]">
            <a:extLst>
              <a:ext uri="{FF2B5EF4-FFF2-40B4-BE49-F238E27FC236}">
                <a16:creationId xmlns:a16="http://schemas.microsoft.com/office/drawing/2014/main" id="{4C204CEB-79EC-CBA7-9DD1-702014D8E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9" name="Picture 18" descr="MCj02508100000[1]">
            <a:extLst>
              <a:ext uri="{FF2B5EF4-FFF2-40B4-BE49-F238E27FC236}">
                <a16:creationId xmlns:a16="http://schemas.microsoft.com/office/drawing/2014/main" id="{12AEF39D-0ADA-D15A-23CA-5AA036C82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0" name="Picture 19" descr="MCj02508100000[1]">
            <a:extLst>
              <a:ext uri="{FF2B5EF4-FFF2-40B4-BE49-F238E27FC236}">
                <a16:creationId xmlns:a16="http://schemas.microsoft.com/office/drawing/2014/main" id="{188C66C1-58EC-6197-F889-41B6F5BDC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1" name="Picture 20" descr="MCj02508100000[1]">
            <a:extLst>
              <a:ext uri="{FF2B5EF4-FFF2-40B4-BE49-F238E27FC236}">
                <a16:creationId xmlns:a16="http://schemas.microsoft.com/office/drawing/2014/main" id="{A26C2ED2-145E-0FBA-D2D7-01A0292E5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2" name="Picture 21" descr="MCj02508100000[1]">
            <a:extLst>
              <a:ext uri="{FF2B5EF4-FFF2-40B4-BE49-F238E27FC236}">
                <a16:creationId xmlns:a16="http://schemas.microsoft.com/office/drawing/2014/main" id="{D1E69185-327A-0810-9437-206A27CB2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3" name="Picture 22" descr="MCj02508100000[1]">
            <a:extLst>
              <a:ext uri="{FF2B5EF4-FFF2-40B4-BE49-F238E27FC236}">
                <a16:creationId xmlns:a16="http://schemas.microsoft.com/office/drawing/2014/main" id="{03F46490-E644-BAA2-BF78-1A3BD4C1F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157788"/>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4" name="Picture 23" descr="MCj02508100000[1]">
            <a:extLst>
              <a:ext uri="{FF2B5EF4-FFF2-40B4-BE49-F238E27FC236}">
                <a16:creationId xmlns:a16="http://schemas.microsoft.com/office/drawing/2014/main" id="{BA01D992-5A4B-BABB-D6C6-0F04A0E7C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85" name="Picture 24" descr="MCj02508100000[1]">
            <a:extLst>
              <a:ext uri="{FF2B5EF4-FFF2-40B4-BE49-F238E27FC236}">
                <a16:creationId xmlns:a16="http://schemas.microsoft.com/office/drawing/2014/main" id="{5E088ED9-EDF9-E0D0-BE38-0A33825B8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5173663"/>
            <a:ext cx="5778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86" name="Text Box 25">
            <a:extLst>
              <a:ext uri="{FF2B5EF4-FFF2-40B4-BE49-F238E27FC236}">
                <a16:creationId xmlns:a16="http://schemas.microsoft.com/office/drawing/2014/main" id="{F6D6B17E-E28A-A055-53F6-20D61A789477}"/>
              </a:ext>
            </a:extLst>
          </p:cNvPr>
          <p:cNvSpPr txBox="1">
            <a:spLocks noChangeArrowheads="1"/>
          </p:cNvSpPr>
          <p:nvPr/>
        </p:nvSpPr>
        <p:spPr bwMode="auto">
          <a:xfrm>
            <a:off x="4840288" y="5668963"/>
            <a:ext cx="317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Le facing de ce produit est de :</a:t>
            </a:r>
          </a:p>
          <a:p>
            <a:pPr algn="ctr"/>
            <a:r>
              <a:rPr lang="fr-FR" altLang="fr-FR" b="1"/>
              <a:t>8 X 3 = 24 cm ou 3 produits</a:t>
            </a:r>
          </a:p>
        </p:txBody>
      </p:sp>
      <p:sp>
        <p:nvSpPr>
          <p:cNvPr id="318487" name="Line 26">
            <a:extLst>
              <a:ext uri="{FF2B5EF4-FFF2-40B4-BE49-F238E27FC236}">
                <a16:creationId xmlns:a16="http://schemas.microsoft.com/office/drawing/2014/main" id="{5B141766-363A-8060-0B6F-3EB11BD9020E}"/>
              </a:ext>
            </a:extLst>
          </p:cNvPr>
          <p:cNvSpPr>
            <a:spLocks noChangeShapeType="1"/>
          </p:cNvSpPr>
          <p:nvPr/>
        </p:nvSpPr>
        <p:spPr bwMode="auto">
          <a:xfrm>
            <a:off x="3203575" y="6237288"/>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8488" name="Text Box 27">
            <a:extLst>
              <a:ext uri="{FF2B5EF4-FFF2-40B4-BE49-F238E27FC236}">
                <a16:creationId xmlns:a16="http://schemas.microsoft.com/office/drawing/2014/main" id="{6FE14E51-DEFF-A60C-B97A-961C4782EA66}"/>
              </a:ext>
            </a:extLst>
          </p:cNvPr>
          <p:cNvSpPr txBox="1">
            <a:spLocks noChangeArrowheads="1"/>
          </p:cNvSpPr>
          <p:nvPr/>
        </p:nvSpPr>
        <p:spPr bwMode="auto">
          <a:xfrm>
            <a:off x="3203575" y="6186488"/>
            <a:ext cx="63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8 cm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u numéro de diapositive 2">
            <a:extLst>
              <a:ext uri="{FF2B5EF4-FFF2-40B4-BE49-F238E27FC236}">
                <a16:creationId xmlns:a16="http://schemas.microsoft.com/office/drawing/2014/main" id="{4C7A8260-2C5C-5864-9A18-A5B21AF86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9518197-3C9D-BC4C-A867-35B241CBEB13}" type="slidenum">
              <a:rPr lang="en-US" altLang="fr-FR" smtClean="0">
                <a:solidFill>
                  <a:schemeClr val="bg1"/>
                </a:solidFill>
              </a:rPr>
              <a:pPr/>
              <a:t>154</a:t>
            </a:fld>
            <a:endParaRPr lang="en-US" altLang="fr-FR">
              <a:solidFill>
                <a:schemeClr val="bg1"/>
              </a:solidFill>
            </a:endParaRPr>
          </a:p>
        </p:txBody>
      </p:sp>
      <p:sp>
        <p:nvSpPr>
          <p:cNvPr id="322562" name="Rectangle 2">
            <a:extLst>
              <a:ext uri="{FF2B5EF4-FFF2-40B4-BE49-F238E27FC236}">
                <a16:creationId xmlns:a16="http://schemas.microsoft.com/office/drawing/2014/main" id="{4607E901-9E5A-6DF7-99A5-E4CE84BE7AA4}"/>
              </a:ext>
            </a:extLst>
          </p:cNvPr>
          <p:cNvSpPr>
            <a:spLocks noChangeArrowheads="1"/>
          </p:cNvSpPr>
          <p:nvPr/>
        </p:nvSpPr>
        <p:spPr bwMode="auto">
          <a:xfrm>
            <a:off x="-34925" y="12223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L’aménagement du point</a:t>
            </a:r>
          </a:p>
          <a:p>
            <a:pPr algn="ctr" eaLnBrk="1" hangingPunct="1"/>
            <a:r>
              <a:rPr lang="fr-FR" altLang="fr-FR" sz="3600">
                <a:solidFill>
                  <a:schemeClr val="tx2"/>
                </a:solidFill>
                <a:latin typeface="Arial Black" panose="020B0604020202020204" pitchFamily="34" charset="0"/>
              </a:rPr>
              <a:t>de vente : le merchandising</a:t>
            </a:r>
          </a:p>
        </p:txBody>
      </p:sp>
      <p:sp>
        <p:nvSpPr>
          <p:cNvPr id="322563" name="Text Box 4">
            <a:extLst>
              <a:ext uri="{FF2B5EF4-FFF2-40B4-BE49-F238E27FC236}">
                <a16:creationId xmlns:a16="http://schemas.microsoft.com/office/drawing/2014/main" id="{8358D301-AEAB-904C-ADE6-1A7B6F6B4BB7}"/>
              </a:ext>
            </a:extLst>
          </p:cNvPr>
          <p:cNvSpPr txBox="1">
            <a:spLocks noChangeArrowheads="1"/>
          </p:cNvSpPr>
          <p:nvPr/>
        </p:nvSpPr>
        <p:spPr bwMode="auto">
          <a:xfrm>
            <a:off x="192088" y="2132013"/>
            <a:ext cx="4881562" cy="5762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rgbClr val="FF0000"/>
                </a:solidFill>
              </a:rPr>
              <a:t>Aménagement : Le plan masse</a:t>
            </a:r>
          </a:p>
        </p:txBody>
      </p:sp>
      <p:sp>
        <p:nvSpPr>
          <p:cNvPr id="322564" name="Rectangle 25">
            <a:extLst>
              <a:ext uri="{FF2B5EF4-FFF2-40B4-BE49-F238E27FC236}">
                <a16:creationId xmlns:a16="http://schemas.microsoft.com/office/drawing/2014/main" id="{6250F889-DBCA-70C8-079A-9BBBED6FE009}"/>
              </a:ext>
            </a:extLst>
          </p:cNvPr>
          <p:cNvSpPr>
            <a:spLocks noChangeArrowheads="1"/>
          </p:cNvSpPr>
          <p:nvPr/>
        </p:nvSpPr>
        <p:spPr bwMode="auto">
          <a:xfrm>
            <a:off x="323850" y="3282950"/>
            <a:ext cx="6265863" cy="302577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p>
        </p:txBody>
      </p:sp>
      <p:sp>
        <p:nvSpPr>
          <p:cNvPr id="322565" name="Rectangle 26">
            <a:extLst>
              <a:ext uri="{FF2B5EF4-FFF2-40B4-BE49-F238E27FC236}">
                <a16:creationId xmlns:a16="http://schemas.microsoft.com/office/drawing/2014/main" id="{DFEBF365-0316-42E1-F916-789800C7870B}"/>
              </a:ext>
            </a:extLst>
          </p:cNvPr>
          <p:cNvSpPr>
            <a:spLocks noChangeArrowheads="1"/>
          </p:cNvSpPr>
          <p:nvPr/>
        </p:nvSpPr>
        <p:spPr bwMode="auto">
          <a:xfrm>
            <a:off x="828675" y="5875338"/>
            <a:ext cx="3887788" cy="3603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solidFill>
                  <a:schemeClr val="bg2"/>
                </a:solidFill>
              </a:rPr>
              <a:t>CAISSE</a:t>
            </a:r>
          </a:p>
        </p:txBody>
      </p:sp>
      <p:sp>
        <p:nvSpPr>
          <p:cNvPr id="322566" name="Rectangle 28">
            <a:extLst>
              <a:ext uri="{FF2B5EF4-FFF2-40B4-BE49-F238E27FC236}">
                <a16:creationId xmlns:a16="http://schemas.microsoft.com/office/drawing/2014/main" id="{82F37054-CDD2-C466-F44C-A45AE0AA9E7C}"/>
              </a:ext>
            </a:extLst>
          </p:cNvPr>
          <p:cNvSpPr>
            <a:spLocks noChangeArrowheads="1"/>
          </p:cNvSpPr>
          <p:nvPr/>
        </p:nvSpPr>
        <p:spPr bwMode="auto">
          <a:xfrm>
            <a:off x="1189038"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67" name="Rectangle 29">
            <a:extLst>
              <a:ext uri="{FF2B5EF4-FFF2-40B4-BE49-F238E27FC236}">
                <a16:creationId xmlns:a16="http://schemas.microsoft.com/office/drawing/2014/main" id="{BF8AACE5-2E57-235E-E0F5-491D476006C0}"/>
              </a:ext>
            </a:extLst>
          </p:cNvPr>
          <p:cNvSpPr>
            <a:spLocks noChangeArrowheads="1"/>
          </p:cNvSpPr>
          <p:nvPr/>
        </p:nvSpPr>
        <p:spPr bwMode="auto">
          <a:xfrm>
            <a:off x="1547813"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solidFill>
                <a:schemeClr val="bg2"/>
              </a:solidFill>
            </a:endParaRPr>
          </a:p>
        </p:txBody>
      </p:sp>
      <p:sp>
        <p:nvSpPr>
          <p:cNvPr id="322568" name="Rectangle 30">
            <a:extLst>
              <a:ext uri="{FF2B5EF4-FFF2-40B4-BE49-F238E27FC236}">
                <a16:creationId xmlns:a16="http://schemas.microsoft.com/office/drawing/2014/main" id="{8B77204C-0876-212D-3548-C43E461979B3}"/>
              </a:ext>
            </a:extLst>
          </p:cNvPr>
          <p:cNvSpPr>
            <a:spLocks noChangeArrowheads="1"/>
          </p:cNvSpPr>
          <p:nvPr/>
        </p:nvSpPr>
        <p:spPr bwMode="auto">
          <a:xfrm>
            <a:off x="1908175"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69" name="Rectangle 31">
            <a:extLst>
              <a:ext uri="{FF2B5EF4-FFF2-40B4-BE49-F238E27FC236}">
                <a16:creationId xmlns:a16="http://schemas.microsoft.com/office/drawing/2014/main" id="{E18DFC98-6AF1-F81F-887C-5887F8741596}"/>
              </a:ext>
            </a:extLst>
          </p:cNvPr>
          <p:cNvSpPr>
            <a:spLocks noChangeArrowheads="1"/>
          </p:cNvSpPr>
          <p:nvPr/>
        </p:nvSpPr>
        <p:spPr bwMode="auto">
          <a:xfrm>
            <a:off x="2268538"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0" name="Rectangle 32">
            <a:extLst>
              <a:ext uri="{FF2B5EF4-FFF2-40B4-BE49-F238E27FC236}">
                <a16:creationId xmlns:a16="http://schemas.microsoft.com/office/drawing/2014/main" id="{39F79074-851D-F56E-B600-9BD4FB2C6BEE}"/>
              </a:ext>
            </a:extLst>
          </p:cNvPr>
          <p:cNvSpPr>
            <a:spLocks noChangeArrowheads="1"/>
          </p:cNvSpPr>
          <p:nvPr/>
        </p:nvSpPr>
        <p:spPr bwMode="auto">
          <a:xfrm>
            <a:off x="2628900"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1" name="Rectangle 33">
            <a:extLst>
              <a:ext uri="{FF2B5EF4-FFF2-40B4-BE49-F238E27FC236}">
                <a16:creationId xmlns:a16="http://schemas.microsoft.com/office/drawing/2014/main" id="{33C0360A-45A6-F740-C2E9-C5E11221B22C}"/>
              </a:ext>
            </a:extLst>
          </p:cNvPr>
          <p:cNvSpPr>
            <a:spLocks noChangeArrowheads="1"/>
          </p:cNvSpPr>
          <p:nvPr/>
        </p:nvSpPr>
        <p:spPr bwMode="auto">
          <a:xfrm>
            <a:off x="2989263"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2" name="Rectangle 34">
            <a:extLst>
              <a:ext uri="{FF2B5EF4-FFF2-40B4-BE49-F238E27FC236}">
                <a16:creationId xmlns:a16="http://schemas.microsoft.com/office/drawing/2014/main" id="{0D5F4BB8-B519-EF8E-81EB-57E52AF3D8EA}"/>
              </a:ext>
            </a:extLst>
          </p:cNvPr>
          <p:cNvSpPr>
            <a:spLocks noChangeArrowheads="1"/>
          </p:cNvSpPr>
          <p:nvPr/>
        </p:nvSpPr>
        <p:spPr bwMode="auto">
          <a:xfrm>
            <a:off x="3348038" y="357187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3" name="Rectangle 36">
            <a:extLst>
              <a:ext uri="{FF2B5EF4-FFF2-40B4-BE49-F238E27FC236}">
                <a16:creationId xmlns:a16="http://schemas.microsoft.com/office/drawing/2014/main" id="{6CB05891-5784-000D-6B26-0B5392988139}"/>
              </a:ext>
            </a:extLst>
          </p:cNvPr>
          <p:cNvSpPr>
            <a:spLocks noChangeArrowheads="1"/>
          </p:cNvSpPr>
          <p:nvPr/>
        </p:nvSpPr>
        <p:spPr bwMode="auto">
          <a:xfrm>
            <a:off x="1189038"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4" name="Rectangle 37">
            <a:extLst>
              <a:ext uri="{FF2B5EF4-FFF2-40B4-BE49-F238E27FC236}">
                <a16:creationId xmlns:a16="http://schemas.microsoft.com/office/drawing/2014/main" id="{CC4FB608-3F80-97C7-47D9-B55B891F8AE6}"/>
              </a:ext>
            </a:extLst>
          </p:cNvPr>
          <p:cNvSpPr>
            <a:spLocks noChangeArrowheads="1"/>
          </p:cNvSpPr>
          <p:nvPr/>
        </p:nvSpPr>
        <p:spPr bwMode="auto">
          <a:xfrm>
            <a:off x="1547813"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solidFill>
                <a:schemeClr val="bg2"/>
              </a:solidFill>
            </a:endParaRPr>
          </a:p>
        </p:txBody>
      </p:sp>
      <p:sp>
        <p:nvSpPr>
          <p:cNvPr id="322575" name="Rectangle 38">
            <a:extLst>
              <a:ext uri="{FF2B5EF4-FFF2-40B4-BE49-F238E27FC236}">
                <a16:creationId xmlns:a16="http://schemas.microsoft.com/office/drawing/2014/main" id="{028E20A6-92D9-2B96-CEEF-C5AA338A3323}"/>
              </a:ext>
            </a:extLst>
          </p:cNvPr>
          <p:cNvSpPr>
            <a:spLocks noChangeArrowheads="1"/>
          </p:cNvSpPr>
          <p:nvPr/>
        </p:nvSpPr>
        <p:spPr bwMode="auto">
          <a:xfrm>
            <a:off x="1908175"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6" name="Rectangle 39">
            <a:extLst>
              <a:ext uri="{FF2B5EF4-FFF2-40B4-BE49-F238E27FC236}">
                <a16:creationId xmlns:a16="http://schemas.microsoft.com/office/drawing/2014/main" id="{5AC4450E-3588-1D05-712C-77C615C95780}"/>
              </a:ext>
            </a:extLst>
          </p:cNvPr>
          <p:cNvSpPr>
            <a:spLocks noChangeArrowheads="1"/>
          </p:cNvSpPr>
          <p:nvPr/>
        </p:nvSpPr>
        <p:spPr bwMode="auto">
          <a:xfrm>
            <a:off x="2268538"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7" name="Rectangle 40">
            <a:extLst>
              <a:ext uri="{FF2B5EF4-FFF2-40B4-BE49-F238E27FC236}">
                <a16:creationId xmlns:a16="http://schemas.microsoft.com/office/drawing/2014/main" id="{795EACA1-2811-3723-CEE6-2C150EFEDCDF}"/>
              </a:ext>
            </a:extLst>
          </p:cNvPr>
          <p:cNvSpPr>
            <a:spLocks noChangeArrowheads="1"/>
          </p:cNvSpPr>
          <p:nvPr/>
        </p:nvSpPr>
        <p:spPr bwMode="auto">
          <a:xfrm>
            <a:off x="2628900"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8" name="Rectangle 41">
            <a:extLst>
              <a:ext uri="{FF2B5EF4-FFF2-40B4-BE49-F238E27FC236}">
                <a16:creationId xmlns:a16="http://schemas.microsoft.com/office/drawing/2014/main" id="{697C5A82-813C-3E2B-56EB-62CF53DDF5AC}"/>
              </a:ext>
            </a:extLst>
          </p:cNvPr>
          <p:cNvSpPr>
            <a:spLocks noChangeArrowheads="1"/>
          </p:cNvSpPr>
          <p:nvPr/>
        </p:nvSpPr>
        <p:spPr bwMode="auto">
          <a:xfrm>
            <a:off x="2989263"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79" name="Rectangle 42">
            <a:extLst>
              <a:ext uri="{FF2B5EF4-FFF2-40B4-BE49-F238E27FC236}">
                <a16:creationId xmlns:a16="http://schemas.microsoft.com/office/drawing/2014/main" id="{D8191055-85D4-EA09-9FE0-579FA2693033}"/>
              </a:ext>
            </a:extLst>
          </p:cNvPr>
          <p:cNvSpPr>
            <a:spLocks noChangeArrowheads="1"/>
          </p:cNvSpPr>
          <p:nvPr/>
        </p:nvSpPr>
        <p:spPr bwMode="auto">
          <a:xfrm>
            <a:off x="3348038" y="4938713"/>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0" name="Rectangle 43">
            <a:extLst>
              <a:ext uri="{FF2B5EF4-FFF2-40B4-BE49-F238E27FC236}">
                <a16:creationId xmlns:a16="http://schemas.microsoft.com/office/drawing/2014/main" id="{2E4B920D-7883-87DF-83AF-714CC7876561}"/>
              </a:ext>
            </a:extLst>
          </p:cNvPr>
          <p:cNvSpPr>
            <a:spLocks noChangeArrowheads="1"/>
          </p:cNvSpPr>
          <p:nvPr/>
        </p:nvSpPr>
        <p:spPr bwMode="auto">
          <a:xfrm>
            <a:off x="3781425" y="3571875"/>
            <a:ext cx="792163" cy="6477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1" name="Rectangle 44">
            <a:extLst>
              <a:ext uri="{FF2B5EF4-FFF2-40B4-BE49-F238E27FC236}">
                <a16:creationId xmlns:a16="http://schemas.microsoft.com/office/drawing/2014/main" id="{78E3EE1B-FC09-A3A6-5282-6FC53A2491E4}"/>
              </a:ext>
            </a:extLst>
          </p:cNvPr>
          <p:cNvSpPr>
            <a:spLocks noChangeArrowheads="1"/>
          </p:cNvSpPr>
          <p:nvPr/>
        </p:nvSpPr>
        <p:spPr bwMode="auto">
          <a:xfrm>
            <a:off x="3708400" y="4940300"/>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2" name="Rectangle 45">
            <a:extLst>
              <a:ext uri="{FF2B5EF4-FFF2-40B4-BE49-F238E27FC236}">
                <a16:creationId xmlns:a16="http://schemas.microsoft.com/office/drawing/2014/main" id="{BF2C11D9-5D08-8B77-3A4C-55A206F25DCF}"/>
              </a:ext>
            </a:extLst>
          </p:cNvPr>
          <p:cNvSpPr>
            <a:spLocks noChangeArrowheads="1"/>
          </p:cNvSpPr>
          <p:nvPr/>
        </p:nvSpPr>
        <p:spPr bwMode="auto">
          <a:xfrm>
            <a:off x="4068763" y="4940300"/>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3" name="Rectangle 46">
            <a:extLst>
              <a:ext uri="{FF2B5EF4-FFF2-40B4-BE49-F238E27FC236}">
                <a16:creationId xmlns:a16="http://schemas.microsoft.com/office/drawing/2014/main" id="{C59CC952-0D06-4B06-0755-B9C4F7EEDB02}"/>
              </a:ext>
            </a:extLst>
          </p:cNvPr>
          <p:cNvSpPr>
            <a:spLocks noChangeArrowheads="1"/>
          </p:cNvSpPr>
          <p:nvPr/>
        </p:nvSpPr>
        <p:spPr bwMode="auto">
          <a:xfrm>
            <a:off x="4429125" y="4940300"/>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4" name="Rectangle 47">
            <a:extLst>
              <a:ext uri="{FF2B5EF4-FFF2-40B4-BE49-F238E27FC236}">
                <a16:creationId xmlns:a16="http://schemas.microsoft.com/office/drawing/2014/main" id="{26C98207-DDBC-59CC-4866-21E1F077EE2D}"/>
              </a:ext>
            </a:extLst>
          </p:cNvPr>
          <p:cNvSpPr>
            <a:spLocks noChangeArrowheads="1"/>
          </p:cNvSpPr>
          <p:nvPr/>
        </p:nvSpPr>
        <p:spPr bwMode="auto">
          <a:xfrm>
            <a:off x="4789488" y="4940300"/>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5" name="Rectangle 48">
            <a:extLst>
              <a:ext uri="{FF2B5EF4-FFF2-40B4-BE49-F238E27FC236}">
                <a16:creationId xmlns:a16="http://schemas.microsoft.com/office/drawing/2014/main" id="{E1BB8BAF-637E-1019-1899-8CB34CA16BBC}"/>
              </a:ext>
            </a:extLst>
          </p:cNvPr>
          <p:cNvSpPr>
            <a:spLocks noChangeArrowheads="1"/>
          </p:cNvSpPr>
          <p:nvPr/>
        </p:nvSpPr>
        <p:spPr bwMode="auto">
          <a:xfrm>
            <a:off x="4860925" y="3570288"/>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6" name="Rectangle 49">
            <a:extLst>
              <a:ext uri="{FF2B5EF4-FFF2-40B4-BE49-F238E27FC236}">
                <a16:creationId xmlns:a16="http://schemas.microsoft.com/office/drawing/2014/main" id="{9F5CDB81-DB66-60E7-96DB-BD4FDB83F716}"/>
              </a:ext>
            </a:extLst>
          </p:cNvPr>
          <p:cNvSpPr>
            <a:spLocks noChangeArrowheads="1"/>
          </p:cNvSpPr>
          <p:nvPr/>
        </p:nvSpPr>
        <p:spPr bwMode="auto">
          <a:xfrm rot="5400000">
            <a:off x="5905501" y="367982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7" name="Rectangle 50">
            <a:extLst>
              <a:ext uri="{FF2B5EF4-FFF2-40B4-BE49-F238E27FC236}">
                <a16:creationId xmlns:a16="http://schemas.microsoft.com/office/drawing/2014/main" id="{E49BD2A8-B87C-4B62-A6FA-77FE1487FCAC}"/>
              </a:ext>
            </a:extLst>
          </p:cNvPr>
          <p:cNvSpPr>
            <a:spLocks noChangeArrowheads="1"/>
          </p:cNvSpPr>
          <p:nvPr/>
        </p:nvSpPr>
        <p:spPr bwMode="auto">
          <a:xfrm rot="5400000">
            <a:off x="5905501" y="3319462"/>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8" name="Rectangle 51">
            <a:extLst>
              <a:ext uri="{FF2B5EF4-FFF2-40B4-BE49-F238E27FC236}">
                <a16:creationId xmlns:a16="http://schemas.microsoft.com/office/drawing/2014/main" id="{4F146C36-3D9A-938B-DDD8-A00C4537D46B}"/>
              </a:ext>
            </a:extLst>
          </p:cNvPr>
          <p:cNvSpPr>
            <a:spLocks noChangeArrowheads="1"/>
          </p:cNvSpPr>
          <p:nvPr/>
        </p:nvSpPr>
        <p:spPr bwMode="auto">
          <a:xfrm rot="5400000">
            <a:off x="5905501" y="4040187"/>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89" name="Rectangle 52">
            <a:extLst>
              <a:ext uri="{FF2B5EF4-FFF2-40B4-BE49-F238E27FC236}">
                <a16:creationId xmlns:a16="http://schemas.microsoft.com/office/drawing/2014/main" id="{0DB87BEA-F41B-F6C6-A248-858C92928E88}"/>
              </a:ext>
            </a:extLst>
          </p:cNvPr>
          <p:cNvSpPr>
            <a:spLocks noChangeArrowheads="1"/>
          </p:cNvSpPr>
          <p:nvPr/>
        </p:nvSpPr>
        <p:spPr bwMode="auto">
          <a:xfrm rot="5400000">
            <a:off x="5905501" y="4398962"/>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90" name="Rectangle 53">
            <a:extLst>
              <a:ext uri="{FF2B5EF4-FFF2-40B4-BE49-F238E27FC236}">
                <a16:creationId xmlns:a16="http://schemas.microsoft.com/office/drawing/2014/main" id="{E6289837-2EBB-F661-D208-7DA6A642B509}"/>
              </a:ext>
            </a:extLst>
          </p:cNvPr>
          <p:cNvSpPr>
            <a:spLocks noChangeArrowheads="1"/>
          </p:cNvSpPr>
          <p:nvPr/>
        </p:nvSpPr>
        <p:spPr bwMode="auto">
          <a:xfrm rot="5400000">
            <a:off x="5905501" y="4759325"/>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91" name="Rectangle 54">
            <a:extLst>
              <a:ext uri="{FF2B5EF4-FFF2-40B4-BE49-F238E27FC236}">
                <a16:creationId xmlns:a16="http://schemas.microsoft.com/office/drawing/2014/main" id="{478C97E8-47E8-A14F-215B-0B2A79ED0447}"/>
              </a:ext>
            </a:extLst>
          </p:cNvPr>
          <p:cNvSpPr>
            <a:spLocks noChangeArrowheads="1"/>
          </p:cNvSpPr>
          <p:nvPr/>
        </p:nvSpPr>
        <p:spPr bwMode="auto">
          <a:xfrm rot="5400000">
            <a:off x="5905501" y="5119687"/>
            <a:ext cx="215900" cy="7207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22592" name="Text Box 56">
            <a:extLst>
              <a:ext uri="{FF2B5EF4-FFF2-40B4-BE49-F238E27FC236}">
                <a16:creationId xmlns:a16="http://schemas.microsoft.com/office/drawing/2014/main" id="{9C14DB05-25A6-19A6-260D-C299AD470674}"/>
              </a:ext>
            </a:extLst>
          </p:cNvPr>
          <p:cNvSpPr txBox="1">
            <a:spLocks noChangeArrowheads="1"/>
          </p:cNvSpPr>
          <p:nvPr/>
        </p:nvSpPr>
        <p:spPr bwMode="auto">
          <a:xfrm>
            <a:off x="5221288" y="4264025"/>
            <a:ext cx="387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b="1">
                <a:solidFill>
                  <a:schemeClr val="bg2"/>
                </a:solidFill>
              </a:rPr>
              <a:t>1</a:t>
            </a:r>
          </a:p>
        </p:txBody>
      </p:sp>
      <p:sp>
        <p:nvSpPr>
          <p:cNvPr id="322593" name="Text Box 57">
            <a:extLst>
              <a:ext uri="{FF2B5EF4-FFF2-40B4-BE49-F238E27FC236}">
                <a16:creationId xmlns:a16="http://schemas.microsoft.com/office/drawing/2014/main" id="{E451D28C-8CA3-3A59-2841-E843CFA54972}"/>
              </a:ext>
            </a:extLst>
          </p:cNvPr>
          <p:cNvSpPr txBox="1">
            <a:spLocks noChangeArrowheads="1"/>
          </p:cNvSpPr>
          <p:nvPr/>
        </p:nvSpPr>
        <p:spPr bwMode="auto">
          <a:xfrm>
            <a:off x="2989263" y="4291013"/>
            <a:ext cx="38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b="1">
                <a:solidFill>
                  <a:schemeClr val="bg2"/>
                </a:solidFill>
              </a:rPr>
              <a:t>2</a:t>
            </a:r>
          </a:p>
        </p:txBody>
      </p:sp>
      <p:sp>
        <p:nvSpPr>
          <p:cNvPr id="322594" name="Text Box 58">
            <a:extLst>
              <a:ext uri="{FF2B5EF4-FFF2-40B4-BE49-F238E27FC236}">
                <a16:creationId xmlns:a16="http://schemas.microsoft.com/office/drawing/2014/main" id="{5A15B00E-0DD9-E088-4AD0-707E3A564D7F}"/>
              </a:ext>
            </a:extLst>
          </p:cNvPr>
          <p:cNvSpPr txBox="1">
            <a:spLocks noChangeArrowheads="1"/>
          </p:cNvSpPr>
          <p:nvPr/>
        </p:nvSpPr>
        <p:spPr bwMode="auto">
          <a:xfrm>
            <a:off x="539750" y="3427413"/>
            <a:ext cx="38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b="1">
                <a:solidFill>
                  <a:schemeClr val="bg2"/>
                </a:solidFill>
              </a:rPr>
              <a:t>3</a:t>
            </a:r>
          </a:p>
        </p:txBody>
      </p:sp>
      <p:sp>
        <p:nvSpPr>
          <p:cNvPr id="322595" name="Text Box 59">
            <a:extLst>
              <a:ext uri="{FF2B5EF4-FFF2-40B4-BE49-F238E27FC236}">
                <a16:creationId xmlns:a16="http://schemas.microsoft.com/office/drawing/2014/main" id="{FAA5BEE2-CD65-7523-A2C7-9C7C98409F27}"/>
              </a:ext>
            </a:extLst>
          </p:cNvPr>
          <p:cNvSpPr txBox="1">
            <a:spLocks noChangeArrowheads="1"/>
          </p:cNvSpPr>
          <p:nvPr/>
        </p:nvSpPr>
        <p:spPr bwMode="auto">
          <a:xfrm>
            <a:off x="3968750" y="5011738"/>
            <a:ext cx="38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b="1">
                <a:solidFill>
                  <a:schemeClr val="bg2"/>
                </a:solidFill>
              </a:rPr>
              <a:t>4</a:t>
            </a:r>
          </a:p>
        </p:txBody>
      </p:sp>
      <p:sp>
        <p:nvSpPr>
          <p:cNvPr id="322596" name="Text Box 60">
            <a:extLst>
              <a:ext uri="{FF2B5EF4-FFF2-40B4-BE49-F238E27FC236}">
                <a16:creationId xmlns:a16="http://schemas.microsoft.com/office/drawing/2014/main" id="{0F128652-D150-882E-47DE-07A9DB27C1CA}"/>
              </a:ext>
            </a:extLst>
          </p:cNvPr>
          <p:cNvSpPr txBox="1">
            <a:spLocks noChangeArrowheads="1"/>
          </p:cNvSpPr>
          <p:nvPr/>
        </p:nvSpPr>
        <p:spPr bwMode="auto">
          <a:xfrm>
            <a:off x="7019925" y="3427413"/>
            <a:ext cx="1797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allée pénétrante</a:t>
            </a:r>
          </a:p>
          <a:p>
            <a:r>
              <a:rPr lang="fr-FR" altLang="fr-FR"/>
              <a:t>2 allée centrale</a:t>
            </a:r>
          </a:p>
          <a:p>
            <a:r>
              <a:rPr lang="fr-FR" altLang="fr-FR"/>
              <a:t>3 allée périmètre</a:t>
            </a:r>
          </a:p>
          <a:p>
            <a:r>
              <a:rPr lang="fr-FR" altLang="fr-FR"/>
              <a:t>4 gondoles et TG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3">
            <a:extLst>
              <a:ext uri="{FF2B5EF4-FFF2-40B4-BE49-F238E27FC236}">
                <a16:creationId xmlns:a16="http://schemas.microsoft.com/office/drawing/2014/main" id="{819A9923-5E14-FB14-2C65-6B81DE0FBC03}"/>
              </a:ext>
            </a:extLst>
          </p:cNvPr>
          <p:cNvSpPr>
            <a:spLocks noGrp="1"/>
          </p:cNvSpPr>
          <p:nvPr>
            <p:ph idx="1"/>
          </p:nvPr>
        </p:nvSpPr>
        <p:spPr>
          <a:xfrm>
            <a:off x="173038" y="2043113"/>
            <a:ext cx="8686800" cy="4572000"/>
          </a:xfrm>
        </p:spPr>
        <p:txBody>
          <a:bodyPr/>
          <a:lstStyle/>
          <a:p>
            <a:pPr eaLnBrk="1" hangingPunct="1">
              <a:lnSpc>
                <a:spcPct val="80000"/>
              </a:lnSpc>
            </a:pPr>
            <a:r>
              <a:rPr lang="fr-FR" altLang="fr-FR" sz="2800">
                <a:ea typeface="ＭＳ Ｐゴシック" panose="020B0600070205080204" pitchFamily="34" charset="-128"/>
              </a:rPr>
              <a:t>Objectifs</a:t>
            </a:r>
          </a:p>
          <a:p>
            <a:pPr lvl="1" eaLnBrk="1" hangingPunct="1">
              <a:lnSpc>
                <a:spcPct val="80000"/>
              </a:lnSpc>
            </a:pPr>
            <a:r>
              <a:rPr lang="fr-FR" altLang="fr-FR" sz="2400">
                <a:ea typeface="ＭＳ Ｐゴシック" panose="020B0600070205080204" pitchFamily="34" charset="-128"/>
              </a:rPr>
              <a:t>Pour le producteur, il s’agit de mettre en valeur ses produits aux dépens de ceux de la concurrence</a:t>
            </a:r>
          </a:p>
          <a:p>
            <a:pPr lvl="1" eaLnBrk="1" hangingPunct="1">
              <a:lnSpc>
                <a:spcPct val="80000"/>
              </a:lnSpc>
            </a:pPr>
            <a:r>
              <a:rPr lang="fr-FR" altLang="fr-FR" sz="2400">
                <a:ea typeface="ＭＳ Ｐゴシック" panose="020B0600070205080204" pitchFamily="34" charset="-128"/>
              </a:rPr>
              <a:t>Pour le distributeur, il s’agit d’optimiser la surface de vente et d’augmenter la rentabilité du rayon</a:t>
            </a:r>
          </a:p>
          <a:p>
            <a:pPr eaLnBrk="1" hangingPunct="1">
              <a:lnSpc>
                <a:spcPct val="80000"/>
              </a:lnSpc>
            </a:pPr>
            <a:r>
              <a:rPr lang="fr-FR" altLang="fr-FR" sz="2800">
                <a:ea typeface="ＭＳ Ｐゴシック" panose="020B0600070205080204" pitchFamily="34" charset="-128"/>
              </a:rPr>
              <a:t>Agencement des rayons</a:t>
            </a:r>
          </a:p>
          <a:p>
            <a:pPr lvl="1" eaLnBrk="1" hangingPunct="1">
              <a:lnSpc>
                <a:spcPct val="80000"/>
              </a:lnSpc>
            </a:pPr>
            <a:r>
              <a:rPr lang="fr-FR" altLang="fr-FR" sz="2400">
                <a:ea typeface="ＭＳ Ｐゴシック" panose="020B0600070205080204" pitchFamily="34" charset="-128"/>
              </a:rPr>
              <a:t>Le distributeur cherche à faire circuler les clients dans le magasin</a:t>
            </a:r>
          </a:p>
          <a:p>
            <a:pPr lvl="1" eaLnBrk="1" hangingPunct="1">
              <a:lnSpc>
                <a:spcPct val="80000"/>
              </a:lnSpc>
            </a:pPr>
            <a:r>
              <a:rPr lang="fr-FR" altLang="fr-FR" sz="2400">
                <a:ea typeface="ＭＳ Ｐゴシック" panose="020B0600070205080204" pitchFamily="34" charset="-128"/>
              </a:rPr>
              <a:t>Le distributeur cherche à mettre en avant les offres promotionnelles (TG)</a:t>
            </a:r>
          </a:p>
          <a:p>
            <a:pPr lvl="1" eaLnBrk="1" hangingPunct="1">
              <a:lnSpc>
                <a:spcPct val="80000"/>
              </a:lnSpc>
            </a:pPr>
            <a:r>
              <a:rPr lang="fr-FR" altLang="fr-FR" sz="2400">
                <a:ea typeface="ＭＳ Ｐゴシック" panose="020B0600070205080204" pitchFamily="34" charset="-128"/>
              </a:rPr>
              <a:t>Le distributeur cherche à attirer le client au fond du magasin.</a:t>
            </a:r>
          </a:p>
        </p:txBody>
      </p:sp>
      <p:sp>
        <p:nvSpPr>
          <p:cNvPr id="324610" name="Espace réservé du numéro de diapositive 3">
            <a:extLst>
              <a:ext uri="{FF2B5EF4-FFF2-40B4-BE49-F238E27FC236}">
                <a16:creationId xmlns:a16="http://schemas.microsoft.com/office/drawing/2014/main" id="{172A0A1B-7E8B-2B31-C30A-0DA1B6F0E1AC}"/>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3E74C785-3E44-D547-9D07-F48820C5C218}" type="slidenum">
              <a:rPr lang="en-US" altLang="fr-FR" sz="1800" smtClean="0">
                <a:solidFill>
                  <a:schemeClr val="bg1"/>
                </a:solidFill>
              </a:rPr>
              <a:pPr algn="l"/>
              <a:t>155</a:t>
            </a:fld>
            <a:endParaRPr lang="en-US" altLang="fr-FR" sz="1800">
              <a:solidFill>
                <a:schemeClr val="bg1"/>
              </a:solidFill>
            </a:endParaRPr>
          </a:p>
        </p:txBody>
      </p:sp>
      <p:sp>
        <p:nvSpPr>
          <p:cNvPr id="324611" name="Rectangle 4">
            <a:extLst>
              <a:ext uri="{FF2B5EF4-FFF2-40B4-BE49-F238E27FC236}">
                <a16:creationId xmlns:a16="http://schemas.microsoft.com/office/drawing/2014/main" id="{033A57D5-0603-C069-9207-BB8A9009E3E7}"/>
              </a:ext>
            </a:extLst>
          </p:cNvPr>
          <p:cNvSpPr>
            <a:spLocks noChangeArrowheads="1"/>
          </p:cNvSpPr>
          <p:nvPr/>
        </p:nvSpPr>
        <p:spPr bwMode="auto">
          <a:xfrm>
            <a:off x="-180975" y="2381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L’aménagement du point</a:t>
            </a:r>
          </a:p>
          <a:p>
            <a:pPr algn="ctr" eaLnBrk="1" hangingPunct="1"/>
            <a:r>
              <a:rPr lang="fr-FR" altLang="fr-FR" sz="3600">
                <a:solidFill>
                  <a:schemeClr val="tx2"/>
                </a:solidFill>
                <a:latin typeface="Arial Black" panose="020B0604020202020204" pitchFamily="34" charset="0"/>
              </a:rPr>
              <a:t>de vente : le merchandising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a:extLst>
              <a:ext uri="{FF2B5EF4-FFF2-40B4-BE49-F238E27FC236}">
                <a16:creationId xmlns:a16="http://schemas.microsoft.com/office/drawing/2014/main" id="{4988C7F4-CE5A-CE15-0F41-E890582023F2}"/>
              </a:ext>
            </a:extLst>
          </p:cNvPr>
          <p:cNvSpPr>
            <a:spLocks noGrp="1"/>
          </p:cNvSpPr>
          <p:nvPr>
            <p:ph type="ctrTitle"/>
          </p:nvPr>
        </p:nvSpPr>
        <p:spPr>
          <a:xfrm>
            <a:off x="6781800" y="2514600"/>
            <a:ext cx="2133600" cy="1905000"/>
          </a:xfrm>
        </p:spPr>
        <p:txBody>
          <a:bodyPr/>
          <a:lstStyle/>
          <a:p>
            <a:pPr algn="ctr" eaLnBrk="1" hangingPunct="1"/>
            <a:br>
              <a:rPr lang="fr-FR" altLang="fr-FR" sz="2500" dirty="0">
                <a:solidFill>
                  <a:schemeClr val="folHlink"/>
                </a:solidFill>
                <a:ea typeface="ＭＳ Ｐゴシック" panose="020B0600070205080204" pitchFamily="34" charset="-128"/>
              </a:rPr>
            </a:br>
            <a:r>
              <a:rPr lang="fr-FR" altLang="fr-FR" sz="2500" dirty="0">
                <a:solidFill>
                  <a:srgbClr val="FFFFFF"/>
                </a:solidFill>
                <a:ea typeface="ＭＳ Ｐゴシック" panose="020B0600070205080204" pitchFamily="34" charset="-128"/>
              </a:rPr>
              <a:t>4 – la politique de distribution</a:t>
            </a:r>
          </a:p>
        </p:txBody>
      </p:sp>
      <p:sp>
        <p:nvSpPr>
          <p:cNvPr id="326658" name="Rectangle 3">
            <a:extLst>
              <a:ext uri="{FF2B5EF4-FFF2-40B4-BE49-F238E27FC236}">
                <a16:creationId xmlns:a16="http://schemas.microsoft.com/office/drawing/2014/main" id="{AF181885-9488-1CA7-5C36-77464E78BDF2}"/>
              </a:ext>
            </a:extLst>
          </p:cNvPr>
          <p:cNvSpPr>
            <a:spLocks noGrp="1"/>
          </p:cNvSpPr>
          <p:nvPr>
            <p:ph type="subTitle" idx="1"/>
          </p:nvPr>
        </p:nvSpPr>
        <p:spPr>
          <a:xfrm>
            <a:off x="381000" y="1219200"/>
            <a:ext cx="7192963" cy="1679575"/>
          </a:xfrm>
        </p:spPr>
        <p:txBody>
          <a:bodyPr/>
          <a:lstStyle/>
          <a:p>
            <a:pPr eaLnBrk="1" hangingPunct="1"/>
            <a:r>
              <a:rPr lang="fr-FR" altLang="fr-FR">
                <a:solidFill>
                  <a:srgbClr val="FFFFFF"/>
                </a:solidFill>
                <a:ea typeface="ＭＳ Ｐゴシック" panose="020B0600070205080204" pitchFamily="34" charset="-128"/>
              </a:rPr>
              <a:t>1 – Les fonctions de distribution</a:t>
            </a:r>
          </a:p>
          <a:p>
            <a:pPr eaLnBrk="1" hangingPunct="1"/>
            <a:r>
              <a:rPr lang="fr-FR" altLang="fr-FR">
                <a:solidFill>
                  <a:srgbClr val="FFFFFF"/>
                </a:solidFill>
                <a:ea typeface="ＭＳ Ｐゴシック" panose="020B0600070205080204" pitchFamily="34" charset="-128"/>
              </a:rPr>
              <a:t>2 – Les circuits de distribution</a:t>
            </a:r>
          </a:p>
          <a:p>
            <a:pPr eaLnBrk="1" hangingPunct="1"/>
            <a:r>
              <a:rPr lang="fr-FR" altLang="fr-FR">
                <a:solidFill>
                  <a:srgbClr val="FFFFFF"/>
                </a:solidFill>
                <a:ea typeface="ＭＳ Ｐゴシック" panose="020B0600070205080204" pitchFamily="34" charset="-128"/>
              </a:rPr>
              <a:t>3 - les stratégies de distribution</a:t>
            </a:r>
          </a:p>
        </p:txBody>
      </p:sp>
      <p:sp>
        <p:nvSpPr>
          <p:cNvPr id="326659" name="Rectangle 35">
            <a:extLst>
              <a:ext uri="{FF2B5EF4-FFF2-40B4-BE49-F238E27FC236}">
                <a16:creationId xmlns:a16="http://schemas.microsoft.com/office/drawing/2014/main" id="{5B422C4D-D8B4-F71F-B65E-C53B9B023D42}"/>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1015D42-A230-EB4B-98A4-F2214052D511}" type="slidenum">
              <a:rPr lang="en-US" altLang="fr-FR" sz="1800" smtClean="0">
                <a:solidFill>
                  <a:schemeClr val="bg1"/>
                </a:solidFill>
              </a:rPr>
              <a:pPr algn="l"/>
              <a:t>156</a:t>
            </a:fld>
            <a:endParaRPr lang="en-US" altLang="fr-FR" sz="1800">
              <a:solidFill>
                <a:schemeClr val="bg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a:extLst>
              <a:ext uri="{FF2B5EF4-FFF2-40B4-BE49-F238E27FC236}">
                <a16:creationId xmlns:a16="http://schemas.microsoft.com/office/drawing/2014/main" id="{71AEB985-CBEA-F5C3-BA48-3722544D6A14}"/>
              </a:ext>
            </a:extLst>
          </p:cNvPr>
          <p:cNvSpPr>
            <a:spLocks noGrp="1"/>
          </p:cNvSpPr>
          <p:nvPr>
            <p:ph idx="1"/>
          </p:nvPr>
        </p:nvSpPr>
        <p:spPr>
          <a:xfrm>
            <a:off x="228600" y="2019300"/>
            <a:ext cx="8686800" cy="4572000"/>
          </a:xfrm>
        </p:spPr>
        <p:txBody>
          <a:bodyPr/>
          <a:lstStyle/>
          <a:p>
            <a:pPr eaLnBrk="1" hangingPunct="1">
              <a:lnSpc>
                <a:spcPct val="80000"/>
              </a:lnSpc>
            </a:pPr>
            <a:r>
              <a:rPr lang="fr-FR" altLang="fr-FR" sz="2200">
                <a:ea typeface="ＭＳ Ｐゴシック" panose="020B0600070205080204" pitchFamily="34" charset="-128"/>
              </a:rPr>
              <a:t>La distribution physique</a:t>
            </a:r>
          </a:p>
          <a:p>
            <a:pPr eaLnBrk="1" hangingPunct="1">
              <a:lnSpc>
                <a:spcPct val="80000"/>
              </a:lnSpc>
              <a:buFont typeface="Times" charset="0"/>
              <a:buNone/>
            </a:pPr>
            <a:r>
              <a:rPr lang="fr-FR" altLang="fr-FR" sz="2200">
                <a:ea typeface="ＭＳ Ｐゴシック" panose="020B0600070205080204" pitchFamily="34" charset="-128"/>
              </a:rPr>
              <a:t>Cela implique trois fonctions:</a:t>
            </a:r>
          </a:p>
          <a:p>
            <a:pPr lvl="1" eaLnBrk="1" hangingPunct="1">
              <a:lnSpc>
                <a:spcPct val="80000"/>
              </a:lnSpc>
            </a:pPr>
            <a:r>
              <a:rPr lang="fr-FR" altLang="fr-FR" sz="1900">
                <a:ea typeface="ＭＳ Ｐゴシック" panose="020B0600070205080204" pitchFamily="34" charset="-128"/>
              </a:rPr>
              <a:t>Le transport : acheminement, manutention et logistique</a:t>
            </a:r>
          </a:p>
          <a:p>
            <a:pPr lvl="1" eaLnBrk="1" hangingPunct="1">
              <a:lnSpc>
                <a:spcPct val="80000"/>
              </a:lnSpc>
            </a:pPr>
            <a:r>
              <a:rPr lang="fr-FR" altLang="fr-FR" sz="1900">
                <a:ea typeface="ＭＳ Ｐゴシック" panose="020B0600070205080204" pitchFamily="34" charset="-128"/>
              </a:rPr>
              <a:t>L’assortiment : choix des pdts adaptés aux clients, transformation des lots de production en lots de vente</a:t>
            </a:r>
          </a:p>
          <a:p>
            <a:pPr lvl="1" eaLnBrk="1" hangingPunct="1">
              <a:lnSpc>
                <a:spcPct val="80000"/>
              </a:lnSpc>
            </a:pPr>
            <a:r>
              <a:rPr lang="fr-FR" altLang="fr-FR" sz="1900">
                <a:ea typeface="ＭＳ Ｐゴシック" panose="020B0600070205080204" pitchFamily="34" charset="-128"/>
              </a:rPr>
              <a:t>Le stockage des produits : conservation</a:t>
            </a:r>
          </a:p>
          <a:p>
            <a:pPr lvl="1" eaLnBrk="1" hangingPunct="1">
              <a:lnSpc>
                <a:spcPct val="80000"/>
              </a:lnSpc>
              <a:buFont typeface="Wingdings" pitchFamily="2" charset="2"/>
              <a:buNone/>
            </a:pPr>
            <a:endParaRPr lang="fr-FR" altLang="fr-FR" sz="1900">
              <a:ea typeface="ＭＳ Ｐゴシック" panose="020B0600070205080204" pitchFamily="34" charset="-128"/>
            </a:endParaRPr>
          </a:p>
          <a:p>
            <a:pPr eaLnBrk="1" hangingPunct="1">
              <a:lnSpc>
                <a:spcPct val="80000"/>
              </a:lnSpc>
            </a:pPr>
            <a:r>
              <a:rPr lang="fr-FR" altLang="fr-FR" sz="2200">
                <a:ea typeface="ＭＳ Ｐゴシック" panose="020B0600070205080204" pitchFamily="34" charset="-128"/>
              </a:rPr>
              <a:t>Les services</a:t>
            </a:r>
          </a:p>
          <a:p>
            <a:pPr eaLnBrk="1" hangingPunct="1">
              <a:lnSpc>
                <a:spcPct val="80000"/>
              </a:lnSpc>
              <a:buFont typeface="Times" charset="0"/>
              <a:buNone/>
            </a:pPr>
            <a:r>
              <a:rPr lang="fr-FR" altLang="fr-FR" sz="2200">
                <a:ea typeface="ＭＳ Ｐゴシック" panose="020B0600070205080204" pitchFamily="34" charset="-128"/>
              </a:rPr>
              <a:t>Cela implique trois domaines :</a:t>
            </a:r>
          </a:p>
          <a:p>
            <a:pPr lvl="1" eaLnBrk="1" hangingPunct="1">
              <a:lnSpc>
                <a:spcPct val="80000"/>
              </a:lnSpc>
            </a:pPr>
            <a:r>
              <a:rPr lang="fr-FR" altLang="fr-FR" sz="1900">
                <a:ea typeface="ＭＳ Ｐゴシック" panose="020B0600070205080204" pitchFamily="34" charset="-128"/>
              </a:rPr>
              <a:t>Services matériels : livraison, installation, reprise, SAV</a:t>
            </a:r>
          </a:p>
          <a:p>
            <a:pPr lvl="1" eaLnBrk="1" hangingPunct="1">
              <a:lnSpc>
                <a:spcPct val="80000"/>
              </a:lnSpc>
            </a:pPr>
            <a:r>
              <a:rPr lang="fr-FR" altLang="fr-FR" sz="1900">
                <a:ea typeface="ＭＳ Ｐゴシック" panose="020B0600070205080204" pitchFamily="34" charset="-128"/>
              </a:rPr>
              <a:t>Présentation et promotion : mise en valeur, affichage des prix, démonstration, conseils</a:t>
            </a:r>
          </a:p>
          <a:p>
            <a:pPr lvl="1" eaLnBrk="1" hangingPunct="1">
              <a:lnSpc>
                <a:spcPct val="80000"/>
              </a:lnSpc>
            </a:pPr>
            <a:r>
              <a:rPr lang="fr-FR" altLang="fr-FR" sz="1900">
                <a:ea typeface="ＭＳ Ｐゴシック" panose="020B0600070205080204" pitchFamily="34" charset="-128"/>
              </a:rPr>
              <a:t>Services financiers : remises, crédits, délais de paiement</a:t>
            </a:r>
          </a:p>
        </p:txBody>
      </p:sp>
      <p:sp>
        <p:nvSpPr>
          <p:cNvPr id="328706" name="Espace réservé du numéro de diapositive 3">
            <a:extLst>
              <a:ext uri="{FF2B5EF4-FFF2-40B4-BE49-F238E27FC236}">
                <a16:creationId xmlns:a16="http://schemas.microsoft.com/office/drawing/2014/main" id="{BEBCF662-8859-C7F2-3035-6FF42B4C226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82ED065-9431-6F4D-8125-57D759D61A84}" type="slidenum">
              <a:rPr lang="en-US" altLang="fr-FR" sz="1800" smtClean="0">
                <a:solidFill>
                  <a:schemeClr val="bg1"/>
                </a:solidFill>
              </a:rPr>
              <a:pPr algn="l"/>
              <a:t>157</a:t>
            </a:fld>
            <a:endParaRPr lang="en-US" altLang="fr-FR" sz="1800">
              <a:solidFill>
                <a:schemeClr val="bg1"/>
              </a:solidFill>
            </a:endParaRPr>
          </a:p>
        </p:txBody>
      </p:sp>
      <p:sp>
        <p:nvSpPr>
          <p:cNvPr id="328707" name="Rectangle 3">
            <a:extLst>
              <a:ext uri="{FF2B5EF4-FFF2-40B4-BE49-F238E27FC236}">
                <a16:creationId xmlns:a16="http://schemas.microsoft.com/office/drawing/2014/main" id="{900E3067-3AF7-0CEE-AD88-5A0BE5A4C4F4}"/>
              </a:ext>
            </a:extLst>
          </p:cNvPr>
          <p:cNvSpPr>
            <a:spLocks noChangeArrowheads="1"/>
          </p:cNvSpPr>
          <p:nvPr/>
        </p:nvSpPr>
        <p:spPr bwMode="auto">
          <a:xfrm>
            <a:off x="0" y="904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fonctions de</a:t>
            </a:r>
          </a:p>
          <a:p>
            <a:pPr algn="ctr" eaLnBrk="1" hangingPunct="1"/>
            <a:r>
              <a:rPr lang="fr-FR" altLang="fr-FR" sz="3600">
                <a:solidFill>
                  <a:schemeClr val="tx2"/>
                </a:solidFill>
                <a:latin typeface="Arial Black" panose="020B0604020202020204" pitchFamily="34" charset="0"/>
              </a:rPr>
              <a:t>distribution</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Espace réservé du numéro de diapositive 3">
            <a:extLst>
              <a:ext uri="{FF2B5EF4-FFF2-40B4-BE49-F238E27FC236}">
                <a16:creationId xmlns:a16="http://schemas.microsoft.com/office/drawing/2014/main" id="{EFB759A0-D5F3-B04A-A747-DE9331D95FE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F533E29-ACF5-E240-AF9B-B03D831A78DF}" type="slidenum">
              <a:rPr lang="en-US" altLang="fr-FR" sz="1800" smtClean="0">
                <a:solidFill>
                  <a:schemeClr val="bg1"/>
                </a:solidFill>
              </a:rPr>
              <a:pPr algn="l"/>
              <a:t>158</a:t>
            </a:fld>
            <a:endParaRPr lang="en-US" altLang="fr-FR" sz="1800">
              <a:solidFill>
                <a:schemeClr val="bg1"/>
              </a:solidFill>
            </a:endParaRPr>
          </a:p>
        </p:txBody>
      </p:sp>
      <p:sp>
        <p:nvSpPr>
          <p:cNvPr id="330754" name="Rectangle 3">
            <a:extLst>
              <a:ext uri="{FF2B5EF4-FFF2-40B4-BE49-F238E27FC236}">
                <a16:creationId xmlns:a16="http://schemas.microsoft.com/office/drawing/2014/main" id="{3206234C-00BD-47E3-56A2-00D62FB377E5}"/>
              </a:ext>
            </a:extLst>
          </p:cNvPr>
          <p:cNvSpPr>
            <a:spLocks noChangeArrowheads="1"/>
          </p:cNvSpPr>
          <p:nvPr/>
        </p:nvSpPr>
        <p:spPr bwMode="auto">
          <a:xfrm>
            <a:off x="0" y="904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circuits de</a:t>
            </a:r>
          </a:p>
          <a:p>
            <a:pPr algn="ctr" eaLnBrk="1" hangingPunct="1"/>
            <a:r>
              <a:rPr lang="fr-FR" altLang="fr-FR" sz="3600">
                <a:solidFill>
                  <a:schemeClr val="tx2"/>
                </a:solidFill>
                <a:latin typeface="Arial Black" panose="020B0604020202020204" pitchFamily="34" charset="0"/>
              </a:rPr>
              <a:t>distribution</a:t>
            </a:r>
          </a:p>
        </p:txBody>
      </p:sp>
      <p:sp>
        <p:nvSpPr>
          <p:cNvPr id="330755" name="Text Box 5">
            <a:extLst>
              <a:ext uri="{FF2B5EF4-FFF2-40B4-BE49-F238E27FC236}">
                <a16:creationId xmlns:a16="http://schemas.microsoft.com/office/drawing/2014/main" id="{8E144AE7-51C9-2C38-B9F8-04B039B1D38E}"/>
              </a:ext>
            </a:extLst>
          </p:cNvPr>
          <p:cNvSpPr txBox="1">
            <a:spLocks noChangeArrowheads="1"/>
          </p:cNvSpPr>
          <p:nvPr/>
        </p:nvSpPr>
        <p:spPr bwMode="auto">
          <a:xfrm>
            <a:off x="166688" y="1511300"/>
            <a:ext cx="7789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La longueur d’un circuit de distribution désigne le nombre de niveaux existants entre le producteur et le consommateur</a:t>
            </a:r>
            <a:endParaRPr lang="fr-FR" altLang="fr-FR" sz="1600"/>
          </a:p>
        </p:txBody>
      </p:sp>
      <p:sp>
        <p:nvSpPr>
          <p:cNvPr id="330756" name="Text Box 6">
            <a:extLst>
              <a:ext uri="{FF2B5EF4-FFF2-40B4-BE49-F238E27FC236}">
                <a16:creationId xmlns:a16="http://schemas.microsoft.com/office/drawing/2014/main" id="{3EA99B8C-50DE-9EEA-4767-C2CF31BE2B04}"/>
              </a:ext>
            </a:extLst>
          </p:cNvPr>
          <p:cNvSpPr txBox="1">
            <a:spLocks noChangeArrowheads="1"/>
          </p:cNvSpPr>
          <p:nvPr/>
        </p:nvSpPr>
        <p:spPr bwMode="auto">
          <a:xfrm>
            <a:off x="152400" y="2727325"/>
            <a:ext cx="1735138" cy="473075"/>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Circuit direct</a:t>
            </a:r>
            <a:endParaRPr lang="fr-FR" altLang="fr-FR"/>
          </a:p>
        </p:txBody>
      </p:sp>
      <p:sp>
        <p:nvSpPr>
          <p:cNvPr id="330757" name="Text Box 7">
            <a:extLst>
              <a:ext uri="{FF2B5EF4-FFF2-40B4-BE49-F238E27FC236}">
                <a16:creationId xmlns:a16="http://schemas.microsoft.com/office/drawing/2014/main" id="{D7B3B205-E41B-A079-551C-470D6EC79E07}"/>
              </a:ext>
            </a:extLst>
          </p:cNvPr>
          <p:cNvSpPr txBox="1">
            <a:spLocks noChangeArrowheads="1"/>
          </p:cNvSpPr>
          <p:nvPr/>
        </p:nvSpPr>
        <p:spPr bwMode="auto">
          <a:xfrm>
            <a:off x="2133600" y="2749550"/>
            <a:ext cx="11811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Entreprise</a:t>
            </a:r>
          </a:p>
        </p:txBody>
      </p:sp>
      <p:sp>
        <p:nvSpPr>
          <p:cNvPr id="330758" name="Text Box 8">
            <a:extLst>
              <a:ext uri="{FF2B5EF4-FFF2-40B4-BE49-F238E27FC236}">
                <a16:creationId xmlns:a16="http://schemas.microsoft.com/office/drawing/2014/main" id="{570DE111-05F8-0FD1-8F81-6FE47A08701A}"/>
              </a:ext>
            </a:extLst>
          </p:cNvPr>
          <p:cNvSpPr txBox="1">
            <a:spLocks noChangeArrowheads="1"/>
          </p:cNvSpPr>
          <p:nvPr/>
        </p:nvSpPr>
        <p:spPr bwMode="auto">
          <a:xfrm>
            <a:off x="7353300" y="2730500"/>
            <a:ext cx="16383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Consommateur</a:t>
            </a:r>
          </a:p>
        </p:txBody>
      </p:sp>
      <p:sp>
        <p:nvSpPr>
          <p:cNvPr id="330759" name="Text Box 9">
            <a:extLst>
              <a:ext uri="{FF2B5EF4-FFF2-40B4-BE49-F238E27FC236}">
                <a16:creationId xmlns:a16="http://schemas.microsoft.com/office/drawing/2014/main" id="{6540D422-05FD-9F58-C2A1-E8BC3581A983}"/>
              </a:ext>
            </a:extLst>
          </p:cNvPr>
          <p:cNvSpPr txBox="1">
            <a:spLocks noChangeArrowheads="1"/>
          </p:cNvSpPr>
          <p:nvPr/>
        </p:nvSpPr>
        <p:spPr bwMode="auto">
          <a:xfrm>
            <a:off x="152400" y="3794125"/>
            <a:ext cx="1677988" cy="473075"/>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Circuit court</a:t>
            </a:r>
            <a:endParaRPr lang="fr-FR" altLang="fr-FR"/>
          </a:p>
        </p:txBody>
      </p:sp>
      <p:sp>
        <p:nvSpPr>
          <p:cNvPr id="330760" name="Text Box 10">
            <a:extLst>
              <a:ext uri="{FF2B5EF4-FFF2-40B4-BE49-F238E27FC236}">
                <a16:creationId xmlns:a16="http://schemas.microsoft.com/office/drawing/2014/main" id="{1DCEA28B-E5F1-B8AC-9A3C-36CD55D764C3}"/>
              </a:ext>
            </a:extLst>
          </p:cNvPr>
          <p:cNvSpPr txBox="1">
            <a:spLocks noChangeArrowheads="1"/>
          </p:cNvSpPr>
          <p:nvPr/>
        </p:nvSpPr>
        <p:spPr bwMode="auto">
          <a:xfrm>
            <a:off x="2133600" y="3816350"/>
            <a:ext cx="11811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Entreprise</a:t>
            </a:r>
          </a:p>
        </p:txBody>
      </p:sp>
      <p:sp>
        <p:nvSpPr>
          <p:cNvPr id="330761" name="Text Box 11">
            <a:extLst>
              <a:ext uri="{FF2B5EF4-FFF2-40B4-BE49-F238E27FC236}">
                <a16:creationId xmlns:a16="http://schemas.microsoft.com/office/drawing/2014/main" id="{F434F37B-3D69-6FBC-DF8D-B2E54BBB27AC}"/>
              </a:ext>
            </a:extLst>
          </p:cNvPr>
          <p:cNvSpPr txBox="1">
            <a:spLocks noChangeArrowheads="1"/>
          </p:cNvSpPr>
          <p:nvPr/>
        </p:nvSpPr>
        <p:spPr bwMode="auto">
          <a:xfrm>
            <a:off x="7353300" y="3797300"/>
            <a:ext cx="16383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Consommateur</a:t>
            </a:r>
          </a:p>
        </p:txBody>
      </p:sp>
      <p:sp>
        <p:nvSpPr>
          <p:cNvPr id="330762" name="Text Box 12">
            <a:extLst>
              <a:ext uri="{FF2B5EF4-FFF2-40B4-BE49-F238E27FC236}">
                <a16:creationId xmlns:a16="http://schemas.microsoft.com/office/drawing/2014/main" id="{87CE60FF-7EB9-B2D2-B683-A1543379779B}"/>
              </a:ext>
            </a:extLst>
          </p:cNvPr>
          <p:cNvSpPr txBox="1">
            <a:spLocks noChangeArrowheads="1"/>
          </p:cNvSpPr>
          <p:nvPr/>
        </p:nvSpPr>
        <p:spPr bwMode="auto">
          <a:xfrm>
            <a:off x="4762500" y="3810000"/>
            <a:ext cx="11430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Détaillant</a:t>
            </a:r>
          </a:p>
        </p:txBody>
      </p:sp>
      <p:sp>
        <p:nvSpPr>
          <p:cNvPr id="330763" name="Text Box 13">
            <a:extLst>
              <a:ext uri="{FF2B5EF4-FFF2-40B4-BE49-F238E27FC236}">
                <a16:creationId xmlns:a16="http://schemas.microsoft.com/office/drawing/2014/main" id="{2710F4EA-12DE-E494-CBF2-3E39B402DC3C}"/>
              </a:ext>
            </a:extLst>
          </p:cNvPr>
          <p:cNvSpPr txBox="1">
            <a:spLocks noChangeArrowheads="1"/>
          </p:cNvSpPr>
          <p:nvPr/>
        </p:nvSpPr>
        <p:spPr bwMode="auto">
          <a:xfrm>
            <a:off x="152400" y="4937125"/>
            <a:ext cx="1565275" cy="473075"/>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Circuit long</a:t>
            </a:r>
            <a:endParaRPr lang="fr-FR" altLang="fr-FR"/>
          </a:p>
        </p:txBody>
      </p:sp>
      <p:sp>
        <p:nvSpPr>
          <p:cNvPr id="330764" name="Text Box 14">
            <a:extLst>
              <a:ext uri="{FF2B5EF4-FFF2-40B4-BE49-F238E27FC236}">
                <a16:creationId xmlns:a16="http://schemas.microsoft.com/office/drawing/2014/main" id="{502BA187-6D2B-2EB2-2CE3-5DB3A41E974B}"/>
              </a:ext>
            </a:extLst>
          </p:cNvPr>
          <p:cNvSpPr txBox="1">
            <a:spLocks noChangeArrowheads="1"/>
          </p:cNvSpPr>
          <p:nvPr/>
        </p:nvSpPr>
        <p:spPr bwMode="auto">
          <a:xfrm>
            <a:off x="2133600" y="4959350"/>
            <a:ext cx="11811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Entreprise</a:t>
            </a:r>
          </a:p>
        </p:txBody>
      </p:sp>
      <p:sp>
        <p:nvSpPr>
          <p:cNvPr id="330765" name="Text Box 15">
            <a:extLst>
              <a:ext uri="{FF2B5EF4-FFF2-40B4-BE49-F238E27FC236}">
                <a16:creationId xmlns:a16="http://schemas.microsoft.com/office/drawing/2014/main" id="{A55A7838-3B32-4E7C-02EE-9F20B6AE3268}"/>
              </a:ext>
            </a:extLst>
          </p:cNvPr>
          <p:cNvSpPr txBox="1">
            <a:spLocks noChangeArrowheads="1"/>
          </p:cNvSpPr>
          <p:nvPr/>
        </p:nvSpPr>
        <p:spPr bwMode="auto">
          <a:xfrm>
            <a:off x="7353300" y="4940300"/>
            <a:ext cx="16383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Consommateur</a:t>
            </a:r>
          </a:p>
        </p:txBody>
      </p:sp>
      <p:sp>
        <p:nvSpPr>
          <p:cNvPr id="330766" name="Text Box 16">
            <a:extLst>
              <a:ext uri="{FF2B5EF4-FFF2-40B4-BE49-F238E27FC236}">
                <a16:creationId xmlns:a16="http://schemas.microsoft.com/office/drawing/2014/main" id="{C780DB1E-2B31-069B-538D-8863248005BB}"/>
              </a:ext>
            </a:extLst>
          </p:cNvPr>
          <p:cNvSpPr txBox="1">
            <a:spLocks noChangeArrowheads="1"/>
          </p:cNvSpPr>
          <p:nvPr/>
        </p:nvSpPr>
        <p:spPr bwMode="auto">
          <a:xfrm>
            <a:off x="5715000" y="4953000"/>
            <a:ext cx="11430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Détaillant</a:t>
            </a:r>
          </a:p>
        </p:txBody>
      </p:sp>
      <p:sp>
        <p:nvSpPr>
          <p:cNvPr id="330767" name="Text Box 17">
            <a:extLst>
              <a:ext uri="{FF2B5EF4-FFF2-40B4-BE49-F238E27FC236}">
                <a16:creationId xmlns:a16="http://schemas.microsoft.com/office/drawing/2014/main" id="{0D3D3024-95FC-75D7-353D-1C8774E0173F}"/>
              </a:ext>
            </a:extLst>
          </p:cNvPr>
          <p:cNvSpPr txBox="1">
            <a:spLocks noChangeArrowheads="1"/>
          </p:cNvSpPr>
          <p:nvPr/>
        </p:nvSpPr>
        <p:spPr bwMode="auto">
          <a:xfrm>
            <a:off x="4038600" y="4953000"/>
            <a:ext cx="1092200" cy="423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Grossiste</a:t>
            </a:r>
          </a:p>
        </p:txBody>
      </p:sp>
      <p:sp>
        <p:nvSpPr>
          <p:cNvPr id="330768" name="Line 18">
            <a:extLst>
              <a:ext uri="{FF2B5EF4-FFF2-40B4-BE49-F238E27FC236}">
                <a16:creationId xmlns:a16="http://schemas.microsoft.com/office/drawing/2014/main" id="{A3795246-8EE1-03E8-1E1B-6D9BC3B76663}"/>
              </a:ext>
            </a:extLst>
          </p:cNvPr>
          <p:cNvSpPr>
            <a:spLocks noChangeShapeType="1"/>
          </p:cNvSpPr>
          <p:nvPr/>
        </p:nvSpPr>
        <p:spPr bwMode="auto">
          <a:xfrm>
            <a:off x="3352800" y="2971800"/>
            <a:ext cx="3962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0769" name="Line 19">
            <a:extLst>
              <a:ext uri="{FF2B5EF4-FFF2-40B4-BE49-F238E27FC236}">
                <a16:creationId xmlns:a16="http://schemas.microsoft.com/office/drawing/2014/main" id="{F7D14061-2100-4875-A172-834B528279A1}"/>
              </a:ext>
            </a:extLst>
          </p:cNvPr>
          <p:cNvSpPr>
            <a:spLocks noChangeShapeType="1"/>
          </p:cNvSpPr>
          <p:nvPr/>
        </p:nvSpPr>
        <p:spPr bwMode="auto">
          <a:xfrm>
            <a:off x="3352800" y="4038600"/>
            <a:ext cx="1371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0770" name="Line 20">
            <a:extLst>
              <a:ext uri="{FF2B5EF4-FFF2-40B4-BE49-F238E27FC236}">
                <a16:creationId xmlns:a16="http://schemas.microsoft.com/office/drawing/2014/main" id="{CCF81F08-C1B0-FA8F-2315-86E2CDAD62A1}"/>
              </a:ext>
            </a:extLst>
          </p:cNvPr>
          <p:cNvSpPr>
            <a:spLocks noChangeShapeType="1"/>
          </p:cNvSpPr>
          <p:nvPr/>
        </p:nvSpPr>
        <p:spPr bwMode="auto">
          <a:xfrm>
            <a:off x="5943600" y="4038600"/>
            <a:ext cx="1371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0771" name="Line 21">
            <a:extLst>
              <a:ext uri="{FF2B5EF4-FFF2-40B4-BE49-F238E27FC236}">
                <a16:creationId xmlns:a16="http://schemas.microsoft.com/office/drawing/2014/main" id="{68B817B1-81C2-72E4-AEDA-3C160EB00475}"/>
              </a:ext>
            </a:extLst>
          </p:cNvPr>
          <p:cNvSpPr>
            <a:spLocks noChangeShapeType="1"/>
          </p:cNvSpPr>
          <p:nvPr/>
        </p:nvSpPr>
        <p:spPr bwMode="auto">
          <a:xfrm>
            <a:off x="3352800" y="5181600"/>
            <a:ext cx="609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0772" name="Line 22">
            <a:extLst>
              <a:ext uri="{FF2B5EF4-FFF2-40B4-BE49-F238E27FC236}">
                <a16:creationId xmlns:a16="http://schemas.microsoft.com/office/drawing/2014/main" id="{1E868226-3A4A-20E6-B9CA-9CC8885C6248}"/>
              </a:ext>
            </a:extLst>
          </p:cNvPr>
          <p:cNvSpPr>
            <a:spLocks noChangeShapeType="1"/>
          </p:cNvSpPr>
          <p:nvPr/>
        </p:nvSpPr>
        <p:spPr bwMode="auto">
          <a:xfrm>
            <a:off x="5181600" y="5181600"/>
            <a:ext cx="457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0773" name="Line 23">
            <a:extLst>
              <a:ext uri="{FF2B5EF4-FFF2-40B4-BE49-F238E27FC236}">
                <a16:creationId xmlns:a16="http://schemas.microsoft.com/office/drawing/2014/main" id="{C3CEF77D-B777-306F-1F85-6F975C0C7585}"/>
              </a:ext>
            </a:extLst>
          </p:cNvPr>
          <p:cNvSpPr>
            <a:spLocks noChangeShapeType="1"/>
          </p:cNvSpPr>
          <p:nvPr/>
        </p:nvSpPr>
        <p:spPr bwMode="auto">
          <a:xfrm>
            <a:off x="6858000" y="5181600"/>
            <a:ext cx="457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a:extLst>
              <a:ext uri="{FF2B5EF4-FFF2-40B4-BE49-F238E27FC236}">
                <a16:creationId xmlns:a16="http://schemas.microsoft.com/office/drawing/2014/main" id="{EAEAC175-ABF4-195B-06A6-8022AE609033}"/>
              </a:ext>
            </a:extLst>
          </p:cNvPr>
          <p:cNvSpPr>
            <a:spLocks noGrp="1"/>
          </p:cNvSpPr>
          <p:nvPr>
            <p:ph idx="1"/>
          </p:nvPr>
        </p:nvSpPr>
        <p:spPr>
          <a:xfrm>
            <a:off x="182563" y="2043113"/>
            <a:ext cx="8686800" cy="4572000"/>
          </a:xfrm>
        </p:spPr>
        <p:txBody>
          <a:bodyPr/>
          <a:lstStyle/>
          <a:p>
            <a:pPr eaLnBrk="1" hangingPunct="1">
              <a:lnSpc>
                <a:spcPct val="70000"/>
              </a:lnSpc>
            </a:pPr>
            <a:r>
              <a:rPr lang="fr-FR" altLang="fr-FR" sz="1400" b="1">
                <a:solidFill>
                  <a:schemeClr val="hlink"/>
                </a:solidFill>
                <a:ea typeface="ＭＳ Ｐゴシック" panose="020B0600070205080204" pitchFamily="34" charset="-128"/>
              </a:rPr>
              <a:t>La distribution intensive</a:t>
            </a:r>
            <a:endParaRPr lang="fr-FR" altLang="fr-FR" sz="1400">
              <a:ea typeface="ＭＳ Ｐゴシック" panose="020B0600070205080204" pitchFamily="34" charset="-128"/>
            </a:endParaRPr>
          </a:p>
          <a:p>
            <a:pPr eaLnBrk="1" hangingPunct="1">
              <a:lnSpc>
                <a:spcPct val="70000"/>
              </a:lnSpc>
              <a:buFont typeface="Times" charset="0"/>
              <a:buNone/>
            </a:pPr>
            <a:r>
              <a:rPr lang="fr-FR" altLang="fr-FR" sz="1400">
                <a:ea typeface="ＭＳ Ｐゴシック" panose="020B0600070205080204" pitchFamily="34" charset="-128"/>
              </a:rPr>
              <a:t>Consiste à implanter le produit dans un maximum de points de vente de manière à ce que le produit soit disponible partout.</a:t>
            </a:r>
          </a:p>
          <a:p>
            <a:pPr eaLnBrk="1" hangingPunct="1">
              <a:lnSpc>
                <a:spcPct val="70000"/>
              </a:lnSpc>
              <a:buFont typeface="Times" charset="0"/>
              <a:buNone/>
            </a:pPr>
            <a:r>
              <a:rPr lang="fr-FR" altLang="fr-FR" sz="1400">
                <a:ea typeface="ＭＳ Ｐゴシック" panose="020B0600070205080204" pitchFamily="34" charset="-128"/>
              </a:rPr>
              <a:t>Exemple: stylo BIC</a:t>
            </a:r>
          </a:p>
          <a:p>
            <a:pPr lvl="1" eaLnBrk="1" hangingPunct="1">
              <a:lnSpc>
                <a:spcPct val="70000"/>
              </a:lnSpc>
              <a:buFont typeface="Wingdings" pitchFamily="2" charset="2"/>
              <a:buNone/>
            </a:pPr>
            <a:endParaRPr lang="fr-FR" altLang="fr-FR" sz="1300">
              <a:ea typeface="ＭＳ Ｐゴシック" panose="020B0600070205080204" pitchFamily="34" charset="-128"/>
            </a:endParaRPr>
          </a:p>
          <a:p>
            <a:pPr eaLnBrk="1" hangingPunct="1">
              <a:lnSpc>
                <a:spcPct val="70000"/>
              </a:lnSpc>
            </a:pPr>
            <a:r>
              <a:rPr lang="fr-FR" altLang="fr-FR" sz="1400" b="1">
                <a:solidFill>
                  <a:schemeClr val="hlink"/>
                </a:solidFill>
                <a:ea typeface="ＭＳ Ｐゴシック" panose="020B0600070205080204" pitchFamily="34" charset="-128"/>
              </a:rPr>
              <a:t>La distribution sélective</a:t>
            </a:r>
            <a:endParaRPr lang="fr-FR" altLang="fr-FR" sz="1400">
              <a:ea typeface="ＭＳ Ｐゴシック" panose="020B0600070205080204" pitchFamily="34" charset="-128"/>
            </a:endParaRPr>
          </a:p>
          <a:p>
            <a:pPr eaLnBrk="1" hangingPunct="1">
              <a:lnSpc>
                <a:spcPct val="70000"/>
              </a:lnSpc>
              <a:buFont typeface="Times" charset="0"/>
              <a:buNone/>
            </a:pPr>
            <a:r>
              <a:rPr lang="fr-FR" altLang="fr-FR" sz="1400">
                <a:ea typeface="ＭＳ Ｐゴシック" panose="020B0600070205080204" pitchFamily="34" charset="-128"/>
              </a:rPr>
              <a:t>Consiste à sélectionner un certain nombre de points de vente selon des critères prédéterminés tels que les compétences, les services proposés et l’image du distributeur.</a:t>
            </a:r>
          </a:p>
          <a:p>
            <a:pPr eaLnBrk="1" hangingPunct="1">
              <a:lnSpc>
                <a:spcPct val="70000"/>
              </a:lnSpc>
              <a:buFont typeface="Times" charset="0"/>
              <a:buNone/>
            </a:pPr>
            <a:r>
              <a:rPr lang="fr-FR" altLang="fr-FR" sz="1400">
                <a:ea typeface="ＭＳ Ｐゴシック" panose="020B0600070205080204" pitchFamily="34" charset="-128"/>
              </a:rPr>
              <a:t>Exemple : stylo Mont Blanc</a:t>
            </a:r>
          </a:p>
          <a:p>
            <a:pPr eaLnBrk="1" hangingPunct="1">
              <a:lnSpc>
                <a:spcPct val="70000"/>
              </a:lnSpc>
              <a:buFont typeface="Times" charset="0"/>
              <a:buNone/>
            </a:pPr>
            <a:endParaRPr lang="fr-FR" altLang="fr-FR" sz="1400">
              <a:ea typeface="ＭＳ Ｐゴシック" panose="020B0600070205080204" pitchFamily="34" charset="-128"/>
            </a:endParaRPr>
          </a:p>
          <a:p>
            <a:pPr eaLnBrk="1" hangingPunct="1">
              <a:lnSpc>
                <a:spcPct val="70000"/>
              </a:lnSpc>
            </a:pPr>
            <a:r>
              <a:rPr lang="fr-FR" altLang="fr-FR" sz="1400" b="1">
                <a:solidFill>
                  <a:schemeClr val="hlink"/>
                </a:solidFill>
                <a:ea typeface="ＭＳ Ｐゴシック" panose="020B0600070205080204" pitchFamily="34" charset="-128"/>
              </a:rPr>
              <a:t>La distribution exclusive</a:t>
            </a:r>
            <a:endParaRPr lang="fr-FR" altLang="fr-FR" sz="1400">
              <a:ea typeface="ＭＳ Ｐゴシック" panose="020B0600070205080204" pitchFamily="34" charset="-128"/>
            </a:endParaRPr>
          </a:p>
          <a:p>
            <a:pPr eaLnBrk="1" hangingPunct="1">
              <a:lnSpc>
                <a:spcPct val="70000"/>
              </a:lnSpc>
              <a:buFont typeface="Times" charset="0"/>
              <a:buNone/>
            </a:pPr>
            <a:r>
              <a:rPr lang="fr-FR" altLang="fr-FR" sz="1400">
                <a:ea typeface="ＭＳ Ｐゴシック" panose="020B0600070205080204" pitchFamily="34" charset="-128"/>
              </a:rPr>
              <a:t>Consiste à limiter le nombre de points de vente à un nombre très restreint.</a:t>
            </a:r>
          </a:p>
          <a:p>
            <a:pPr eaLnBrk="1" hangingPunct="1">
              <a:lnSpc>
                <a:spcPct val="70000"/>
              </a:lnSpc>
              <a:buFont typeface="Times" charset="0"/>
              <a:buNone/>
            </a:pPr>
            <a:r>
              <a:rPr lang="fr-FR" altLang="fr-FR" sz="1400">
                <a:ea typeface="ＭＳ Ｐゴシック" panose="020B0600070205080204" pitchFamily="34" charset="-128"/>
              </a:rPr>
              <a:t>Exemple : Dosettes Nespresso</a:t>
            </a:r>
          </a:p>
        </p:txBody>
      </p:sp>
      <p:sp>
        <p:nvSpPr>
          <p:cNvPr id="332802" name="Espace réservé du numéro de diapositive 3">
            <a:extLst>
              <a:ext uri="{FF2B5EF4-FFF2-40B4-BE49-F238E27FC236}">
                <a16:creationId xmlns:a16="http://schemas.microsoft.com/office/drawing/2014/main" id="{4E1344F3-6034-BA16-ABD9-1BEE1180F36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FBECF05-ED0F-C044-B935-A70039BB3708}" type="slidenum">
              <a:rPr lang="en-US" altLang="fr-FR" sz="1800" smtClean="0">
                <a:solidFill>
                  <a:schemeClr val="bg1"/>
                </a:solidFill>
              </a:rPr>
              <a:pPr algn="l"/>
              <a:t>159</a:t>
            </a:fld>
            <a:endParaRPr lang="en-US" altLang="fr-FR" sz="1800">
              <a:solidFill>
                <a:schemeClr val="bg1"/>
              </a:solidFill>
            </a:endParaRPr>
          </a:p>
        </p:txBody>
      </p:sp>
      <p:sp>
        <p:nvSpPr>
          <p:cNvPr id="332803" name="Rectangle 3">
            <a:extLst>
              <a:ext uri="{FF2B5EF4-FFF2-40B4-BE49-F238E27FC236}">
                <a16:creationId xmlns:a16="http://schemas.microsoft.com/office/drawing/2014/main" id="{22C8777E-28B0-302A-78B7-108B5F6D0A26}"/>
              </a:ext>
            </a:extLst>
          </p:cNvPr>
          <p:cNvSpPr>
            <a:spLocks noChangeArrowheads="1"/>
          </p:cNvSpPr>
          <p:nvPr/>
        </p:nvSpPr>
        <p:spPr bwMode="auto">
          <a:xfrm>
            <a:off x="0" y="904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Les stratégies de</a:t>
            </a:r>
          </a:p>
          <a:p>
            <a:pPr algn="ctr" eaLnBrk="1" hangingPunct="1"/>
            <a:r>
              <a:rPr lang="fr-FR" altLang="fr-FR" sz="3600">
                <a:solidFill>
                  <a:schemeClr val="tx2"/>
                </a:solidFill>
                <a:latin typeface="Arial Black" panose="020B0604020202020204" pitchFamily="34" charset="0"/>
              </a:rPr>
              <a:t>distribution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E8C2A7A-6A5C-7207-4D2C-DE2FE79856F8}"/>
              </a:ext>
            </a:extLst>
          </p:cNvPr>
          <p:cNvSpPr>
            <a:spLocks noGrp="1"/>
          </p:cNvSpPr>
          <p:nvPr>
            <p:ph type="ctrTitle"/>
          </p:nvPr>
        </p:nvSpPr>
        <p:spPr>
          <a:xfrm>
            <a:off x="6858000" y="2895600"/>
            <a:ext cx="1905000" cy="1295400"/>
          </a:xfrm>
        </p:spPr>
        <p:txBody>
          <a:bodyPr/>
          <a:lstStyle/>
          <a:p>
            <a:pPr algn="ctr" eaLnBrk="1" hangingPunct="1"/>
            <a:r>
              <a:rPr lang="fr-FR" altLang="fr-FR" sz="2400">
                <a:solidFill>
                  <a:srgbClr val="FFFFFF"/>
                </a:solidFill>
                <a:ea typeface="ＭＳ Ｐゴシック" panose="020B0600070205080204" pitchFamily="34" charset="-128"/>
              </a:rPr>
              <a:t>1</a:t>
            </a:r>
            <a:br>
              <a:rPr lang="fr-FR" altLang="fr-FR" sz="2400">
                <a:solidFill>
                  <a:srgbClr val="FFFFFF"/>
                </a:solidFill>
                <a:ea typeface="ＭＳ Ｐゴシック" panose="020B0600070205080204" pitchFamily="34" charset="-128"/>
              </a:rPr>
            </a:br>
            <a:r>
              <a:rPr lang="fr-FR" altLang="fr-FR" sz="2400">
                <a:solidFill>
                  <a:srgbClr val="FFFFFF"/>
                </a:solidFill>
                <a:ea typeface="ＭＳ Ｐゴシック" panose="020B0600070205080204" pitchFamily="34" charset="-128"/>
              </a:rPr>
              <a:t>Les besoins</a:t>
            </a:r>
          </a:p>
        </p:txBody>
      </p:sp>
      <p:sp>
        <p:nvSpPr>
          <p:cNvPr id="52226" name="Rectangle 3">
            <a:extLst>
              <a:ext uri="{FF2B5EF4-FFF2-40B4-BE49-F238E27FC236}">
                <a16:creationId xmlns:a16="http://schemas.microsoft.com/office/drawing/2014/main" id="{C411C719-6ACB-1A6A-51F1-72516FEB727F}"/>
              </a:ext>
            </a:extLst>
          </p:cNvPr>
          <p:cNvSpPr>
            <a:spLocks noGrp="1"/>
          </p:cNvSpPr>
          <p:nvPr>
            <p:ph type="subTitle" idx="1"/>
          </p:nvPr>
        </p:nvSpPr>
        <p:spPr>
          <a:xfrm>
            <a:off x="457200" y="1219200"/>
            <a:ext cx="6400800" cy="1679575"/>
          </a:xfrm>
        </p:spPr>
        <p:txBody>
          <a:bodyPr/>
          <a:lstStyle/>
          <a:p>
            <a:pPr eaLnBrk="1" hangingPunct="1"/>
            <a:r>
              <a:rPr lang="fr-FR" altLang="fr-FR">
                <a:solidFill>
                  <a:srgbClr val="FFFFFF"/>
                </a:solidFill>
                <a:ea typeface="ＭＳ Ｐゴシック" panose="020B0600070205080204" pitchFamily="34" charset="-128"/>
              </a:rPr>
              <a:t>1- Définition</a:t>
            </a:r>
          </a:p>
          <a:p>
            <a:pPr eaLnBrk="1" hangingPunct="1"/>
            <a:r>
              <a:rPr lang="fr-FR" altLang="fr-FR">
                <a:solidFill>
                  <a:srgbClr val="FFFFFF"/>
                </a:solidFill>
                <a:ea typeface="ＭＳ Ｐゴシック" panose="020B0600070205080204" pitchFamily="34" charset="-128"/>
              </a:rPr>
              <a:t>2- Caractéristiques</a:t>
            </a:r>
          </a:p>
          <a:p>
            <a:pPr eaLnBrk="1" hangingPunct="1"/>
            <a:r>
              <a:rPr lang="fr-FR" altLang="fr-FR">
                <a:solidFill>
                  <a:srgbClr val="FFFFFF"/>
                </a:solidFill>
                <a:ea typeface="ＭＳ Ｐゴシック" panose="020B0600070205080204" pitchFamily="34" charset="-128"/>
              </a:rPr>
              <a:t>3- Classifications</a:t>
            </a:r>
          </a:p>
        </p:txBody>
      </p:sp>
      <p:sp>
        <p:nvSpPr>
          <p:cNvPr id="52227" name="Rectangle 35">
            <a:extLst>
              <a:ext uri="{FF2B5EF4-FFF2-40B4-BE49-F238E27FC236}">
                <a16:creationId xmlns:a16="http://schemas.microsoft.com/office/drawing/2014/main" id="{1FD71ED8-F3D2-5CD1-F29C-3E1DEFDDAE50}"/>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0CABD25-A991-9148-9363-87662F9E7D78}" type="slidenum">
              <a:rPr lang="en-US" altLang="fr-FR" sz="1800" smtClean="0">
                <a:solidFill>
                  <a:schemeClr val="bg1"/>
                </a:solidFill>
              </a:rPr>
              <a:pPr algn="l"/>
              <a:t>16</a:t>
            </a:fld>
            <a:endParaRPr lang="en-US" altLang="fr-FR" sz="1800">
              <a:solidFill>
                <a:schemeClr val="bg1"/>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re 2">
            <a:extLst>
              <a:ext uri="{FF2B5EF4-FFF2-40B4-BE49-F238E27FC236}">
                <a16:creationId xmlns:a16="http://schemas.microsoft.com/office/drawing/2014/main" id="{AF79E43E-CFC7-4ED0-7B69-58227C51CBD6}"/>
              </a:ext>
            </a:extLst>
          </p:cNvPr>
          <p:cNvSpPr>
            <a:spLocks noGrp="1"/>
          </p:cNvSpPr>
          <p:nvPr>
            <p:ph type="title"/>
          </p:nvPr>
        </p:nvSpPr>
        <p:spPr/>
        <p:txBody>
          <a:bodyPr anchor="ctr"/>
          <a:lstStyle/>
          <a:p>
            <a:pPr algn="ctr"/>
            <a:r>
              <a:rPr lang="fr-FR" altLang="fr-FR">
                <a:ea typeface="ＭＳ Ｐゴシック" panose="020B0600070205080204" pitchFamily="34" charset="-128"/>
              </a:rPr>
              <a:t>Quiz 4</a:t>
            </a:r>
          </a:p>
        </p:txBody>
      </p:sp>
      <p:pic>
        <p:nvPicPr>
          <p:cNvPr id="340994" name="Image 3">
            <a:extLst>
              <a:ext uri="{FF2B5EF4-FFF2-40B4-BE49-F238E27FC236}">
                <a16:creationId xmlns:a16="http://schemas.microsoft.com/office/drawing/2014/main" id="{93F821F4-4EE6-6FBC-D1F2-16EC5F34B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a:extLst>
              <a:ext uri="{FF2B5EF4-FFF2-40B4-BE49-F238E27FC236}">
                <a16:creationId xmlns:a16="http://schemas.microsoft.com/office/drawing/2014/main" id="{25A26C05-F8E4-F045-F076-20463E587B4E}"/>
              </a:ext>
            </a:extLst>
          </p:cNvPr>
          <p:cNvSpPr>
            <a:spLocks noGrp="1"/>
          </p:cNvSpPr>
          <p:nvPr>
            <p:ph type="ctrTitle"/>
          </p:nvPr>
        </p:nvSpPr>
        <p:spPr>
          <a:xfrm>
            <a:off x="6781800" y="838200"/>
            <a:ext cx="2106613" cy="609600"/>
          </a:xfrm>
        </p:spPr>
        <p:txBody>
          <a:bodyPr/>
          <a:lstStyle/>
          <a:p>
            <a:pPr algn="ctr" eaLnBrk="1" hangingPunct="1"/>
            <a:r>
              <a:rPr lang="fr-FR" altLang="fr-FR" sz="2400" b="1">
                <a:solidFill>
                  <a:srgbClr val="FFFFFF"/>
                </a:solidFill>
                <a:ea typeface="ＭＳ Ｐゴシック" panose="020B0600070205080204" pitchFamily="34" charset="-128"/>
              </a:rPr>
              <a:t>5ème Partie</a:t>
            </a:r>
          </a:p>
        </p:txBody>
      </p:sp>
      <p:sp>
        <p:nvSpPr>
          <p:cNvPr id="342018" name="Rectangle 3">
            <a:extLst>
              <a:ext uri="{FF2B5EF4-FFF2-40B4-BE49-F238E27FC236}">
                <a16:creationId xmlns:a16="http://schemas.microsoft.com/office/drawing/2014/main" id="{C65320DA-DAC9-AEF3-AE6C-1A997D01F7D8}"/>
              </a:ext>
            </a:extLst>
          </p:cNvPr>
          <p:cNvSpPr>
            <a:spLocks noGrp="1"/>
          </p:cNvSpPr>
          <p:nvPr>
            <p:ph type="subTitle" idx="1"/>
          </p:nvPr>
        </p:nvSpPr>
        <p:spPr>
          <a:xfrm>
            <a:off x="381000" y="1066800"/>
            <a:ext cx="8610600" cy="2592388"/>
          </a:xfrm>
        </p:spPr>
        <p:txBody>
          <a:bodyPr/>
          <a:lstStyle/>
          <a:p>
            <a:pPr eaLnBrk="1" hangingPunct="1"/>
            <a:r>
              <a:rPr lang="fr-FR" altLang="fr-FR">
                <a:solidFill>
                  <a:srgbClr val="FFFFFF"/>
                </a:solidFill>
                <a:ea typeface="ＭＳ Ｐゴシック" panose="020B0600070205080204" pitchFamily="34" charset="-128"/>
              </a:rPr>
              <a:t>1- la stratégie de communication</a:t>
            </a:r>
          </a:p>
          <a:p>
            <a:pPr eaLnBrk="1" hangingPunct="1"/>
            <a:r>
              <a:rPr lang="fr-FR" altLang="fr-FR">
                <a:solidFill>
                  <a:srgbClr val="FFFFFF"/>
                </a:solidFill>
                <a:ea typeface="ＭＳ Ｐゴシック" panose="020B0600070205080204" pitchFamily="34" charset="-128"/>
              </a:rPr>
              <a:t>2- la publicité</a:t>
            </a:r>
          </a:p>
          <a:p>
            <a:pPr eaLnBrk="1" hangingPunct="1"/>
            <a:r>
              <a:rPr lang="fr-FR" altLang="fr-FR">
                <a:solidFill>
                  <a:srgbClr val="FFFFFF"/>
                </a:solidFill>
                <a:ea typeface="ＭＳ Ｐゴシック" panose="020B0600070205080204" pitchFamily="34" charset="-128"/>
              </a:rPr>
              <a:t>3- le hors média</a:t>
            </a:r>
          </a:p>
        </p:txBody>
      </p:sp>
      <p:sp>
        <p:nvSpPr>
          <p:cNvPr id="342019" name="Rectangle 35">
            <a:extLst>
              <a:ext uri="{FF2B5EF4-FFF2-40B4-BE49-F238E27FC236}">
                <a16:creationId xmlns:a16="http://schemas.microsoft.com/office/drawing/2014/main" id="{A9052DC5-F9F7-D563-702E-660512E380F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44809A9-DA68-1E42-9679-0F26E38FF167}" type="slidenum">
              <a:rPr lang="en-US" altLang="fr-FR" sz="1800" smtClean="0">
                <a:solidFill>
                  <a:schemeClr val="bg1"/>
                </a:solidFill>
              </a:rPr>
              <a:pPr algn="l"/>
              <a:t>161</a:t>
            </a:fld>
            <a:endParaRPr lang="en-US" altLang="fr-FR" sz="1800">
              <a:solidFill>
                <a:schemeClr val="bg1"/>
              </a:solidFill>
            </a:endParaRPr>
          </a:p>
        </p:txBody>
      </p:sp>
      <p:sp>
        <p:nvSpPr>
          <p:cNvPr id="342020" name="Rectangle 4">
            <a:extLst>
              <a:ext uri="{FF2B5EF4-FFF2-40B4-BE49-F238E27FC236}">
                <a16:creationId xmlns:a16="http://schemas.microsoft.com/office/drawing/2014/main" id="{90477DBF-3724-0336-741C-BEB7DC1C557A}"/>
              </a:ext>
            </a:extLst>
          </p:cNvPr>
          <p:cNvSpPr>
            <a:spLocks noChangeArrowheads="1"/>
          </p:cNvSpPr>
          <p:nvPr/>
        </p:nvSpPr>
        <p:spPr bwMode="auto">
          <a:xfrm>
            <a:off x="6750050" y="2903538"/>
            <a:ext cx="22161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FFFFF"/>
                </a:solidFill>
              </a:rPr>
              <a:t>La</a:t>
            </a:r>
          </a:p>
          <a:p>
            <a:pPr algn="ctr"/>
            <a:r>
              <a:rPr lang="fr-FR" altLang="fr-FR" sz="2300" b="1">
                <a:solidFill>
                  <a:srgbClr val="FFFFFF"/>
                </a:solidFill>
              </a:rPr>
              <a:t>Communication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a:extLst>
              <a:ext uri="{FF2B5EF4-FFF2-40B4-BE49-F238E27FC236}">
                <a16:creationId xmlns:a16="http://schemas.microsoft.com/office/drawing/2014/main" id="{4F92F628-4391-9711-97CC-8ED664C9B977}"/>
              </a:ext>
            </a:extLst>
          </p:cNvPr>
          <p:cNvSpPr>
            <a:spLocks noGrp="1"/>
          </p:cNvSpPr>
          <p:nvPr>
            <p:ph type="ctrTitle"/>
          </p:nvPr>
        </p:nvSpPr>
        <p:spPr>
          <a:xfrm>
            <a:off x="6781800" y="2438400"/>
            <a:ext cx="2133600" cy="1905000"/>
          </a:xfrm>
        </p:spPr>
        <p:txBody>
          <a:bodyPr/>
          <a:lstStyle/>
          <a:p>
            <a:pPr algn="ctr" eaLnBrk="1" hangingPunct="1"/>
            <a:br>
              <a:rPr lang="fr-FR" altLang="fr-FR" sz="2500">
                <a:solidFill>
                  <a:schemeClr val="folHlink"/>
                </a:solidFill>
                <a:ea typeface="ＭＳ Ｐゴシック" panose="020B0600070205080204" pitchFamily="34" charset="-128"/>
              </a:rPr>
            </a:br>
            <a:r>
              <a:rPr lang="fr-FR" altLang="fr-FR" sz="2300">
                <a:solidFill>
                  <a:srgbClr val="FFFFFF"/>
                </a:solidFill>
                <a:ea typeface="ＭＳ Ｐゴシック" panose="020B0600070205080204" pitchFamily="34" charset="-128"/>
              </a:rPr>
              <a:t>1 – la stratégie de </a:t>
            </a:r>
            <a:r>
              <a:rPr lang="fr-FR" altLang="fr-FR" sz="2300">
                <a:solidFill>
                  <a:srgbClr val="FFFFFF"/>
                </a:solidFill>
                <a:latin typeface="Times" charset="0"/>
                <a:ea typeface="ＭＳ Ｐゴシック" panose="020B0600070205080204" pitchFamily="34" charset="-128"/>
              </a:rPr>
              <a:t>communication</a:t>
            </a:r>
          </a:p>
        </p:txBody>
      </p:sp>
      <p:sp>
        <p:nvSpPr>
          <p:cNvPr id="344066" name="Rectangle 3">
            <a:extLst>
              <a:ext uri="{FF2B5EF4-FFF2-40B4-BE49-F238E27FC236}">
                <a16:creationId xmlns:a16="http://schemas.microsoft.com/office/drawing/2014/main" id="{51D6CE81-17BC-9FEA-1C8F-E210628C8F49}"/>
              </a:ext>
            </a:extLst>
          </p:cNvPr>
          <p:cNvSpPr>
            <a:spLocks noGrp="1"/>
          </p:cNvSpPr>
          <p:nvPr>
            <p:ph type="subTitle" idx="1"/>
          </p:nvPr>
        </p:nvSpPr>
        <p:spPr>
          <a:xfrm>
            <a:off x="228600" y="990600"/>
            <a:ext cx="7192963" cy="1679575"/>
          </a:xfrm>
        </p:spPr>
        <p:txBody>
          <a:bodyPr/>
          <a:lstStyle/>
          <a:p>
            <a:pPr eaLnBrk="1" hangingPunct="1"/>
            <a:r>
              <a:rPr lang="fr-FR" altLang="fr-FR">
                <a:solidFill>
                  <a:srgbClr val="FFFFFF"/>
                </a:solidFill>
                <a:ea typeface="ＭＳ Ｐゴシック" panose="020B0600070205080204" pitchFamily="34" charset="-128"/>
              </a:rPr>
              <a:t>1 – Les principales formes de communication</a:t>
            </a:r>
          </a:p>
          <a:p>
            <a:pPr eaLnBrk="1" hangingPunct="1"/>
            <a:r>
              <a:rPr lang="fr-FR" altLang="fr-FR">
                <a:solidFill>
                  <a:srgbClr val="FFFFFF"/>
                </a:solidFill>
                <a:ea typeface="ＭＳ Ｐゴシック" panose="020B0600070205080204" pitchFamily="34" charset="-128"/>
              </a:rPr>
              <a:t>2 – L’élaboration d’une stratégie de communication</a:t>
            </a:r>
          </a:p>
        </p:txBody>
      </p:sp>
      <p:sp>
        <p:nvSpPr>
          <p:cNvPr id="344067" name="Rectangle 35">
            <a:extLst>
              <a:ext uri="{FF2B5EF4-FFF2-40B4-BE49-F238E27FC236}">
                <a16:creationId xmlns:a16="http://schemas.microsoft.com/office/drawing/2014/main" id="{E4EEBBE3-0826-E9C7-D5F9-02D778537A7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A6DB8EA-6FC0-1F41-BCE4-07B7D79DF671}" type="slidenum">
              <a:rPr lang="en-US" altLang="fr-FR" sz="1800" smtClean="0">
                <a:solidFill>
                  <a:schemeClr val="bg1"/>
                </a:solidFill>
              </a:rPr>
              <a:pPr algn="l"/>
              <a:t>162</a:t>
            </a:fld>
            <a:endParaRPr lang="en-US" altLang="fr-FR" sz="1800">
              <a:solidFill>
                <a:schemeClr val="bg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Espace réservé du numéro de diapositive 3">
            <a:extLst>
              <a:ext uri="{FF2B5EF4-FFF2-40B4-BE49-F238E27FC236}">
                <a16:creationId xmlns:a16="http://schemas.microsoft.com/office/drawing/2014/main" id="{AC954AEA-C42E-2E2F-F59D-DFE20858FD7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C4A1BB3-E2F9-D441-B21A-27ACCF9A8C98}" type="slidenum">
              <a:rPr lang="en-US" altLang="fr-FR" sz="1800" smtClean="0">
                <a:solidFill>
                  <a:schemeClr val="bg1"/>
                </a:solidFill>
              </a:rPr>
              <a:pPr algn="l"/>
              <a:t>163</a:t>
            </a:fld>
            <a:endParaRPr lang="en-US" altLang="fr-FR" sz="1800">
              <a:solidFill>
                <a:schemeClr val="bg1"/>
              </a:solidFill>
            </a:endParaRPr>
          </a:p>
        </p:txBody>
      </p:sp>
      <p:sp>
        <p:nvSpPr>
          <p:cNvPr id="346114" name="Rectangle 3">
            <a:extLst>
              <a:ext uri="{FF2B5EF4-FFF2-40B4-BE49-F238E27FC236}">
                <a16:creationId xmlns:a16="http://schemas.microsoft.com/office/drawing/2014/main" id="{5E1F5028-2848-62F5-284A-D2EEE92B5705}"/>
              </a:ext>
            </a:extLst>
          </p:cNvPr>
          <p:cNvSpPr>
            <a:spLocks noChangeArrowheads="1"/>
          </p:cNvSpPr>
          <p:nvPr/>
        </p:nvSpPr>
        <p:spPr bwMode="auto">
          <a:xfrm>
            <a:off x="0" y="904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principales formes</a:t>
            </a:r>
          </a:p>
          <a:p>
            <a:pPr algn="ctr" eaLnBrk="1" hangingPunct="1"/>
            <a:r>
              <a:rPr lang="fr-FR" altLang="fr-FR" sz="3600">
                <a:solidFill>
                  <a:schemeClr val="tx2"/>
                </a:solidFill>
                <a:latin typeface="Arial Black" panose="020B0604020202020204" pitchFamily="34" charset="0"/>
              </a:rPr>
              <a:t>de communication</a:t>
            </a:r>
          </a:p>
        </p:txBody>
      </p:sp>
      <p:sp>
        <p:nvSpPr>
          <p:cNvPr id="346115" name="Rectangle 5">
            <a:extLst>
              <a:ext uri="{FF2B5EF4-FFF2-40B4-BE49-F238E27FC236}">
                <a16:creationId xmlns:a16="http://schemas.microsoft.com/office/drawing/2014/main" id="{005076C3-26EB-B7EE-6659-66FA72EF0F5E}"/>
              </a:ext>
            </a:extLst>
          </p:cNvPr>
          <p:cNvSpPr>
            <a:spLocks noChangeArrowheads="1"/>
          </p:cNvSpPr>
          <p:nvPr/>
        </p:nvSpPr>
        <p:spPr bwMode="auto">
          <a:xfrm>
            <a:off x="609600"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commerciale</a:t>
            </a:r>
            <a:endParaRPr lang="fr-FR" altLang="fr-FR"/>
          </a:p>
        </p:txBody>
      </p:sp>
      <p:sp>
        <p:nvSpPr>
          <p:cNvPr id="346116" name="Rectangle 7">
            <a:extLst>
              <a:ext uri="{FF2B5EF4-FFF2-40B4-BE49-F238E27FC236}">
                <a16:creationId xmlns:a16="http://schemas.microsoft.com/office/drawing/2014/main" id="{A8197EFD-4301-85BD-4266-F9F4C5D3BBE7}"/>
              </a:ext>
            </a:extLst>
          </p:cNvPr>
          <p:cNvSpPr>
            <a:spLocks noChangeArrowheads="1"/>
          </p:cNvSpPr>
          <p:nvPr/>
        </p:nvSpPr>
        <p:spPr bwMode="auto">
          <a:xfrm>
            <a:off x="2286000"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institutionnelle</a:t>
            </a:r>
            <a:endParaRPr lang="fr-FR" altLang="fr-FR"/>
          </a:p>
        </p:txBody>
      </p:sp>
      <p:sp>
        <p:nvSpPr>
          <p:cNvPr id="346117" name="Line 8">
            <a:extLst>
              <a:ext uri="{FF2B5EF4-FFF2-40B4-BE49-F238E27FC236}">
                <a16:creationId xmlns:a16="http://schemas.microsoft.com/office/drawing/2014/main" id="{F6E24058-8AF3-DA67-912E-CB8B46965B29}"/>
              </a:ext>
            </a:extLst>
          </p:cNvPr>
          <p:cNvSpPr>
            <a:spLocks noChangeShapeType="1"/>
          </p:cNvSpPr>
          <p:nvPr/>
        </p:nvSpPr>
        <p:spPr bwMode="auto">
          <a:xfrm flipH="1">
            <a:off x="1219200"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6118" name="Line 9">
            <a:extLst>
              <a:ext uri="{FF2B5EF4-FFF2-40B4-BE49-F238E27FC236}">
                <a16:creationId xmlns:a16="http://schemas.microsoft.com/office/drawing/2014/main" id="{B26117B2-63B4-11F9-619F-C4D13DF0F2A2}"/>
              </a:ext>
            </a:extLst>
          </p:cNvPr>
          <p:cNvSpPr>
            <a:spLocks noChangeShapeType="1"/>
          </p:cNvSpPr>
          <p:nvPr/>
        </p:nvSpPr>
        <p:spPr bwMode="auto">
          <a:xfrm>
            <a:off x="2133600"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6119" name="Text Box 10">
            <a:extLst>
              <a:ext uri="{FF2B5EF4-FFF2-40B4-BE49-F238E27FC236}">
                <a16:creationId xmlns:a16="http://schemas.microsoft.com/office/drawing/2014/main" id="{9E383822-9BDA-F73B-C66D-D60312843D5D}"/>
              </a:ext>
            </a:extLst>
          </p:cNvPr>
          <p:cNvSpPr txBox="1">
            <a:spLocks noChangeArrowheads="1"/>
          </p:cNvSpPr>
          <p:nvPr/>
        </p:nvSpPr>
        <p:spPr bwMode="auto">
          <a:xfrm>
            <a:off x="517525" y="3557588"/>
            <a:ext cx="1460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Promouvoir</a:t>
            </a:r>
          </a:p>
          <a:p>
            <a:r>
              <a:rPr lang="fr-FR" altLang="fr-FR"/>
              <a:t>1 ou +sieurs</a:t>
            </a:r>
          </a:p>
          <a:p>
            <a:r>
              <a:rPr lang="fr-FR" altLang="fr-FR"/>
              <a:t>pdts de l’ent.</a:t>
            </a:r>
          </a:p>
          <a:p>
            <a:r>
              <a:rPr lang="fr-FR" altLang="fr-FR"/>
              <a:t>pour accroitre</a:t>
            </a:r>
          </a:p>
          <a:p>
            <a:r>
              <a:rPr lang="fr-FR" altLang="fr-FR"/>
              <a:t>activité cciale</a:t>
            </a:r>
          </a:p>
        </p:txBody>
      </p:sp>
      <p:sp>
        <p:nvSpPr>
          <p:cNvPr id="346120" name="Text Box 11">
            <a:extLst>
              <a:ext uri="{FF2B5EF4-FFF2-40B4-BE49-F238E27FC236}">
                <a16:creationId xmlns:a16="http://schemas.microsoft.com/office/drawing/2014/main" id="{AA3A3A1F-A572-51ED-688C-1B35F49C6ADD}"/>
              </a:ext>
            </a:extLst>
          </p:cNvPr>
          <p:cNvSpPr txBox="1">
            <a:spLocks noChangeArrowheads="1"/>
          </p:cNvSpPr>
          <p:nvPr/>
        </p:nvSpPr>
        <p:spPr bwMode="auto">
          <a:xfrm>
            <a:off x="2270125" y="3594100"/>
            <a:ext cx="1339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Promouvoir</a:t>
            </a:r>
          </a:p>
          <a:p>
            <a:r>
              <a:rPr lang="fr-FR" altLang="fr-FR"/>
              <a:t>l’ent. Dans </a:t>
            </a:r>
          </a:p>
          <a:p>
            <a:r>
              <a:rPr lang="fr-FR" altLang="fr-FR"/>
              <a:t>son ens pour</a:t>
            </a:r>
          </a:p>
          <a:p>
            <a:r>
              <a:rPr lang="fr-FR" altLang="fr-FR"/>
              <a:t>accroître sa</a:t>
            </a:r>
          </a:p>
          <a:p>
            <a:r>
              <a:rPr lang="fr-FR" altLang="fr-FR"/>
              <a:t>notoriété ou</a:t>
            </a:r>
          </a:p>
          <a:p>
            <a:r>
              <a:rPr lang="fr-FR" altLang="fr-FR"/>
              <a:t>son image</a:t>
            </a:r>
          </a:p>
        </p:txBody>
      </p:sp>
      <p:sp>
        <p:nvSpPr>
          <p:cNvPr id="346121" name="Rectangle 12">
            <a:extLst>
              <a:ext uri="{FF2B5EF4-FFF2-40B4-BE49-F238E27FC236}">
                <a16:creationId xmlns:a16="http://schemas.microsoft.com/office/drawing/2014/main" id="{DE805F9D-7421-C293-D92A-A568343498A3}"/>
              </a:ext>
            </a:extLst>
          </p:cNvPr>
          <p:cNvSpPr>
            <a:spLocks noChangeArrowheads="1"/>
          </p:cNvSpPr>
          <p:nvPr/>
        </p:nvSpPr>
        <p:spPr bwMode="auto">
          <a:xfrm>
            <a:off x="5334000"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média</a:t>
            </a:r>
            <a:endParaRPr lang="fr-FR" altLang="fr-FR"/>
          </a:p>
        </p:txBody>
      </p:sp>
      <p:sp>
        <p:nvSpPr>
          <p:cNvPr id="346122" name="Rectangle 13">
            <a:extLst>
              <a:ext uri="{FF2B5EF4-FFF2-40B4-BE49-F238E27FC236}">
                <a16:creationId xmlns:a16="http://schemas.microsoft.com/office/drawing/2014/main" id="{AD1ABDA3-A207-692D-03BB-8FF4FE40CBA8}"/>
              </a:ext>
            </a:extLst>
          </p:cNvPr>
          <p:cNvSpPr>
            <a:spLocks noChangeArrowheads="1"/>
          </p:cNvSpPr>
          <p:nvPr/>
        </p:nvSpPr>
        <p:spPr bwMode="auto">
          <a:xfrm>
            <a:off x="7010400"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hors média</a:t>
            </a:r>
            <a:endParaRPr lang="fr-FR" altLang="fr-FR"/>
          </a:p>
        </p:txBody>
      </p:sp>
      <p:sp>
        <p:nvSpPr>
          <p:cNvPr id="346123" name="Line 14">
            <a:extLst>
              <a:ext uri="{FF2B5EF4-FFF2-40B4-BE49-F238E27FC236}">
                <a16:creationId xmlns:a16="http://schemas.microsoft.com/office/drawing/2014/main" id="{F8F23C69-DBA8-0433-2ACE-63CF8E2777BC}"/>
              </a:ext>
            </a:extLst>
          </p:cNvPr>
          <p:cNvSpPr>
            <a:spLocks noChangeShapeType="1"/>
          </p:cNvSpPr>
          <p:nvPr/>
        </p:nvSpPr>
        <p:spPr bwMode="auto">
          <a:xfrm flipH="1">
            <a:off x="5943600"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6124" name="Line 15">
            <a:extLst>
              <a:ext uri="{FF2B5EF4-FFF2-40B4-BE49-F238E27FC236}">
                <a16:creationId xmlns:a16="http://schemas.microsoft.com/office/drawing/2014/main" id="{5E97ED5C-5692-B023-6988-F9F6BBC5E73C}"/>
              </a:ext>
            </a:extLst>
          </p:cNvPr>
          <p:cNvSpPr>
            <a:spLocks noChangeShapeType="1"/>
          </p:cNvSpPr>
          <p:nvPr/>
        </p:nvSpPr>
        <p:spPr bwMode="auto">
          <a:xfrm>
            <a:off x="6858000"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6125" name="Text Box 16">
            <a:extLst>
              <a:ext uri="{FF2B5EF4-FFF2-40B4-BE49-F238E27FC236}">
                <a16:creationId xmlns:a16="http://schemas.microsoft.com/office/drawing/2014/main" id="{6540CF17-0B94-00BC-26D7-4D06CFCB51C3}"/>
              </a:ext>
            </a:extLst>
          </p:cNvPr>
          <p:cNvSpPr txBox="1">
            <a:spLocks noChangeArrowheads="1"/>
          </p:cNvSpPr>
          <p:nvPr/>
        </p:nvSpPr>
        <p:spPr bwMode="auto">
          <a:xfrm>
            <a:off x="5241925" y="3557588"/>
            <a:ext cx="11493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Presse</a:t>
            </a:r>
          </a:p>
          <a:p>
            <a:r>
              <a:rPr lang="fr-FR" altLang="fr-FR"/>
              <a:t>Télévision</a:t>
            </a:r>
          </a:p>
          <a:p>
            <a:r>
              <a:rPr lang="fr-FR" altLang="fr-FR"/>
              <a:t>Radio</a:t>
            </a:r>
          </a:p>
          <a:p>
            <a:r>
              <a:rPr lang="fr-FR" altLang="fr-FR"/>
              <a:t>Cinéma</a:t>
            </a:r>
          </a:p>
          <a:p>
            <a:r>
              <a:rPr lang="fr-FR" altLang="fr-FR"/>
              <a:t>Affichage</a:t>
            </a:r>
          </a:p>
        </p:txBody>
      </p:sp>
      <p:sp>
        <p:nvSpPr>
          <p:cNvPr id="346126" name="Text Box 17">
            <a:extLst>
              <a:ext uri="{FF2B5EF4-FFF2-40B4-BE49-F238E27FC236}">
                <a16:creationId xmlns:a16="http://schemas.microsoft.com/office/drawing/2014/main" id="{EE41B6F1-0E3E-3E3C-F30B-95F4DC6E1481}"/>
              </a:ext>
            </a:extLst>
          </p:cNvPr>
          <p:cNvSpPr txBox="1">
            <a:spLocks noChangeArrowheads="1"/>
          </p:cNvSpPr>
          <p:nvPr/>
        </p:nvSpPr>
        <p:spPr bwMode="auto">
          <a:xfrm>
            <a:off x="6994525" y="3563938"/>
            <a:ext cx="19939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Mkt direct</a:t>
            </a:r>
          </a:p>
          <a:p>
            <a:r>
              <a:rPr lang="fr-FR" altLang="fr-FR"/>
              <a:t>Promotion ventes</a:t>
            </a:r>
          </a:p>
          <a:p>
            <a:r>
              <a:rPr lang="fr-FR" altLang="fr-FR"/>
              <a:t>Parrainage</a:t>
            </a:r>
          </a:p>
          <a:p>
            <a:r>
              <a:rPr lang="fr-FR" altLang="fr-FR"/>
              <a:t>Relations publiques</a:t>
            </a:r>
          </a:p>
          <a:p>
            <a:r>
              <a:rPr lang="fr-FR" altLang="fr-FR"/>
              <a:t>Evènementiel</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Espace réservé du numéro de diapositive 3">
            <a:extLst>
              <a:ext uri="{FF2B5EF4-FFF2-40B4-BE49-F238E27FC236}">
                <a16:creationId xmlns:a16="http://schemas.microsoft.com/office/drawing/2014/main" id="{63FEB460-6557-5679-CE63-BD98CA923224}"/>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05FC372-7585-8347-8EA3-FEE37052A90C}" type="slidenum">
              <a:rPr lang="en-US" altLang="fr-FR" sz="1800" smtClean="0">
                <a:solidFill>
                  <a:schemeClr val="bg1"/>
                </a:solidFill>
              </a:rPr>
              <a:pPr algn="l"/>
              <a:t>164</a:t>
            </a:fld>
            <a:endParaRPr lang="en-US" altLang="fr-FR" sz="1800">
              <a:solidFill>
                <a:schemeClr val="bg1"/>
              </a:solidFill>
            </a:endParaRPr>
          </a:p>
        </p:txBody>
      </p:sp>
      <p:sp>
        <p:nvSpPr>
          <p:cNvPr id="348162" name="Rectangle 2">
            <a:extLst>
              <a:ext uri="{FF2B5EF4-FFF2-40B4-BE49-F238E27FC236}">
                <a16:creationId xmlns:a16="http://schemas.microsoft.com/office/drawing/2014/main" id="{40F4528E-4D89-37E0-F801-C1F878890264}"/>
              </a:ext>
            </a:extLst>
          </p:cNvPr>
          <p:cNvSpPr>
            <a:spLocks noChangeArrowheads="1"/>
          </p:cNvSpPr>
          <p:nvPr/>
        </p:nvSpPr>
        <p:spPr bwMode="auto">
          <a:xfrm>
            <a:off x="0" y="904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principales formes</a:t>
            </a:r>
          </a:p>
          <a:p>
            <a:pPr algn="ctr" eaLnBrk="1" hangingPunct="1"/>
            <a:r>
              <a:rPr lang="fr-FR" altLang="fr-FR" sz="3600">
                <a:solidFill>
                  <a:schemeClr val="tx2"/>
                </a:solidFill>
                <a:latin typeface="Arial Black" panose="020B0604020202020204" pitchFamily="34" charset="0"/>
              </a:rPr>
              <a:t>de communication</a:t>
            </a:r>
          </a:p>
        </p:txBody>
      </p:sp>
      <p:sp>
        <p:nvSpPr>
          <p:cNvPr id="348163" name="Rectangle 3">
            <a:extLst>
              <a:ext uri="{FF2B5EF4-FFF2-40B4-BE49-F238E27FC236}">
                <a16:creationId xmlns:a16="http://schemas.microsoft.com/office/drawing/2014/main" id="{D243B10F-D423-7D82-E7B9-B94791FDC44D}"/>
              </a:ext>
            </a:extLst>
          </p:cNvPr>
          <p:cNvSpPr>
            <a:spLocks noChangeArrowheads="1"/>
          </p:cNvSpPr>
          <p:nvPr/>
        </p:nvSpPr>
        <p:spPr bwMode="auto">
          <a:xfrm>
            <a:off x="1539875"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Approche pull</a:t>
            </a:r>
            <a:endParaRPr lang="fr-FR" altLang="fr-FR"/>
          </a:p>
        </p:txBody>
      </p:sp>
      <p:sp>
        <p:nvSpPr>
          <p:cNvPr id="348164" name="Rectangle 4">
            <a:extLst>
              <a:ext uri="{FF2B5EF4-FFF2-40B4-BE49-F238E27FC236}">
                <a16:creationId xmlns:a16="http://schemas.microsoft.com/office/drawing/2014/main" id="{0091F9FF-E0F9-0539-C706-08DFD297182F}"/>
              </a:ext>
            </a:extLst>
          </p:cNvPr>
          <p:cNvSpPr>
            <a:spLocks noChangeArrowheads="1"/>
          </p:cNvSpPr>
          <p:nvPr/>
        </p:nvSpPr>
        <p:spPr bwMode="auto">
          <a:xfrm>
            <a:off x="5868988" y="2971800"/>
            <a:ext cx="1371600" cy="457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2"/>
                </a:solidFill>
              </a:rPr>
              <a:t>Approche push</a:t>
            </a:r>
            <a:endParaRPr lang="fr-FR" altLang="fr-FR"/>
          </a:p>
        </p:txBody>
      </p:sp>
      <p:sp>
        <p:nvSpPr>
          <p:cNvPr id="348165" name="Line 5">
            <a:extLst>
              <a:ext uri="{FF2B5EF4-FFF2-40B4-BE49-F238E27FC236}">
                <a16:creationId xmlns:a16="http://schemas.microsoft.com/office/drawing/2014/main" id="{F7BEA0CA-6221-D6E6-3FB5-1C2CED6A759F}"/>
              </a:ext>
            </a:extLst>
          </p:cNvPr>
          <p:cNvSpPr>
            <a:spLocks noChangeShapeType="1"/>
          </p:cNvSpPr>
          <p:nvPr/>
        </p:nvSpPr>
        <p:spPr bwMode="auto">
          <a:xfrm flipH="1">
            <a:off x="2149475"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8166" name="Line 6">
            <a:extLst>
              <a:ext uri="{FF2B5EF4-FFF2-40B4-BE49-F238E27FC236}">
                <a16:creationId xmlns:a16="http://schemas.microsoft.com/office/drawing/2014/main" id="{8D91986E-194E-F3B4-654A-6C893A30F430}"/>
              </a:ext>
            </a:extLst>
          </p:cNvPr>
          <p:cNvSpPr>
            <a:spLocks noChangeShapeType="1"/>
          </p:cNvSpPr>
          <p:nvPr/>
        </p:nvSpPr>
        <p:spPr bwMode="auto">
          <a:xfrm>
            <a:off x="5716588" y="2209800"/>
            <a:ext cx="9144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8167" name="Text Box 7">
            <a:extLst>
              <a:ext uri="{FF2B5EF4-FFF2-40B4-BE49-F238E27FC236}">
                <a16:creationId xmlns:a16="http://schemas.microsoft.com/office/drawing/2014/main" id="{E5031DFA-2485-B47F-5E48-30D1E40CE5B9}"/>
              </a:ext>
            </a:extLst>
          </p:cNvPr>
          <p:cNvSpPr txBox="1">
            <a:spLocks noChangeArrowheads="1"/>
          </p:cNvSpPr>
          <p:nvPr/>
        </p:nvSpPr>
        <p:spPr bwMode="auto">
          <a:xfrm>
            <a:off x="990600" y="3557588"/>
            <a:ext cx="2571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Cibler le consommateur</a:t>
            </a:r>
          </a:p>
          <a:p>
            <a:pPr algn="ctr"/>
            <a:r>
              <a:rPr lang="fr-FR" altLang="fr-FR"/>
              <a:t>final avec pour but de le</a:t>
            </a:r>
          </a:p>
          <a:p>
            <a:pPr algn="ctr"/>
            <a:r>
              <a:rPr lang="fr-FR" altLang="fr-FR"/>
              <a:t>tirer vers le produit</a:t>
            </a:r>
          </a:p>
          <a:p>
            <a:pPr algn="ctr"/>
            <a:r>
              <a:rPr lang="fr-FR" altLang="fr-FR"/>
              <a:t>dans le point de vente.</a:t>
            </a:r>
          </a:p>
          <a:p>
            <a:pPr algn="ctr"/>
            <a:r>
              <a:rPr lang="fr-FR" altLang="fr-FR"/>
              <a:t>Campagnes orientées vers</a:t>
            </a:r>
          </a:p>
          <a:p>
            <a:pPr algn="ctr"/>
            <a:r>
              <a:rPr lang="fr-FR" altLang="fr-FR"/>
              <a:t>le consommateur</a:t>
            </a:r>
          </a:p>
        </p:txBody>
      </p:sp>
      <p:sp>
        <p:nvSpPr>
          <p:cNvPr id="348168" name="Text Box 15">
            <a:extLst>
              <a:ext uri="{FF2B5EF4-FFF2-40B4-BE49-F238E27FC236}">
                <a16:creationId xmlns:a16="http://schemas.microsoft.com/office/drawing/2014/main" id="{732578E5-1923-8A6A-FFBE-DAF86642D019}"/>
              </a:ext>
            </a:extLst>
          </p:cNvPr>
          <p:cNvSpPr txBox="1">
            <a:spLocks noChangeArrowheads="1"/>
          </p:cNvSpPr>
          <p:nvPr/>
        </p:nvSpPr>
        <p:spPr bwMode="auto">
          <a:xfrm>
            <a:off x="5321300" y="3594100"/>
            <a:ext cx="27559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Cibler la force de vente et</a:t>
            </a:r>
          </a:p>
          <a:p>
            <a:pPr algn="ctr"/>
            <a:r>
              <a:rPr lang="fr-FR" altLang="fr-FR"/>
              <a:t>Les distributeurs avec pour</a:t>
            </a:r>
          </a:p>
          <a:p>
            <a:pPr algn="ctr"/>
            <a:r>
              <a:rPr lang="fr-FR" altLang="fr-FR"/>
              <a:t>Objectif de les stimuler à</a:t>
            </a:r>
          </a:p>
          <a:p>
            <a:pPr algn="ctr"/>
            <a:r>
              <a:rPr lang="fr-FR" altLang="fr-FR"/>
              <a:t>Vendre le produit. À travers</a:t>
            </a:r>
          </a:p>
          <a:p>
            <a:pPr algn="ctr"/>
            <a:r>
              <a:rPr lang="fr-FR" altLang="fr-FR"/>
              <a:t>Cette approche, l’entreprise</a:t>
            </a:r>
          </a:p>
          <a:p>
            <a:pPr algn="ctr"/>
            <a:r>
              <a:rPr lang="fr-FR" altLang="fr-FR"/>
              <a:t>Communique auprès du</a:t>
            </a:r>
          </a:p>
          <a:p>
            <a:pPr algn="ctr"/>
            <a:r>
              <a:rPr lang="fr-FR" altLang="fr-FR"/>
              <a:t> distributeur</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Espace réservé du numéro de diapositive 3">
            <a:extLst>
              <a:ext uri="{FF2B5EF4-FFF2-40B4-BE49-F238E27FC236}">
                <a16:creationId xmlns:a16="http://schemas.microsoft.com/office/drawing/2014/main" id="{93AFB6A8-1F25-90E5-41AF-057DB082D0A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5DD88A3-7B12-4F45-968A-2A140E449D75}" type="slidenum">
              <a:rPr lang="en-US" altLang="fr-FR" sz="1800" smtClean="0">
                <a:solidFill>
                  <a:schemeClr val="bg1"/>
                </a:solidFill>
              </a:rPr>
              <a:pPr algn="l"/>
              <a:t>165</a:t>
            </a:fld>
            <a:endParaRPr lang="en-US" altLang="fr-FR" sz="1800">
              <a:solidFill>
                <a:schemeClr val="bg1"/>
              </a:solidFill>
            </a:endParaRPr>
          </a:p>
        </p:txBody>
      </p:sp>
      <p:sp>
        <p:nvSpPr>
          <p:cNvPr id="350210" name="Rectangle 2">
            <a:extLst>
              <a:ext uri="{FF2B5EF4-FFF2-40B4-BE49-F238E27FC236}">
                <a16:creationId xmlns:a16="http://schemas.microsoft.com/office/drawing/2014/main" id="{0F887782-EFFD-1A1A-7DBC-656E813F4A87}"/>
              </a:ext>
            </a:extLst>
          </p:cNvPr>
          <p:cNvSpPr>
            <a:spLocks noChangeArrowheads="1"/>
          </p:cNvSpPr>
          <p:nvPr/>
        </p:nvSpPr>
        <p:spPr bwMode="auto">
          <a:xfrm>
            <a:off x="-166688" y="95250"/>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50211" name="Text Box 9">
            <a:extLst>
              <a:ext uri="{FF2B5EF4-FFF2-40B4-BE49-F238E27FC236}">
                <a16:creationId xmlns:a16="http://schemas.microsoft.com/office/drawing/2014/main" id="{91146D0D-7811-AC05-10CD-F2019CC56CC4}"/>
              </a:ext>
            </a:extLst>
          </p:cNvPr>
          <p:cNvSpPr txBox="1">
            <a:spLocks noChangeArrowheads="1"/>
          </p:cNvSpPr>
          <p:nvPr/>
        </p:nvSpPr>
        <p:spPr bwMode="auto">
          <a:xfrm>
            <a:off x="304800" y="2668588"/>
            <a:ext cx="2540000" cy="404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Détermination de la cible</a:t>
            </a:r>
          </a:p>
        </p:txBody>
      </p:sp>
      <p:sp>
        <p:nvSpPr>
          <p:cNvPr id="350212" name="Text Box 10">
            <a:extLst>
              <a:ext uri="{FF2B5EF4-FFF2-40B4-BE49-F238E27FC236}">
                <a16:creationId xmlns:a16="http://schemas.microsoft.com/office/drawing/2014/main" id="{4F8543E9-8E6B-0559-0EB6-64DE808B1089}"/>
              </a:ext>
            </a:extLst>
          </p:cNvPr>
          <p:cNvSpPr txBox="1">
            <a:spLocks noChangeArrowheads="1"/>
          </p:cNvSpPr>
          <p:nvPr/>
        </p:nvSpPr>
        <p:spPr bwMode="auto">
          <a:xfrm>
            <a:off x="3387725" y="2668588"/>
            <a:ext cx="2368550" cy="404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Définition des objectifs</a:t>
            </a:r>
          </a:p>
        </p:txBody>
      </p:sp>
      <p:sp>
        <p:nvSpPr>
          <p:cNvPr id="350213" name="Text Box 11">
            <a:extLst>
              <a:ext uri="{FF2B5EF4-FFF2-40B4-BE49-F238E27FC236}">
                <a16:creationId xmlns:a16="http://schemas.microsoft.com/office/drawing/2014/main" id="{1EEB4522-AEBE-CDD6-D13A-38717C695195}"/>
              </a:ext>
            </a:extLst>
          </p:cNvPr>
          <p:cNvSpPr txBox="1">
            <a:spLocks noChangeArrowheads="1"/>
          </p:cNvSpPr>
          <p:nvPr/>
        </p:nvSpPr>
        <p:spPr bwMode="auto">
          <a:xfrm>
            <a:off x="6553200" y="2668588"/>
            <a:ext cx="2393950" cy="404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Conception du message</a:t>
            </a:r>
          </a:p>
        </p:txBody>
      </p:sp>
      <p:sp>
        <p:nvSpPr>
          <p:cNvPr id="350214" name="Text Box 12">
            <a:extLst>
              <a:ext uri="{FF2B5EF4-FFF2-40B4-BE49-F238E27FC236}">
                <a16:creationId xmlns:a16="http://schemas.microsoft.com/office/drawing/2014/main" id="{682A3EDB-2108-3CC0-D107-89FC83DF4377}"/>
              </a:ext>
            </a:extLst>
          </p:cNvPr>
          <p:cNvSpPr txBox="1">
            <a:spLocks noChangeArrowheads="1"/>
          </p:cNvSpPr>
          <p:nvPr/>
        </p:nvSpPr>
        <p:spPr bwMode="auto">
          <a:xfrm>
            <a:off x="5778500" y="4321175"/>
            <a:ext cx="3213100" cy="404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Décision du mix communication</a:t>
            </a:r>
          </a:p>
        </p:txBody>
      </p:sp>
      <p:sp>
        <p:nvSpPr>
          <p:cNvPr id="350215" name="Text Box 13">
            <a:extLst>
              <a:ext uri="{FF2B5EF4-FFF2-40B4-BE49-F238E27FC236}">
                <a16:creationId xmlns:a16="http://schemas.microsoft.com/office/drawing/2014/main" id="{BEC97D54-2596-33E8-92C5-34ED6F56A8A8}"/>
              </a:ext>
            </a:extLst>
          </p:cNvPr>
          <p:cNvSpPr txBox="1">
            <a:spLocks noChangeArrowheads="1"/>
          </p:cNvSpPr>
          <p:nvPr/>
        </p:nvSpPr>
        <p:spPr bwMode="auto">
          <a:xfrm>
            <a:off x="381000" y="4321175"/>
            <a:ext cx="2178050" cy="404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Evaluation du budget</a:t>
            </a:r>
          </a:p>
        </p:txBody>
      </p:sp>
      <p:sp>
        <p:nvSpPr>
          <p:cNvPr id="350216" name="Text Box 14">
            <a:extLst>
              <a:ext uri="{FF2B5EF4-FFF2-40B4-BE49-F238E27FC236}">
                <a16:creationId xmlns:a16="http://schemas.microsoft.com/office/drawing/2014/main" id="{CAE46320-C169-9D8B-331A-A5758520279A}"/>
              </a:ext>
            </a:extLst>
          </p:cNvPr>
          <p:cNvSpPr txBox="1">
            <a:spLocks noChangeArrowheads="1"/>
          </p:cNvSpPr>
          <p:nvPr/>
        </p:nvSpPr>
        <p:spPr bwMode="auto">
          <a:xfrm>
            <a:off x="247650" y="5616575"/>
            <a:ext cx="2647950" cy="404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Mise en œuvre des actions</a:t>
            </a:r>
          </a:p>
        </p:txBody>
      </p:sp>
      <p:sp>
        <p:nvSpPr>
          <p:cNvPr id="350217" name="Text Box 15">
            <a:extLst>
              <a:ext uri="{FF2B5EF4-FFF2-40B4-BE49-F238E27FC236}">
                <a16:creationId xmlns:a16="http://schemas.microsoft.com/office/drawing/2014/main" id="{74FCCEB4-B5FE-AF13-986F-FF5AA84BC2FB}"/>
              </a:ext>
            </a:extLst>
          </p:cNvPr>
          <p:cNvSpPr txBox="1">
            <a:spLocks noChangeArrowheads="1"/>
          </p:cNvSpPr>
          <p:nvPr/>
        </p:nvSpPr>
        <p:spPr bwMode="auto">
          <a:xfrm>
            <a:off x="6064250" y="5616575"/>
            <a:ext cx="2089150" cy="404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Mesure des résultats</a:t>
            </a:r>
          </a:p>
        </p:txBody>
      </p:sp>
      <p:sp>
        <p:nvSpPr>
          <p:cNvPr id="350218" name="Line 16">
            <a:extLst>
              <a:ext uri="{FF2B5EF4-FFF2-40B4-BE49-F238E27FC236}">
                <a16:creationId xmlns:a16="http://schemas.microsoft.com/office/drawing/2014/main" id="{294F4BF4-A146-2DF3-6D6C-DC83F7468EC7}"/>
              </a:ext>
            </a:extLst>
          </p:cNvPr>
          <p:cNvSpPr>
            <a:spLocks noChangeShapeType="1"/>
          </p:cNvSpPr>
          <p:nvPr/>
        </p:nvSpPr>
        <p:spPr bwMode="auto">
          <a:xfrm>
            <a:off x="2819400" y="2897188"/>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0219" name="Line 17">
            <a:extLst>
              <a:ext uri="{FF2B5EF4-FFF2-40B4-BE49-F238E27FC236}">
                <a16:creationId xmlns:a16="http://schemas.microsoft.com/office/drawing/2014/main" id="{A8988DB8-37C9-8272-37B6-80AF7DEBBA6E}"/>
              </a:ext>
            </a:extLst>
          </p:cNvPr>
          <p:cNvSpPr>
            <a:spLocks noChangeShapeType="1"/>
          </p:cNvSpPr>
          <p:nvPr/>
        </p:nvSpPr>
        <p:spPr bwMode="auto">
          <a:xfrm>
            <a:off x="5791200" y="2897188"/>
            <a:ext cx="7620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0220" name="Line 18">
            <a:extLst>
              <a:ext uri="{FF2B5EF4-FFF2-40B4-BE49-F238E27FC236}">
                <a16:creationId xmlns:a16="http://schemas.microsoft.com/office/drawing/2014/main" id="{0C03C5EB-CDB9-E175-5455-9CB03EA384E6}"/>
              </a:ext>
            </a:extLst>
          </p:cNvPr>
          <p:cNvSpPr>
            <a:spLocks noChangeShapeType="1"/>
          </p:cNvSpPr>
          <p:nvPr/>
        </p:nvSpPr>
        <p:spPr bwMode="auto">
          <a:xfrm>
            <a:off x="7620000" y="3125788"/>
            <a:ext cx="0" cy="1143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0221" name="Line 19">
            <a:extLst>
              <a:ext uri="{FF2B5EF4-FFF2-40B4-BE49-F238E27FC236}">
                <a16:creationId xmlns:a16="http://schemas.microsoft.com/office/drawing/2014/main" id="{36F77517-97DE-5BDE-BBF6-D01A4F11A842}"/>
              </a:ext>
            </a:extLst>
          </p:cNvPr>
          <p:cNvSpPr>
            <a:spLocks noChangeShapeType="1"/>
          </p:cNvSpPr>
          <p:nvPr/>
        </p:nvSpPr>
        <p:spPr bwMode="auto">
          <a:xfrm flipH="1">
            <a:off x="2590800" y="4497388"/>
            <a:ext cx="3200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0222" name="Line 20">
            <a:extLst>
              <a:ext uri="{FF2B5EF4-FFF2-40B4-BE49-F238E27FC236}">
                <a16:creationId xmlns:a16="http://schemas.microsoft.com/office/drawing/2014/main" id="{8E22FD08-1D44-2BDA-AC6D-8CE893B68273}"/>
              </a:ext>
            </a:extLst>
          </p:cNvPr>
          <p:cNvSpPr>
            <a:spLocks noChangeShapeType="1"/>
          </p:cNvSpPr>
          <p:nvPr/>
        </p:nvSpPr>
        <p:spPr bwMode="auto">
          <a:xfrm>
            <a:off x="1371600" y="4725988"/>
            <a:ext cx="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0223" name="Line 21">
            <a:extLst>
              <a:ext uri="{FF2B5EF4-FFF2-40B4-BE49-F238E27FC236}">
                <a16:creationId xmlns:a16="http://schemas.microsoft.com/office/drawing/2014/main" id="{72662203-331D-9DA0-4874-F199F9ADE078}"/>
              </a:ext>
            </a:extLst>
          </p:cNvPr>
          <p:cNvSpPr>
            <a:spLocks noChangeShapeType="1"/>
          </p:cNvSpPr>
          <p:nvPr/>
        </p:nvSpPr>
        <p:spPr bwMode="auto">
          <a:xfrm>
            <a:off x="2895600" y="5792788"/>
            <a:ext cx="3124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Espace réservé du numéro de diapositive 3">
            <a:extLst>
              <a:ext uri="{FF2B5EF4-FFF2-40B4-BE49-F238E27FC236}">
                <a16:creationId xmlns:a16="http://schemas.microsoft.com/office/drawing/2014/main" id="{49DA3649-35E4-ED59-2B72-18D8E3948D82}"/>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22FC38C-C6A5-EE43-A6D4-CB789427BD88}" type="slidenum">
              <a:rPr lang="en-US" altLang="fr-FR" sz="1800" smtClean="0">
                <a:solidFill>
                  <a:schemeClr val="bg1"/>
                </a:solidFill>
              </a:rPr>
              <a:pPr algn="l"/>
              <a:t>166</a:t>
            </a:fld>
            <a:endParaRPr lang="en-US" altLang="fr-FR" sz="1800">
              <a:solidFill>
                <a:schemeClr val="bg1"/>
              </a:solidFill>
            </a:endParaRPr>
          </a:p>
        </p:txBody>
      </p:sp>
      <p:sp>
        <p:nvSpPr>
          <p:cNvPr id="352258" name="Rectangle 2">
            <a:extLst>
              <a:ext uri="{FF2B5EF4-FFF2-40B4-BE49-F238E27FC236}">
                <a16:creationId xmlns:a16="http://schemas.microsoft.com/office/drawing/2014/main" id="{15FDC7DD-B36F-EC3B-EA46-7DFE73909FD6}"/>
              </a:ext>
            </a:extLst>
          </p:cNvPr>
          <p:cNvSpPr>
            <a:spLocks noChangeArrowheads="1"/>
          </p:cNvSpPr>
          <p:nvPr/>
        </p:nvSpPr>
        <p:spPr bwMode="auto">
          <a:xfrm>
            <a:off x="-180975" y="115888"/>
            <a:ext cx="9144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52259" name="Text Box 3">
            <a:extLst>
              <a:ext uri="{FF2B5EF4-FFF2-40B4-BE49-F238E27FC236}">
                <a16:creationId xmlns:a16="http://schemas.microsoft.com/office/drawing/2014/main" id="{4B7E4DCD-DF1C-BB6B-75FB-E4DB5EE01891}"/>
              </a:ext>
            </a:extLst>
          </p:cNvPr>
          <p:cNvSpPr txBox="1">
            <a:spLocks noChangeArrowheads="1"/>
          </p:cNvSpPr>
          <p:nvPr/>
        </p:nvSpPr>
        <p:spPr bwMode="auto">
          <a:xfrm>
            <a:off x="304800" y="2935288"/>
            <a:ext cx="295275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Détermination de la cible</a:t>
            </a:r>
            <a:endParaRPr lang="fr-FR" altLang="fr-FR"/>
          </a:p>
        </p:txBody>
      </p:sp>
      <p:sp>
        <p:nvSpPr>
          <p:cNvPr id="352260" name="Text Box 16">
            <a:extLst>
              <a:ext uri="{FF2B5EF4-FFF2-40B4-BE49-F238E27FC236}">
                <a16:creationId xmlns:a16="http://schemas.microsoft.com/office/drawing/2014/main" id="{79E178AD-B49D-1CF0-30D2-0EED5661C498}"/>
              </a:ext>
            </a:extLst>
          </p:cNvPr>
          <p:cNvSpPr txBox="1">
            <a:spLocks noChangeArrowheads="1"/>
          </p:cNvSpPr>
          <p:nvPr/>
        </p:nvSpPr>
        <p:spPr bwMode="auto">
          <a:xfrm>
            <a:off x="838200" y="3719513"/>
            <a:ext cx="7434263"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Il s’agit de déterminer l’audience à laquelle elle souhaite adresser son message.</a:t>
            </a:r>
          </a:p>
          <a:p>
            <a:r>
              <a:rPr lang="fr-FR" altLang="fr-FR"/>
              <a:t>Il peut s’agir de :</a:t>
            </a:r>
          </a:p>
          <a:p>
            <a:endParaRPr lang="fr-FR" altLang="fr-FR"/>
          </a:p>
          <a:p>
            <a:r>
              <a:rPr lang="fr-FR" altLang="fr-FR"/>
              <a:t>	clients actuels</a:t>
            </a:r>
          </a:p>
          <a:p>
            <a:r>
              <a:rPr lang="fr-FR" altLang="fr-FR"/>
              <a:t>	clients potentiels</a:t>
            </a:r>
          </a:p>
          <a:p>
            <a:r>
              <a:rPr lang="fr-FR" altLang="fr-FR"/>
              <a:t>	prescripteurs</a:t>
            </a:r>
          </a:p>
          <a:p>
            <a:r>
              <a:rPr lang="fr-FR" altLang="fr-FR"/>
              <a:t>	distributeurs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Espace réservé du numéro de diapositive 3">
            <a:extLst>
              <a:ext uri="{FF2B5EF4-FFF2-40B4-BE49-F238E27FC236}">
                <a16:creationId xmlns:a16="http://schemas.microsoft.com/office/drawing/2014/main" id="{A57A5A1C-8F7C-C669-18E3-6AB0322BBE0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8CECDA5-F0B9-4F48-AFFE-BABB251FC4AB}" type="slidenum">
              <a:rPr lang="en-US" altLang="fr-FR" sz="1800" smtClean="0">
                <a:solidFill>
                  <a:schemeClr val="bg1"/>
                </a:solidFill>
              </a:rPr>
              <a:pPr algn="l"/>
              <a:t>167</a:t>
            </a:fld>
            <a:endParaRPr lang="en-US" altLang="fr-FR" sz="1800">
              <a:solidFill>
                <a:schemeClr val="bg1"/>
              </a:solidFill>
            </a:endParaRPr>
          </a:p>
        </p:txBody>
      </p:sp>
      <p:sp>
        <p:nvSpPr>
          <p:cNvPr id="354306" name="Rectangle 2">
            <a:extLst>
              <a:ext uri="{FF2B5EF4-FFF2-40B4-BE49-F238E27FC236}">
                <a16:creationId xmlns:a16="http://schemas.microsoft.com/office/drawing/2014/main" id="{7DB2974B-1203-B836-6FD5-F4BC24896290}"/>
              </a:ext>
            </a:extLst>
          </p:cNvPr>
          <p:cNvSpPr>
            <a:spLocks noChangeArrowheads="1"/>
          </p:cNvSpPr>
          <p:nvPr/>
        </p:nvSpPr>
        <p:spPr bwMode="auto">
          <a:xfrm>
            <a:off x="-323850" y="952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54307" name="Text Box 5">
            <a:extLst>
              <a:ext uri="{FF2B5EF4-FFF2-40B4-BE49-F238E27FC236}">
                <a16:creationId xmlns:a16="http://schemas.microsoft.com/office/drawing/2014/main" id="{500E9F2E-2E04-0E08-F992-64B062075B54}"/>
              </a:ext>
            </a:extLst>
          </p:cNvPr>
          <p:cNvSpPr txBox="1">
            <a:spLocks noChangeArrowheads="1"/>
          </p:cNvSpPr>
          <p:nvPr/>
        </p:nvSpPr>
        <p:spPr bwMode="auto">
          <a:xfrm>
            <a:off x="381000" y="2909888"/>
            <a:ext cx="2706688"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Définition des objectifs</a:t>
            </a:r>
            <a:endParaRPr lang="fr-FR" altLang="fr-FR"/>
          </a:p>
        </p:txBody>
      </p:sp>
      <p:sp>
        <p:nvSpPr>
          <p:cNvPr id="354308" name="Text Box 6">
            <a:extLst>
              <a:ext uri="{FF2B5EF4-FFF2-40B4-BE49-F238E27FC236}">
                <a16:creationId xmlns:a16="http://schemas.microsoft.com/office/drawing/2014/main" id="{CC4F60DC-0E75-543D-3AF6-01B87D4EEAEE}"/>
              </a:ext>
            </a:extLst>
          </p:cNvPr>
          <p:cNvSpPr txBox="1">
            <a:spLocks noChangeArrowheads="1"/>
          </p:cNvSpPr>
          <p:nvPr/>
        </p:nvSpPr>
        <p:spPr bwMode="auto">
          <a:xfrm>
            <a:off x="974725" y="3573463"/>
            <a:ext cx="2955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A - la nature des objectifs</a:t>
            </a:r>
            <a:endParaRPr lang="fr-FR" altLang="fr-FR"/>
          </a:p>
        </p:txBody>
      </p:sp>
      <p:sp>
        <p:nvSpPr>
          <p:cNvPr id="354309" name="Text Box 7">
            <a:extLst>
              <a:ext uri="{FF2B5EF4-FFF2-40B4-BE49-F238E27FC236}">
                <a16:creationId xmlns:a16="http://schemas.microsoft.com/office/drawing/2014/main" id="{02053263-BBB4-190F-1B27-6FA470D0B6A3}"/>
              </a:ext>
            </a:extLst>
          </p:cNvPr>
          <p:cNvSpPr txBox="1">
            <a:spLocks noChangeArrowheads="1"/>
          </p:cNvSpPr>
          <p:nvPr/>
        </p:nvSpPr>
        <p:spPr bwMode="auto">
          <a:xfrm>
            <a:off x="5334000" y="3289300"/>
            <a:ext cx="1498600" cy="954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Stade cognitif</a:t>
            </a:r>
          </a:p>
          <a:p>
            <a:r>
              <a:rPr lang="fr-FR" altLang="fr-FR"/>
              <a:t>Stade affectif</a:t>
            </a:r>
          </a:p>
          <a:p>
            <a:r>
              <a:rPr lang="fr-FR" altLang="fr-FR"/>
              <a:t>Stade conatif</a:t>
            </a:r>
          </a:p>
        </p:txBody>
      </p:sp>
      <p:sp>
        <p:nvSpPr>
          <p:cNvPr id="354310" name="Line 8">
            <a:extLst>
              <a:ext uri="{FF2B5EF4-FFF2-40B4-BE49-F238E27FC236}">
                <a16:creationId xmlns:a16="http://schemas.microsoft.com/office/drawing/2014/main" id="{378906C2-BD11-2119-7C55-B36D8870CE34}"/>
              </a:ext>
            </a:extLst>
          </p:cNvPr>
          <p:cNvSpPr>
            <a:spLocks noChangeShapeType="1"/>
          </p:cNvSpPr>
          <p:nvPr/>
        </p:nvSpPr>
        <p:spPr bwMode="auto">
          <a:xfrm>
            <a:off x="4038600" y="3748088"/>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4311" name="Text Box 9">
            <a:extLst>
              <a:ext uri="{FF2B5EF4-FFF2-40B4-BE49-F238E27FC236}">
                <a16:creationId xmlns:a16="http://schemas.microsoft.com/office/drawing/2014/main" id="{ED33F563-B970-F2D7-A714-99CF32C83032}"/>
              </a:ext>
            </a:extLst>
          </p:cNvPr>
          <p:cNvSpPr txBox="1">
            <a:spLocks noChangeArrowheads="1"/>
          </p:cNvSpPr>
          <p:nvPr/>
        </p:nvSpPr>
        <p:spPr bwMode="auto">
          <a:xfrm>
            <a:off x="1000125" y="4983163"/>
            <a:ext cx="2300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B - le modèle AIDA</a:t>
            </a:r>
            <a:endParaRPr lang="fr-FR" altLang="fr-FR"/>
          </a:p>
        </p:txBody>
      </p:sp>
      <p:sp>
        <p:nvSpPr>
          <p:cNvPr id="354312" name="Text Box 10">
            <a:extLst>
              <a:ext uri="{FF2B5EF4-FFF2-40B4-BE49-F238E27FC236}">
                <a16:creationId xmlns:a16="http://schemas.microsoft.com/office/drawing/2014/main" id="{1574036C-4642-5DB1-E6AC-FDE11570C213}"/>
              </a:ext>
            </a:extLst>
          </p:cNvPr>
          <p:cNvSpPr txBox="1">
            <a:spLocks noChangeArrowheads="1"/>
          </p:cNvSpPr>
          <p:nvPr/>
        </p:nvSpPr>
        <p:spPr bwMode="auto">
          <a:xfrm>
            <a:off x="5359400" y="4576763"/>
            <a:ext cx="1085850" cy="122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Attention</a:t>
            </a:r>
          </a:p>
          <a:p>
            <a:pPr algn="ctr"/>
            <a:r>
              <a:rPr lang="fr-FR" altLang="fr-FR"/>
              <a:t>Intérêt</a:t>
            </a:r>
          </a:p>
          <a:p>
            <a:pPr algn="ctr"/>
            <a:r>
              <a:rPr lang="fr-FR" altLang="fr-FR"/>
              <a:t>Désir</a:t>
            </a:r>
          </a:p>
          <a:p>
            <a:pPr algn="ctr"/>
            <a:r>
              <a:rPr lang="fr-FR" altLang="fr-FR"/>
              <a:t>Action</a:t>
            </a:r>
          </a:p>
        </p:txBody>
      </p:sp>
      <p:sp>
        <p:nvSpPr>
          <p:cNvPr id="354313" name="Line 11">
            <a:extLst>
              <a:ext uri="{FF2B5EF4-FFF2-40B4-BE49-F238E27FC236}">
                <a16:creationId xmlns:a16="http://schemas.microsoft.com/office/drawing/2014/main" id="{68980DCD-FF10-862B-5723-C5B2ABC5688D}"/>
              </a:ext>
            </a:extLst>
          </p:cNvPr>
          <p:cNvSpPr>
            <a:spLocks noChangeShapeType="1"/>
          </p:cNvSpPr>
          <p:nvPr/>
        </p:nvSpPr>
        <p:spPr bwMode="auto">
          <a:xfrm>
            <a:off x="4064000" y="5157788"/>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Espace réservé du numéro de diapositive 3">
            <a:extLst>
              <a:ext uri="{FF2B5EF4-FFF2-40B4-BE49-F238E27FC236}">
                <a16:creationId xmlns:a16="http://schemas.microsoft.com/office/drawing/2014/main" id="{9E25EDD3-2C42-B3D2-3B00-D0120626001E}"/>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84E2BC2-5216-9940-84BD-ED421F8AEB40}" type="slidenum">
              <a:rPr lang="en-US" altLang="fr-FR" sz="1800" smtClean="0">
                <a:solidFill>
                  <a:schemeClr val="bg1"/>
                </a:solidFill>
              </a:rPr>
              <a:pPr algn="l"/>
              <a:t>168</a:t>
            </a:fld>
            <a:endParaRPr lang="en-US" altLang="fr-FR" sz="1800">
              <a:solidFill>
                <a:schemeClr val="bg1"/>
              </a:solidFill>
            </a:endParaRPr>
          </a:p>
        </p:txBody>
      </p:sp>
      <p:sp>
        <p:nvSpPr>
          <p:cNvPr id="356354" name="Rectangle 2">
            <a:extLst>
              <a:ext uri="{FF2B5EF4-FFF2-40B4-BE49-F238E27FC236}">
                <a16:creationId xmlns:a16="http://schemas.microsoft.com/office/drawing/2014/main" id="{C8B3B5DD-900A-9F9D-B0E9-91AA2AEB2B4C}"/>
              </a:ext>
            </a:extLst>
          </p:cNvPr>
          <p:cNvSpPr>
            <a:spLocks noChangeArrowheads="1"/>
          </p:cNvSpPr>
          <p:nvPr/>
        </p:nvSpPr>
        <p:spPr bwMode="auto">
          <a:xfrm>
            <a:off x="-354013" y="77788"/>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56355" name="Text Box 3">
            <a:extLst>
              <a:ext uri="{FF2B5EF4-FFF2-40B4-BE49-F238E27FC236}">
                <a16:creationId xmlns:a16="http://schemas.microsoft.com/office/drawing/2014/main" id="{93BD73E6-0C19-5234-006E-00CBD56D496A}"/>
              </a:ext>
            </a:extLst>
          </p:cNvPr>
          <p:cNvSpPr txBox="1">
            <a:spLocks noChangeArrowheads="1"/>
          </p:cNvSpPr>
          <p:nvPr/>
        </p:nvSpPr>
        <p:spPr bwMode="auto">
          <a:xfrm>
            <a:off x="381000" y="2063750"/>
            <a:ext cx="276225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Conception du message</a:t>
            </a:r>
            <a:endParaRPr lang="fr-FR" altLang="fr-FR"/>
          </a:p>
        </p:txBody>
      </p:sp>
      <p:sp>
        <p:nvSpPr>
          <p:cNvPr id="356356" name="Text Box 4">
            <a:extLst>
              <a:ext uri="{FF2B5EF4-FFF2-40B4-BE49-F238E27FC236}">
                <a16:creationId xmlns:a16="http://schemas.microsoft.com/office/drawing/2014/main" id="{3E1FCF78-9A4B-81E5-A974-9312E573E277}"/>
              </a:ext>
            </a:extLst>
          </p:cNvPr>
          <p:cNvSpPr txBox="1">
            <a:spLocks noChangeArrowheads="1"/>
          </p:cNvSpPr>
          <p:nvPr/>
        </p:nvSpPr>
        <p:spPr bwMode="auto">
          <a:xfrm>
            <a:off x="457200" y="2805113"/>
            <a:ext cx="299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A - la contenu du message</a:t>
            </a:r>
            <a:endParaRPr lang="fr-FR" altLang="fr-FR"/>
          </a:p>
        </p:txBody>
      </p:sp>
      <p:sp>
        <p:nvSpPr>
          <p:cNvPr id="356357" name="Text Box 5">
            <a:extLst>
              <a:ext uri="{FF2B5EF4-FFF2-40B4-BE49-F238E27FC236}">
                <a16:creationId xmlns:a16="http://schemas.microsoft.com/office/drawing/2014/main" id="{C445E55E-6763-60F5-F4B4-A8FD40A4EC18}"/>
              </a:ext>
            </a:extLst>
          </p:cNvPr>
          <p:cNvSpPr txBox="1">
            <a:spLocks noChangeArrowheads="1"/>
          </p:cNvSpPr>
          <p:nvPr/>
        </p:nvSpPr>
        <p:spPr bwMode="auto">
          <a:xfrm>
            <a:off x="4911725" y="2520950"/>
            <a:ext cx="3333750" cy="954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Rationnel : qualité, performance</a:t>
            </a:r>
          </a:p>
          <a:p>
            <a:r>
              <a:rPr lang="fr-FR" altLang="fr-FR"/>
              <a:t>Emotionnel : joie, amour, humour</a:t>
            </a:r>
          </a:p>
          <a:p>
            <a:r>
              <a:rPr lang="fr-FR" altLang="fr-FR"/>
              <a:t>Ethique : sens moral</a:t>
            </a:r>
          </a:p>
        </p:txBody>
      </p:sp>
      <p:sp>
        <p:nvSpPr>
          <p:cNvPr id="356358" name="Line 6">
            <a:extLst>
              <a:ext uri="{FF2B5EF4-FFF2-40B4-BE49-F238E27FC236}">
                <a16:creationId xmlns:a16="http://schemas.microsoft.com/office/drawing/2014/main" id="{C74351F4-4FD7-5476-E632-890CD73D829F}"/>
              </a:ext>
            </a:extLst>
          </p:cNvPr>
          <p:cNvSpPr>
            <a:spLocks noChangeShapeType="1"/>
          </p:cNvSpPr>
          <p:nvPr/>
        </p:nvSpPr>
        <p:spPr bwMode="auto">
          <a:xfrm>
            <a:off x="3521075" y="2979738"/>
            <a:ext cx="1343025"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6359" name="Text Box 7">
            <a:extLst>
              <a:ext uri="{FF2B5EF4-FFF2-40B4-BE49-F238E27FC236}">
                <a16:creationId xmlns:a16="http://schemas.microsoft.com/office/drawing/2014/main" id="{4D113B18-EFCC-B2F5-411A-54923B7543CF}"/>
              </a:ext>
            </a:extLst>
          </p:cNvPr>
          <p:cNvSpPr txBox="1">
            <a:spLocks noChangeArrowheads="1"/>
          </p:cNvSpPr>
          <p:nvPr/>
        </p:nvSpPr>
        <p:spPr bwMode="auto">
          <a:xfrm>
            <a:off x="482600" y="4070350"/>
            <a:ext cx="3125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B - la structure du message</a:t>
            </a:r>
            <a:endParaRPr lang="fr-FR" altLang="fr-FR"/>
          </a:p>
        </p:txBody>
      </p:sp>
      <p:sp>
        <p:nvSpPr>
          <p:cNvPr id="356360" name="Text Box 8">
            <a:extLst>
              <a:ext uri="{FF2B5EF4-FFF2-40B4-BE49-F238E27FC236}">
                <a16:creationId xmlns:a16="http://schemas.microsoft.com/office/drawing/2014/main" id="{6ECA72CF-77D3-4FD1-8EAC-771AA4CC9FBE}"/>
              </a:ext>
            </a:extLst>
          </p:cNvPr>
          <p:cNvSpPr txBox="1">
            <a:spLocks noChangeArrowheads="1"/>
          </p:cNvSpPr>
          <p:nvPr/>
        </p:nvSpPr>
        <p:spPr bwMode="auto">
          <a:xfrm>
            <a:off x="4959350" y="3663950"/>
            <a:ext cx="2203450" cy="122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Ordre de présentation</a:t>
            </a:r>
          </a:p>
          <a:p>
            <a:pPr algn="ctr"/>
            <a:r>
              <a:rPr lang="fr-FR" altLang="fr-FR"/>
              <a:t>des arguments:</a:t>
            </a:r>
          </a:p>
          <a:p>
            <a:pPr algn="ctr"/>
            <a:r>
              <a:rPr lang="fr-FR" altLang="fr-FR"/>
              <a:t>Du plus percutant au</a:t>
            </a:r>
          </a:p>
          <a:p>
            <a:pPr algn="ctr"/>
            <a:r>
              <a:rPr lang="fr-FR" altLang="fr-FR"/>
              <a:t>plus pratique</a:t>
            </a:r>
          </a:p>
        </p:txBody>
      </p:sp>
      <p:sp>
        <p:nvSpPr>
          <p:cNvPr id="356361" name="Line 9">
            <a:extLst>
              <a:ext uri="{FF2B5EF4-FFF2-40B4-BE49-F238E27FC236}">
                <a16:creationId xmlns:a16="http://schemas.microsoft.com/office/drawing/2014/main" id="{A4A8AB90-6D76-CBDD-8DE8-122A4AF49FCB}"/>
              </a:ext>
            </a:extLst>
          </p:cNvPr>
          <p:cNvSpPr>
            <a:spLocks noChangeShapeType="1"/>
          </p:cNvSpPr>
          <p:nvPr/>
        </p:nvSpPr>
        <p:spPr bwMode="auto">
          <a:xfrm>
            <a:off x="3546475" y="4244975"/>
            <a:ext cx="1343025"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6362" name="Text Box 10">
            <a:extLst>
              <a:ext uri="{FF2B5EF4-FFF2-40B4-BE49-F238E27FC236}">
                <a16:creationId xmlns:a16="http://schemas.microsoft.com/office/drawing/2014/main" id="{0CB85A88-4040-A750-7F05-14EF6566EAEC}"/>
              </a:ext>
            </a:extLst>
          </p:cNvPr>
          <p:cNvSpPr txBox="1">
            <a:spLocks noChangeArrowheads="1"/>
          </p:cNvSpPr>
          <p:nvPr/>
        </p:nvSpPr>
        <p:spPr bwMode="auto">
          <a:xfrm>
            <a:off x="473075" y="5508625"/>
            <a:ext cx="287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 - le format du message</a:t>
            </a:r>
            <a:endParaRPr lang="fr-FR" altLang="fr-FR"/>
          </a:p>
        </p:txBody>
      </p:sp>
      <p:sp>
        <p:nvSpPr>
          <p:cNvPr id="356363" name="Text Box 11">
            <a:extLst>
              <a:ext uri="{FF2B5EF4-FFF2-40B4-BE49-F238E27FC236}">
                <a16:creationId xmlns:a16="http://schemas.microsoft.com/office/drawing/2014/main" id="{7178964C-98A7-6961-5CD2-E60FEF4C8C9E}"/>
              </a:ext>
            </a:extLst>
          </p:cNvPr>
          <p:cNvSpPr txBox="1">
            <a:spLocks noChangeArrowheads="1"/>
          </p:cNvSpPr>
          <p:nvPr/>
        </p:nvSpPr>
        <p:spPr bwMode="auto">
          <a:xfrm>
            <a:off x="4953000" y="5224463"/>
            <a:ext cx="3832225" cy="122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Formes symboliques du message</a:t>
            </a:r>
          </a:p>
          <a:p>
            <a:pPr algn="ctr"/>
            <a:r>
              <a:rPr lang="fr-FR" altLang="fr-FR"/>
              <a:t>destinées à mettre en avant le contenu</a:t>
            </a:r>
          </a:p>
          <a:p>
            <a:pPr algn="ctr"/>
            <a:r>
              <a:rPr lang="fr-FR" altLang="fr-FR"/>
              <a:t>et la structure du message :</a:t>
            </a:r>
          </a:p>
          <a:p>
            <a:pPr algn="ctr"/>
            <a:r>
              <a:rPr lang="fr-FR" altLang="fr-FR"/>
              <a:t>texte, image, couleur et rythme</a:t>
            </a:r>
          </a:p>
        </p:txBody>
      </p:sp>
      <p:sp>
        <p:nvSpPr>
          <p:cNvPr id="356364" name="Line 12">
            <a:extLst>
              <a:ext uri="{FF2B5EF4-FFF2-40B4-BE49-F238E27FC236}">
                <a16:creationId xmlns:a16="http://schemas.microsoft.com/office/drawing/2014/main" id="{19A8B03D-0E17-91AC-609C-541173E08824}"/>
              </a:ext>
            </a:extLst>
          </p:cNvPr>
          <p:cNvSpPr>
            <a:spLocks noChangeShapeType="1"/>
          </p:cNvSpPr>
          <p:nvPr/>
        </p:nvSpPr>
        <p:spPr bwMode="auto">
          <a:xfrm>
            <a:off x="3536950" y="5683250"/>
            <a:ext cx="1343025"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56365" name="Rectangle 13">
            <a:extLst>
              <a:ext uri="{FF2B5EF4-FFF2-40B4-BE49-F238E27FC236}">
                <a16:creationId xmlns:a16="http://schemas.microsoft.com/office/drawing/2014/main" id="{576E44B9-2F61-5BA6-0AFB-F0B698AD4BE1}"/>
              </a:ext>
            </a:extLst>
          </p:cNvPr>
          <p:cNvSpPr>
            <a:spLocks noChangeArrowheads="1"/>
          </p:cNvSpPr>
          <p:nvPr/>
        </p:nvSpPr>
        <p:spPr bwMode="auto">
          <a:xfrm>
            <a:off x="8658225" y="57118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Espace réservé du numéro de diapositive 3">
            <a:extLst>
              <a:ext uri="{FF2B5EF4-FFF2-40B4-BE49-F238E27FC236}">
                <a16:creationId xmlns:a16="http://schemas.microsoft.com/office/drawing/2014/main" id="{C5BDC88C-6302-A06F-EE04-5FC09FEF319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171B108-CB3C-C849-A8B2-E02CB4C0E7D4}" type="slidenum">
              <a:rPr lang="en-US" altLang="fr-FR" sz="1800" smtClean="0">
                <a:solidFill>
                  <a:schemeClr val="bg1"/>
                </a:solidFill>
              </a:rPr>
              <a:pPr algn="l"/>
              <a:t>169</a:t>
            </a:fld>
            <a:endParaRPr lang="en-US" altLang="fr-FR" sz="1800">
              <a:solidFill>
                <a:schemeClr val="bg1"/>
              </a:solidFill>
            </a:endParaRPr>
          </a:p>
        </p:txBody>
      </p:sp>
      <p:sp>
        <p:nvSpPr>
          <p:cNvPr id="358402" name="Rectangle 2">
            <a:extLst>
              <a:ext uri="{FF2B5EF4-FFF2-40B4-BE49-F238E27FC236}">
                <a16:creationId xmlns:a16="http://schemas.microsoft.com/office/drawing/2014/main" id="{929F6F67-7F4E-7C0B-F0D1-3213EE65B704}"/>
              </a:ext>
            </a:extLst>
          </p:cNvPr>
          <p:cNvSpPr>
            <a:spLocks noChangeArrowheads="1"/>
          </p:cNvSpPr>
          <p:nvPr/>
        </p:nvSpPr>
        <p:spPr bwMode="auto">
          <a:xfrm>
            <a:off x="-303213" y="109538"/>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58403" name="Text Box 3">
            <a:extLst>
              <a:ext uri="{FF2B5EF4-FFF2-40B4-BE49-F238E27FC236}">
                <a16:creationId xmlns:a16="http://schemas.microsoft.com/office/drawing/2014/main" id="{2943F983-05F3-76A2-1A9F-0D521C8E65ED}"/>
              </a:ext>
            </a:extLst>
          </p:cNvPr>
          <p:cNvSpPr txBox="1">
            <a:spLocks noChangeArrowheads="1"/>
          </p:cNvSpPr>
          <p:nvPr/>
        </p:nvSpPr>
        <p:spPr bwMode="auto">
          <a:xfrm>
            <a:off x="304800" y="2563813"/>
            <a:ext cx="401955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Décision du mix de communication</a:t>
            </a:r>
            <a:endParaRPr lang="fr-FR" altLang="fr-FR"/>
          </a:p>
        </p:txBody>
      </p:sp>
      <p:sp>
        <p:nvSpPr>
          <p:cNvPr id="358404" name="Text Box 4">
            <a:extLst>
              <a:ext uri="{FF2B5EF4-FFF2-40B4-BE49-F238E27FC236}">
                <a16:creationId xmlns:a16="http://schemas.microsoft.com/office/drawing/2014/main" id="{17630E40-B5DE-F89D-9311-7BE538B5051B}"/>
              </a:ext>
            </a:extLst>
          </p:cNvPr>
          <p:cNvSpPr txBox="1">
            <a:spLocks noChangeArrowheads="1"/>
          </p:cNvSpPr>
          <p:nvPr/>
        </p:nvSpPr>
        <p:spPr bwMode="auto">
          <a:xfrm>
            <a:off x="838200" y="3849688"/>
            <a:ext cx="75295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Il s’agit de déterminer les moyens de communication utilisés pour transmettre le</a:t>
            </a:r>
          </a:p>
          <a:p>
            <a:r>
              <a:rPr lang="fr-FR" altLang="fr-FR"/>
              <a:t>Message</a:t>
            </a:r>
          </a:p>
          <a:p>
            <a:r>
              <a:rPr lang="fr-FR" altLang="fr-FR"/>
              <a:t>Selon les objectifs visés, le responsable marketing peut privilégier :</a:t>
            </a:r>
          </a:p>
          <a:p>
            <a:endParaRPr lang="fr-FR" altLang="fr-FR"/>
          </a:p>
          <a:p>
            <a:r>
              <a:rPr lang="fr-FR" altLang="fr-FR"/>
              <a:t>La communication média</a:t>
            </a:r>
          </a:p>
          <a:p>
            <a:r>
              <a:rPr lang="fr-FR" altLang="fr-FR"/>
              <a:t>La communication hors média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3C9C8C-9309-8320-B482-DC4440399250}"/>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1- Définition</a:t>
            </a:r>
          </a:p>
        </p:txBody>
      </p:sp>
      <p:sp>
        <p:nvSpPr>
          <p:cNvPr id="54274" name="Rectangle 3">
            <a:extLst>
              <a:ext uri="{FF2B5EF4-FFF2-40B4-BE49-F238E27FC236}">
                <a16:creationId xmlns:a16="http://schemas.microsoft.com/office/drawing/2014/main" id="{3E2A38F7-09A5-4C8A-77BE-522129CB781B}"/>
              </a:ext>
            </a:extLst>
          </p:cNvPr>
          <p:cNvSpPr>
            <a:spLocks noGrp="1"/>
          </p:cNvSpPr>
          <p:nvPr>
            <p:ph idx="1"/>
          </p:nvPr>
        </p:nvSpPr>
        <p:spPr>
          <a:xfrm>
            <a:off x="685800" y="1524000"/>
            <a:ext cx="7772400" cy="4114800"/>
          </a:xfrm>
        </p:spPr>
        <p:txBody>
          <a:bodyPr/>
          <a:lstStyle/>
          <a:p>
            <a:pPr eaLnBrk="1" hangingPunct="1">
              <a:lnSpc>
                <a:spcPct val="70000"/>
              </a:lnSpc>
            </a:pPr>
            <a:r>
              <a:rPr lang="fr-FR" altLang="fr-FR" sz="1900">
                <a:ea typeface="ＭＳ Ｐゴシック" panose="020B0600070205080204" pitchFamily="34" charset="-128"/>
              </a:rPr>
              <a:t>Selon le Larousse, le besoin est «</a:t>
            </a:r>
            <a:r>
              <a:rPr lang="fr-FR" altLang="fr-FR" sz="2200">
                <a:ea typeface="ＭＳ Ｐゴシック" panose="020B0600070205080204" pitchFamily="34" charset="-128"/>
              </a:rPr>
              <a:t> </a:t>
            </a:r>
            <a:r>
              <a:rPr lang="fr-FR" altLang="fr-FR" sz="1900">
                <a:solidFill>
                  <a:schemeClr val="folHlink"/>
                </a:solidFill>
                <a:ea typeface="ＭＳ Ｐゴシック" panose="020B0600070205080204" pitchFamily="34" charset="-128"/>
              </a:rPr>
              <a:t>une aspiration naturelle et souvent inconsciente</a:t>
            </a:r>
            <a:r>
              <a:rPr lang="fr-FR" altLang="fr-FR" sz="2200">
                <a:ea typeface="ＭＳ Ｐゴシック" panose="020B0600070205080204" pitchFamily="34" charset="-128"/>
              </a:rPr>
              <a:t> </a:t>
            </a:r>
            <a:r>
              <a:rPr lang="fr-FR" altLang="fr-FR" sz="1900">
                <a:ea typeface="ＭＳ Ｐゴシック" panose="020B0600070205080204" pitchFamily="34" charset="-128"/>
              </a:rPr>
              <a:t>»</a:t>
            </a:r>
            <a:endParaRPr lang="fr-FR" altLang="fr-FR" sz="2200">
              <a:ea typeface="ＭＳ Ｐゴシック" panose="020B0600070205080204" pitchFamily="34" charset="-128"/>
            </a:endParaRPr>
          </a:p>
          <a:p>
            <a:pPr eaLnBrk="1" hangingPunct="1">
              <a:lnSpc>
                <a:spcPct val="70000"/>
              </a:lnSpc>
            </a:pPr>
            <a:r>
              <a:rPr lang="fr-FR" altLang="fr-FR" sz="1900">
                <a:ea typeface="ＭＳ Ｐゴシック" panose="020B0600070205080204" pitchFamily="34" charset="-128"/>
              </a:rPr>
              <a:t>Selon Kotler, «</a:t>
            </a:r>
            <a:r>
              <a:rPr lang="fr-FR" altLang="fr-FR" sz="2200">
                <a:ea typeface="ＭＳ Ｐゴシック" panose="020B0600070205080204" pitchFamily="34" charset="-128"/>
              </a:rPr>
              <a:t> </a:t>
            </a:r>
            <a:r>
              <a:rPr lang="fr-FR" altLang="fr-FR" sz="1900">
                <a:solidFill>
                  <a:schemeClr val="folHlink"/>
                </a:solidFill>
                <a:ea typeface="ＭＳ Ｐゴシック" panose="020B0600070205080204" pitchFamily="34" charset="-128"/>
              </a:rPr>
              <a:t>un besoin naît d’un sentiment de manque éprouvé à l’égard d’une satisfaction générale liée à la condition humaine</a:t>
            </a:r>
            <a:r>
              <a:rPr lang="fr-FR" altLang="fr-FR" sz="2200">
                <a:ea typeface="ＭＳ Ｐゴシック" panose="020B0600070205080204" pitchFamily="34" charset="-128"/>
              </a:rPr>
              <a:t> </a:t>
            </a:r>
            <a:r>
              <a:rPr lang="fr-FR" altLang="fr-FR" sz="1900">
                <a:ea typeface="ＭＳ Ｐゴシック" panose="020B0600070205080204" pitchFamily="34" charset="-128"/>
              </a:rPr>
              <a:t>»</a:t>
            </a:r>
            <a:endParaRPr lang="fr-FR" altLang="fr-FR" sz="2200">
              <a:ea typeface="ＭＳ Ｐゴシック" panose="020B0600070205080204" pitchFamily="34" charset="-128"/>
            </a:endParaRPr>
          </a:p>
          <a:p>
            <a:pPr eaLnBrk="1" hangingPunct="1">
              <a:lnSpc>
                <a:spcPct val="70000"/>
              </a:lnSpc>
            </a:pPr>
            <a:r>
              <a:rPr lang="fr-FR" altLang="fr-FR" sz="1900">
                <a:ea typeface="ＭＳ Ｐゴシック" panose="020B0600070205080204" pitchFamily="34" charset="-128"/>
              </a:rPr>
              <a:t>Lorsque l’individu éprouve un besoin, il associe la satisfaction de ce besoin à la possession d’un produit ou un service</a:t>
            </a:r>
          </a:p>
          <a:p>
            <a:pPr eaLnBrk="1" hangingPunct="1">
              <a:lnSpc>
                <a:spcPct val="70000"/>
              </a:lnSpc>
              <a:buFont typeface="Times" charset="0"/>
              <a:buNone/>
            </a:pPr>
            <a:r>
              <a:rPr lang="fr-FR" altLang="fr-FR" sz="1900" b="1">
                <a:solidFill>
                  <a:schemeClr val="tx2"/>
                </a:solidFill>
                <a:ea typeface="ＭＳ Ｐゴシック" panose="020B0600070205080204" pitchFamily="34" charset="-128"/>
              </a:rPr>
              <a:t>Besoin</a:t>
            </a:r>
            <a:r>
              <a:rPr lang="fr-FR" altLang="fr-FR" sz="1900">
                <a:ea typeface="ＭＳ Ｐゴシック" panose="020B0600070205080204" pitchFamily="34" charset="-128"/>
              </a:rPr>
              <a:t>				</a:t>
            </a:r>
            <a:r>
              <a:rPr lang="fr-FR" altLang="fr-FR" sz="1900" b="1">
                <a:solidFill>
                  <a:schemeClr val="tx2"/>
                </a:solidFill>
                <a:ea typeface="ＭＳ Ｐゴシック" panose="020B0600070205080204" pitchFamily="34" charset="-128"/>
              </a:rPr>
              <a:t>Désirs</a:t>
            </a:r>
            <a:endParaRPr lang="fr-FR" altLang="fr-FR" sz="1900">
              <a:ea typeface="ＭＳ Ｐゴシック" panose="020B0600070205080204" pitchFamily="34" charset="-128"/>
            </a:endParaRPr>
          </a:p>
          <a:p>
            <a:pPr eaLnBrk="1" hangingPunct="1">
              <a:lnSpc>
                <a:spcPct val="70000"/>
              </a:lnSpc>
              <a:buFont typeface="Times" charset="0"/>
              <a:buNone/>
            </a:pPr>
            <a:r>
              <a:rPr lang="fr-FR" altLang="fr-FR" sz="1900">
                <a:ea typeface="ＭＳ Ｐゴシック" panose="020B0600070205080204" pitchFamily="34" charset="-128"/>
              </a:rPr>
              <a:t>Faim				Pâtisserie</a:t>
            </a:r>
          </a:p>
          <a:p>
            <a:pPr eaLnBrk="1" hangingPunct="1">
              <a:lnSpc>
                <a:spcPct val="70000"/>
              </a:lnSpc>
              <a:buFont typeface="Times" charset="0"/>
              <a:buNone/>
            </a:pPr>
            <a:r>
              <a:rPr lang="fr-FR" altLang="fr-FR" sz="1900">
                <a:ea typeface="ＭＳ Ｐゴシック" panose="020B0600070205080204" pitchFamily="34" charset="-128"/>
              </a:rPr>
              <a:t>					Restauration rapide</a:t>
            </a:r>
          </a:p>
          <a:p>
            <a:pPr eaLnBrk="1" hangingPunct="1">
              <a:lnSpc>
                <a:spcPct val="70000"/>
              </a:lnSpc>
              <a:buFont typeface="Times" charset="0"/>
              <a:buNone/>
            </a:pPr>
            <a:r>
              <a:rPr lang="fr-FR" altLang="fr-FR" sz="1900">
                <a:ea typeface="ＭＳ Ｐゴシック" panose="020B0600070205080204" pitchFamily="34" charset="-128"/>
              </a:rPr>
              <a:t>					Repas gastronomique</a:t>
            </a:r>
            <a:endParaRPr lang="fr-FR" altLang="fr-FR" sz="2200">
              <a:ea typeface="ＭＳ Ｐゴシック" panose="020B0600070205080204" pitchFamily="34" charset="-128"/>
            </a:endParaRPr>
          </a:p>
        </p:txBody>
      </p:sp>
      <p:sp>
        <p:nvSpPr>
          <p:cNvPr id="54275" name="Espace réservé du numéro de diapositive 3">
            <a:extLst>
              <a:ext uri="{FF2B5EF4-FFF2-40B4-BE49-F238E27FC236}">
                <a16:creationId xmlns:a16="http://schemas.microsoft.com/office/drawing/2014/main" id="{2053B40E-ACAE-1BA9-22D7-8C238D19CF4E}"/>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FF9B18DC-4D5F-6F42-B6F0-74DFC4FDABC2}" type="slidenum">
              <a:rPr lang="en-US" altLang="fr-FR" sz="1800" smtClean="0">
                <a:solidFill>
                  <a:schemeClr val="bg1"/>
                </a:solidFill>
              </a:rPr>
              <a:pPr algn="l"/>
              <a:t>17</a:t>
            </a:fld>
            <a:endParaRPr lang="en-US" altLang="fr-FR" sz="1800">
              <a:solidFill>
                <a:schemeClr val="bg1"/>
              </a:solidFill>
            </a:endParaRPr>
          </a:p>
        </p:txBody>
      </p:sp>
      <p:sp>
        <p:nvSpPr>
          <p:cNvPr id="54276" name="Line 4">
            <a:extLst>
              <a:ext uri="{FF2B5EF4-FFF2-40B4-BE49-F238E27FC236}">
                <a16:creationId xmlns:a16="http://schemas.microsoft.com/office/drawing/2014/main" id="{15869135-A2C6-3029-FE22-4F6A63820E46}"/>
              </a:ext>
            </a:extLst>
          </p:cNvPr>
          <p:cNvSpPr>
            <a:spLocks noChangeShapeType="1"/>
          </p:cNvSpPr>
          <p:nvPr/>
        </p:nvSpPr>
        <p:spPr bwMode="auto">
          <a:xfrm>
            <a:off x="1752600" y="4267200"/>
            <a:ext cx="1905000" cy="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Espace réservé du numéro de diapositive 3">
            <a:extLst>
              <a:ext uri="{FF2B5EF4-FFF2-40B4-BE49-F238E27FC236}">
                <a16:creationId xmlns:a16="http://schemas.microsoft.com/office/drawing/2014/main" id="{55C9C6F9-59D4-9A75-17C2-339BF8A46C1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F7868CD-5CEE-D942-BA55-4784743A51A8}" type="slidenum">
              <a:rPr lang="en-US" altLang="fr-FR" sz="1800" smtClean="0">
                <a:solidFill>
                  <a:schemeClr val="bg1"/>
                </a:solidFill>
              </a:rPr>
              <a:pPr algn="l"/>
              <a:t>170</a:t>
            </a:fld>
            <a:endParaRPr lang="en-US" altLang="fr-FR" sz="1800">
              <a:solidFill>
                <a:schemeClr val="bg1"/>
              </a:solidFill>
            </a:endParaRPr>
          </a:p>
        </p:txBody>
      </p:sp>
      <p:sp>
        <p:nvSpPr>
          <p:cNvPr id="360450" name="Rectangle 2">
            <a:extLst>
              <a:ext uri="{FF2B5EF4-FFF2-40B4-BE49-F238E27FC236}">
                <a16:creationId xmlns:a16="http://schemas.microsoft.com/office/drawing/2014/main" id="{13B97888-FDDB-8D32-FDE2-632A48E7991F}"/>
              </a:ext>
            </a:extLst>
          </p:cNvPr>
          <p:cNvSpPr>
            <a:spLocks noChangeArrowheads="1"/>
          </p:cNvSpPr>
          <p:nvPr/>
        </p:nvSpPr>
        <p:spPr bwMode="auto">
          <a:xfrm>
            <a:off x="-301625" y="936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60451" name="Text Box 3">
            <a:extLst>
              <a:ext uri="{FF2B5EF4-FFF2-40B4-BE49-F238E27FC236}">
                <a16:creationId xmlns:a16="http://schemas.microsoft.com/office/drawing/2014/main" id="{49DF14D5-C1F5-0F33-BF8E-C1AB30983A6B}"/>
              </a:ext>
            </a:extLst>
          </p:cNvPr>
          <p:cNvSpPr txBox="1">
            <a:spLocks noChangeArrowheads="1"/>
          </p:cNvSpPr>
          <p:nvPr/>
        </p:nvSpPr>
        <p:spPr bwMode="auto">
          <a:xfrm>
            <a:off x="152400" y="1797050"/>
            <a:ext cx="256540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Evaluation du budget</a:t>
            </a:r>
            <a:endParaRPr lang="fr-FR" altLang="fr-FR"/>
          </a:p>
        </p:txBody>
      </p:sp>
      <p:sp>
        <p:nvSpPr>
          <p:cNvPr id="360452" name="Text Box 4">
            <a:extLst>
              <a:ext uri="{FF2B5EF4-FFF2-40B4-BE49-F238E27FC236}">
                <a16:creationId xmlns:a16="http://schemas.microsoft.com/office/drawing/2014/main" id="{17B23C23-F60B-10E6-2908-531EE16D5FEE}"/>
              </a:ext>
            </a:extLst>
          </p:cNvPr>
          <p:cNvSpPr txBox="1">
            <a:spLocks noChangeArrowheads="1"/>
          </p:cNvSpPr>
          <p:nvPr/>
        </p:nvSpPr>
        <p:spPr bwMode="auto">
          <a:xfrm>
            <a:off x="304800" y="2559050"/>
            <a:ext cx="3690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A - méthode fondée sur objectifs</a:t>
            </a:r>
            <a:endParaRPr lang="fr-FR" altLang="fr-FR"/>
          </a:p>
        </p:txBody>
      </p:sp>
      <p:sp>
        <p:nvSpPr>
          <p:cNvPr id="360453" name="Text Box 5">
            <a:extLst>
              <a:ext uri="{FF2B5EF4-FFF2-40B4-BE49-F238E27FC236}">
                <a16:creationId xmlns:a16="http://schemas.microsoft.com/office/drawing/2014/main" id="{68A6B156-2CA5-B42A-15FD-44663B43C45E}"/>
              </a:ext>
            </a:extLst>
          </p:cNvPr>
          <p:cNvSpPr txBox="1">
            <a:spLocks noChangeArrowheads="1"/>
          </p:cNvSpPr>
          <p:nvPr/>
        </p:nvSpPr>
        <p:spPr bwMode="auto">
          <a:xfrm>
            <a:off x="5448300" y="2406650"/>
            <a:ext cx="3619500" cy="67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Calcul du coût des moyens mobilisés</a:t>
            </a:r>
          </a:p>
          <a:p>
            <a:r>
              <a:rPr lang="fr-FR" altLang="fr-FR"/>
              <a:t>pour atteindre les objectifs utilisés</a:t>
            </a:r>
          </a:p>
        </p:txBody>
      </p:sp>
      <p:sp>
        <p:nvSpPr>
          <p:cNvPr id="360454" name="Line 6">
            <a:extLst>
              <a:ext uri="{FF2B5EF4-FFF2-40B4-BE49-F238E27FC236}">
                <a16:creationId xmlns:a16="http://schemas.microsoft.com/office/drawing/2014/main" id="{B6B0BDC4-BA8F-9388-55C8-35C9D4014B29}"/>
              </a:ext>
            </a:extLst>
          </p:cNvPr>
          <p:cNvSpPr>
            <a:spLocks noChangeShapeType="1"/>
          </p:cNvSpPr>
          <p:nvPr/>
        </p:nvSpPr>
        <p:spPr bwMode="auto">
          <a:xfrm>
            <a:off x="4067175" y="2786063"/>
            <a:ext cx="1343025"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60455" name="Text Box 7">
            <a:extLst>
              <a:ext uri="{FF2B5EF4-FFF2-40B4-BE49-F238E27FC236}">
                <a16:creationId xmlns:a16="http://schemas.microsoft.com/office/drawing/2014/main" id="{4ED0DDDD-50B3-F564-76F5-637CC4F2BE26}"/>
              </a:ext>
            </a:extLst>
          </p:cNvPr>
          <p:cNvSpPr txBox="1">
            <a:spLocks noChangeArrowheads="1"/>
          </p:cNvSpPr>
          <p:nvPr/>
        </p:nvSpPr>
        <p:spPr bwMode="auto">
          <a:xfrm>
            <a:off x="304800" y="3549650"/>
            <a:ext cx="423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B - méthode fondée sur les ressources</a:t>
            </a:r>
            <a:endParaRPr lang="fr-FR" altLang="fr-FR"/>
          </a:p>
        </p:txBody>
      </p:sp>
      <p:sp>
        <p:nvSpPr>
          <p:cNvPr id="360456" name="Text Box 8">
            <a:extLst>
              <a:ext uri="{FF2B5EF4-FFF2-40B4-BE49-F238E27FC236}">
                <a16:creationId xmlns:a16="http://schemas.microsoft.com/office/drawing/2014/main" id="{A1C7D5D2-9E92-46CE-A876-5DDB1DACC463}"/>
              </a:ext>
            </a:extLst>
          </p:cNvPr>
          <p:cNvSpPr txBox="1">
            <a:spLocks noChangeArrowheads="1"/>
          </p:cNvSpPr>
          <p:nvPr/>
        </p:nvSpPr>
        <p:spPr bwMode="auto">
          <a:xfrm>
            <a:off x="5151438" y="3403600"/>
            <a:ext cx="3916362" cy="67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Ressources financières que l’entreprise</a:t>
            </a:r>
          </a:p>
          <a:p>
            <a:pPr algn="ctr"/>
            <a:r>
              <a:rPr lang="fr-FR" altLang="fr-FR"/>
              <a:t>souhaite consacrer à l’opération de com.</a:t>
            </a:r>
          </a:p>
        </p:txBody>
      </p:sp>
      <p:sp>
        <p:nvSpPr>
          <p:cNvPr id="360457" name="Text Box 10">
            <a:extLst>
              <a:ext uri="{FF2B5EF4-FFF2-40B4-BE49-F238E27FC236}">
                <a16:creationId xmlns:a16="http://schemas.microsoft.com/office/drawing/2014/main" id="{FD47E0FB-ADDC-9317-51EA-CA6ED3DD17C8}"/>
              </a:ext>
            </a:extLst>
          </p:cNvPr>
          <p:cNvSpPr txBox="1">
            <a:spLocks noChangeArrowheads="1"/>
          </p:cNvSpPr>
          <p:nvPr/>
        </p:nvSpPr>
        <p:spPr bwMode="auto">
          <a:xfrm>
            <a:off x="304800" y="4692650"/>
            <a:ext cx="269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C - pourcentage du CA</a:t>
            </a:r>
            <a:endParaRPr lang="fr-FR" altLang="fr-FR"/>
          </a:p>
        </p:txBody>
      </p:sp>
      <p:sp>
        <p:nvSpPr>
          <p:cNvPr id="360458" name="Text Box 11">
            <a:extLst>
              <a:ext uri="{FF2B5EF4-FFF2-40B4-BE49-F238E27FC236}">
                <a16:creationId xmlns:a16="http://schemas.microsoft.com/office/drawing/2014/main" id="{22A5A073-09CA-5A3A-1278-EF4FC60FAFC2}"/>
              </a:ext>
            </a:extLst>
          </p:cNvPr>
          <p:cNvSpPr txBox="1">
            <a:spLocks noChangeArrowheads="1"/>
          </p:cNvSpPr>
          <p:nvPr/>
        </p:nvSpPr>
        <p:spPr bwMode="auto">
          <a:xfrm>
            <a:off x="5235575" y="4454525"/>
            <a:ext cx="3832225" cy="122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%du CA annuel consacré à la com.</a:t>
            </a:r>
          </a:p>
          <a:p>
            <a:pPr algn="ctr"/>
            <a:r>
              <a:rPr lang="fr-FR" altLang="fr-FR"/>
              <a:t>Ex : luxe : 20%</a:t>
            </a:r>
          </a:p>
          <a:p>
            <a:pPr algn="ctr"/>
            <a:r>
              <a:rPr lang="fr-FR" altLang="fr-FR"/>
              <a:t>Gde conso : 4 %</a:t>
            </a:r>
          </a:p>
          <a:p>
            <a:pPr algn="ctr"/>
            <a:r>
              <a:rPr lang="fr-FR" altLang="fr-FR"/>
              <a:t>Industrie : 1%</a:t>
            </a:r>
          </a:p>
        </p:txBody>
      </p:sp>
      <p:sp>
        <p:nvSpPr>
          <p:cNvPr id="360459" name="Line 12">
            <a:extLst>
              <a:ext uri="{FF2B5EF4-FFF2-40B4-BE49-F238E27FC236}">
                <a16:creationId xmlns:a16="http://schemas.microsoft.com/office/drawing/2014/main" id="{733F5FB0-3928-1446-168A-658B164F0C09}"/>
              </a:ext>
            </a:extLst>
          </p:cNvPr>
          <p:cNvSpPr>
            <a:spLocks noChangeShapeType="1"/>
          </p:cNvSpPr>
          <p:nvPr/>
        </p:nvSpPr>
        <p:spPr bwMode="auto">
          <a:xfrm>
            <a:off x="3124200" y="4921250"/>
            <a:ext cx="2105025"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60460" name="Rectangle 13">
            <a:extLst>
              <a:ext uri="{FF2B5EF4-FFF2-40B4-BE49-F238E27FC236}">
                <a16:creationId xmlns:a16="http://schemas.microsoft.com/office/drawing/2014/main" id="{8305743B-EDE0-0214-C691-F6FE18D8C858}"/>
              </a:ext>
            </a:extLst>
          </p:cNvPr>
          <p:cNvSpPr>
            <a:spLocks noChangeArrowheads="1"/>
          </p:cNvSpPr>
          <p:nvPr/>
        </p:nvSpPr>
        <p:spPr bwMode="auto">
          <a:xfrm>
            <a:off x="8658225" y="5597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360461" name="Text Box 16">
            <a:extLst>
              <a:ext uri="{FF2B5EF4-FFF2-40B4-BE49-F238E27FC236}">
                <a16:creationId xmlns:a16="http://schemas.microsoft.com/office/drawing/2014/main" id="{A9C99A56-17B9-F272-129E-1E13FE5D3131}"/>
              </a:ext>
            </a:extLst>
          </p:cNvPr>
          <p:cNvSpPr txBox="1">
            <a:spLocks noChangeArrowheads="1"/>
          </p:cNvSpPr>
          <p:nvPr/>
        </p:nvSpPr>
        <p:spPr bwMode="auto">
          <a:xfrm>
            <a:off x="304800" y="6064250"/>
            <a:ext cx="3859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D - alignement sur la concurrence</a:t>
            </a:r>
            <a:endParaRPr lang="fr-FR" altLang="fr-FR"/>
          </a:p>
        </p:txBody>
      </p:sp>
      <p:sp>
        <p:nvSpPr>
          <p:cNvPr id="360462" name="Text Box 17">
            <a:extLst>
              <a:ext uri="{FF2B5EF4-FFF2-40B4-BE49-F238E27FC236}">
                <a16:creationId xmlns:a16="http://schemas.microsoft.com/office/drawing/2014/main" id="{56333B7F-565E-C9F8-52B6-CD88195C6ACD}"/>
              </a:ext>
            </a:extLst>
          </p:cNvPr>
          <p:cNvSpPr txBox="1">
            <a:spLocks noChangeArrowheads="1"/>
          </p:cNvSpPr>
          <p:nvPr/>
        </p:nvSpPr>
        <p:spPr bwMode="auto">
          <a:xfrm>
            <a:off x="5607050" y="5918200"/>
            <a:ext cx="3003550" cy="67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Etablit les budgets en fonction</a:t>
            </a:r>
          </a:p>
          <a:p>
            <a:pPr algn="ctr"/>
            <a:r>
              <a:rPr lang="fr-FR" altLang="fr-FR"/>
              <a:t>des dépenses des concurrents</a:t>
            </a:r>
          </a:p>
        </p:txBody>
      </p:sp>
      <p:sp>
        <p:nvSpPr>
          <p:cNvPr id="360463" name="Line 18">
            <a:extLst>
              <a:ext uri="{FF2B5EF4-FFF2-40B4-BE49-F238E27FC236}">
                <a16:creationId xmlns:a16="http://schemas.microsoft.com/office/drawing/2014/main" id="{AA831DC3-1B1B-3086-E855-666A4A9CDE46}"/>
              </a:ext>
            </a:extLst>
          </p:cNvPr>
          <p:cNvSpPr>
            <a:spLocks noChangeShapeType="1"/>
          </p:cNvSpPr>
          <p:nvPr/>
        </p:nvSpPr>
        <p:spPr bwMode="auto">
          <a:xfrm>
            <a:off x="4191000" y="6292850"/>
            <a:ext cx="1371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60464" name="Line 19">
            <a:extLst>
              <a:ext uri="{FF2B5EF4-FFF2-40B4-BE49-F238E27FC236}">
                <a16:creationId xmlns:a16="http://schemas.microsoft.com/office/drawing/2014/main" id="{5FD05938-446D-EE17-3506-001A82A484F0}"/>
              </a:ext>
            </a:extLst>
          </p:cNvPr>
          <p:cNvSpPr>
            <a:spLocks noChangeShapeType="1"/>
          </p:cNvSpPr>
          <p:nvPr/>
        </p:nvSpPr>
        <p:spPr bwMode="auto">
          <a:xfrm>
            <a:off x="4572000" y="3778250"/>
            <a:ext cx="533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Espace réservé du numéro de diapositive 3">
            <a:extLst>
              <a:ext uri="{FF2B5EF4-FFF2-40B4-BE49-F238E27FC236}">
                <a16:creationId xmlns:a16="http://schemas.microsoft.com/office/drawing/2014/main" id="{5B12A02A-4890-6FD5-67D5-0DEFB2264CDC}"/>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07371E3-3C3C-2848-B016-18585A3D1C85}" type="slidenum">
              <a:rPr lang="en-US" altLang="fr-FR" sz="1800" smtClean="0">
                <a:solidFill>
                  <a:schemeClr val="bg1"/>
                </a:solidFill>
              </a:rPr>
              <a:pPr algn="l"/>
              <a:t>171</a:t>
            </a:fld>
            <a:endParaRPr lang="en-US" altLang="fr-FR" sz="1800">
              <a:solidFill>
                <a:schemeClr val="bg1"/>
              </a:solidFill>
            </a:endParaRPr>
          </a:p>
        </p:txBody>
      </p:sp>
      <p:sp>
        <p:nvSpPr>
          <p:cNvPr id="362498" name="Rectangle 2">
            <a:extLst>
              <a:ext uri="{FF2B5EF4-FFF2-40B4-BE49-F238E27FC236}">
                <a16:creationId xmlns:a16="http://schemas.microsoft.com/office/drawing/2014/main" id="{821DC426-40AE-B6FA-1B4D-94F8F5C1C0BB}"/>
              </a:ext>
            </a:extLst>
          </p:cNvPr>
          <p:cNvSpPr>
            <a:spLocks noChangeArrowheads="1"/>
          </p:cNvSpPr>
          <p:nvPr/>
        </p:nvSpPr>
        <p:spPr bwMode="auto">
          <a:xfrm>
            <a:off x="-284163" y="188913"/>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L’élaboration d’une</a:t>
            </a:r>
          </a:p>
          <a:p>
            <a:pPr algn="ctr" eaLnBrk="1" hangingPunct="1"/>
            <a:r>
              <a:rPr lang="fr-FR" altLang="fr-FR" sz="3600">
                <a:solidFill>
                  <a:schemeClr val="tx2"/>
                </a:solidFill>
                <a:latin typeface="Arial Black" panose="020B0604020202020204" pitchFamily="34" charset="0"/>
              </a:rPr>
              <a:t>stratégie de communication</a:t>
            </a:r>
          </a:p>
        </p:txBody>
      </p:sp>
      <p:sp>
        <p:nvSpPr>
          <p:cNvPr id="362499" name="Text Box 3">
            <a:extLst>
              <a:ext uri="{FF2B5EF4-FFF2-40B4-BE49-F238E27FC236}">
                <a16:creationId xmlns:a16="http://schemas.microsoft.com/office/drawing/2014/main" id="{6EE4A90F-5AEB-83AD-97F6-B4469A2A5A5E}"/>
              </a:ext>
            </a:extLst>
          </p:cNvPr>
          <p:cNvSpPr txBox="1">
            <a:spLocks noChangeArrowheads="1"/>
          </p:cNvSpPr>
          <p:nvPr/>
        </p:nvSpPr>
        <p:spPr bwMode="auto">
          <a:xfrm>
            <a:off x="304800" y="1927225"/>
            <a:ext cx="3044825"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Mise en œuvre des actions</a:t>
            </a:r>
            <a:endParaRPr lang="fr-FR" altLang="fr-FR"/>
          </a:p>
        </p:txBody>
      </p:sp>
      <p:sp>
        <p:nvSpPr>
          <p:cNvPr id="362500" name="Text Box 4">
            <a:extLst>
              <a:ext uri="{FF2B5EF4-FFF2-40B4-BE49-F238E27FC236}">
                <a16:creationId xmlns:a16="http://schemas.microsoft.com/office/drawing/2014/main" id="{835EC235-E72B-37F9-6462-5E224AE60D32}"/>
              </a:ext>
            </a:extLst>
          </p:cNvPr>
          <p:cNvSpPr txBox="1">
            <a:spLocks noChangeArrowheads="1"/>
          </p:cNvSpPr>
          <p:nvPr/>
        </p:nvSpPr>
        <p:spPr bwMode="auto">
          <a:xfrm>
            <a:off x="838200" y="2687638"/>
            <a:ext cx="7985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Il s’agit de coordonner les différentes actions de communication élaborées et</a:t>
            </a:r>
          </a:p>
          <a:p>
            <a:r>
              <a:rPr lang="fr-FR" altLang="fr-FR" sz="2000"/>
              <a:t>d’en assurer le suivi.</a:t>
            </a:r>
            <a:endParaRPr lang="fr-FR" altLang="fr-FR"/>
          </a:p>
        </p:txBody>
      </p:sp>
      <p:sp>
        <p:nvSpPr>
          <p:cNvPr id="362501" name="Text Box 5">
            <a:extLst>
              <a:ext uri="{FF2B5EF4-FFF2-40B4-BE49-F238E27FC236}">
                <a16:creationId xmlns:a16="http://schemas.microsoft.com/office/drawing/2014/main" id="{B27DFAEE-F06D-E6E7-229D-6B2B847849AE}"/>
              </a:ext>
            </a:extLst>
          </p:cNvPr>
          <p:cNvSpPr txBox="1">
            <a:spLocks noChangeArrowheads="1"/>
          </p:cNvSpPr>
          <p:nvPr/>
        </p:nvSpPr>
        <p:spPr bwMode="auto">
          <a:xfrm>
            <a:off x="304800" y="4024313"/>
            <a:ext cx="2452688"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Mesure des résultats</a:t>
            </a:r>
            <a:endParaRPr lang="fr-FR" altLang="fr-FR"/>
          </a:p>
        </p:txBody>
      </p:sp>
      <p:sp>
        <p:nvSpPr>
          <p:cNvPr id="362502" name="Text Box 6">
            <a:extLst>
              <a:ext uri="{FF2B5EF4-FFF2-40B4-BE49-F238E27FC236}">
                <a16:creationId xmlns:a16="http://schemas.microsoft.com/office/drawing/2014/main" id="{FD9EF46D-6306-D544-7886-1AB03659FEF8}"/>
              </a:ext>
            </a:extLst>
          </p:cNvPr>
          <p:cNvSpPr txBox="1">
            <a:spLocks noChangeArrowheads="1"/>
          </p:cNvSpPr>
          <p:nvPr/>
        </p:nvSpPr>
        <p:spPr bwMode="auto">
          <a:xfrm>
            <a:off x="838200" y="4784725"/>
            <a:ext cx="75755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Mesurer l’efficacité des actions réalisées pour procéder à d’éventuels</a:t>
            </a:r>
          </a:p>
          <a:p>
            <a:r>
              <a:rPr lang="fr-FR" altLang="fr-FR" sz="2000"/>
              <a:t>ajustements</a:t>
            </a:r>
          </a:p>
          <a:p>
            <a:r>
              <a:rPr lang="fr-FR" altLang="fr-FR"/>
              <a:t>L’efficacité peut être mesurée à l’aide d’enquêtes mais aussi grâce à l’analyse de</a:t>
            </a:r>
          </a:p>
          <a:p>
            <a:r>
              <a:rPr lang="fr-FR" altLang="fr-FR"/>
              <a:t>l’évolution des ventes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a:extLst>
              <a:ext uri="{FF2B5EF4-FFF2-40B4-BE49-F238E27FC236}">
                <a16:creationId xmlns:a16="http://schemas.microsoft.com/office/drawing/2014/main" id="{2061A015-201E-C567-044D-B4F8F615DD04}"/>
              </a:ext>
            </a:extLst>
          </p:cNvPr>
          <p:cNvSpPr>
            <a:spLocks noGrp="1"/>
          </p:cNvSpPr>
          <p:nvPr>
            <p:ph type="ctrTitle"/>
          </p:nvPr>
        </p:nvSpPr>
        <p:spPr>
          <a:xfrm>
            <a:off x="6781800" y="23622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latin typeface="Times" charset="0"/>
                <a:ea typeface="ＭＳ Ｐゴシック" panose="020B0600070205080204" pitchFamily="34" charset="-128"/>
              </a:rPr>
              <a:t>2 – la communication média</a:t>
            </a:r>
          </a:p>
        </p:txBody>
      </p:sp>
      <p:sp>
        <p:nvSpPr>
          <p:cNvPr id="364546" name="Rectangle 35">
            <a:extLst>
              <a:ext uri="{FF2B5EF4-FFF2-40B4-BE49-F238E27FC236}">
                <a16:creationId xmlns:a16="http://schemas.microsoft.com/office/drawing/2014/main" id="{19F21B2D-566B-702B-6F4B-8435B30FFFC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5DE4E85-92C7-784D-84E9-3F770B3FA159}" type="slidenum">
              <a:rPr lang="en-US" altLang="fr-FR" sz="1800" smtClean="0">
                <a:solidFill>
                  <a:schemeClr val="bg1"/>
                </a:solidFill>
              </a:rPr>
              <a:pPr algn="l"/>
              <a:t>172</a:t>
            </a:fld>
            <a:endParaRPr lang="en-US" altLang="fr-FR" sz="1800">
              <a:solidFill>
                <a:schemeClr val="bg1"/>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a:extLst>
              <a:ext uri="{FF2B5EF4-FFF2-40B4-BE49-F238E27FC236}">
                <a16:creationId xmlns:a16="http://schemas.microsoft.com/office/drawing/2014/main" id="{90C3C09D-35A9-5B09-F860-556BC4A88675}"/>
              </a:ext>
            </a:extLst>
          </p:cNvPr>
          <p:cNvSpPr txBox="1">
            <a:spLocks noChangeArrowheads="1"/>
          </p:cNvSpPr>
          <p:nvPr/>
        </p:nvSpPr>
        <p:spPr bwMode="auto">
          <a:xfrm>
            <a:off x="971550" y="1012825"/>
            <a:ext cx="5657850" cy="793750"/>
          </a:xfrm>
          <a:prstGeom prst="rect">
            <a:avLst/>
          </a:prstGeom>
          <a:solidFill>
            <a:schemeClr val="bg2">
              <a:lumMod val="20000"/>
              <a:lumOff val="80000"/>
            </a:schemeClr>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5000"/>
              </a:lnSpc>
              <a:defRPr/>
            </a:pPr>
            <a:r>
              <a:rPr lang="fr-FR" altLang="fr-FR" sz="2700" b="1" dirty="0">
                <a:solidFill>
                  <a:srgbClr val="FF0000"/>
                </a:solidFill>
              </a:rPr>
              <a:t>Les cinq principaux médias </a:t>
            </a:r>
          </a:p>
          <a:p>
            <a:pPr algn="ctr" eaLnBrk="1" hangingPunct="1">
              <a:lnSpc>
                <a:spcPct val="95000"/>
              </a:lnSpc>
              <a:defRPr/>
            </a:pPr>
            <a:r>
              <a:rPr lang="fr-FR" altLang="fr-FR" sz="2100" b="1" dirty="0">
                <a:solidFill>
                  <a:srgbClr val="FF0000"/>
                </a:solidFill>
              </a:rPr>
              <a:t>(parts de marché 2020)</a:t>
            </a:r>
          </a:p>
        </p:txBody>
      </p:sp>
      <p:grpSp>
        <p:nvGrpSpPr>
          <p:cNvPr id="2" name="Group 4">
            <a:extLst>
              <a:ext uri="{FF2B5EF4-FFF2-40B4-BE49-F238E27FC236}">
                <a16:creationId xmlns:a16="http://schemas.microsoft.com/office/drawing/2014/main" id="{044F02FF-D0CF-2D68-633E-0B66BE86C2EA}"/>
              </a:ext>
            </a:extLst>
          </p:cNvPr>
          <p:cNvGrpSpPr>
            <a:grpSpLocks/>
          </p:cNvGrpSpPr>
          <p:nvPr/>
        </p:nvGrpSpPr>
        <p:grpSpPr bwMode="auto">
          <a:xfrm>
            <a:off x="457200" y="2171700"/>
            <a:ext cx="1428750" cy="1485900"/>
            <a:chOff x="672" y="1056"/>
            <a:chExt cx="1200" cy="1248"/>
          </a:xfrm>
        </p:grpSpPr>
        <p:sp>
          <p:nvSpPr>
            <p:cNvPr id="122900" name="Text Box 5">
              <a:extLst>
                <a:ext uri="{FF2B5EF4-FFF2-40B4-BE49-F238E27FC236}">
                  <a16:creationId xmlns:a16="http://schemas.microsoft.com/office/drawing/2014/main" id="{EB450201-318F-559C-2020-047C4F99A3CF}"/>
                </a:ext>
              </a:extLst>
            </p:cNvPr>
            <p:cNvSpPr txBox="1">
              <a:spLocks noChangeArrowheads="1"/>
            </p:cNvSpPr>
            <p:nvPr/>
          </p:nvSpPr>
          <p:spPr bwMode="auto">
            <a:xfrm>
              <a:off x="672" y="1056"/>
              <a:ext cx="1200" cy="311"/>
            </a:xfrm>
            <a:prstGeom prst="rect">
              <a:avLst/>
            </a:prstGeom>
            <a:solidFill>
              <a:srgbClr val="FFFFFF"/>
            </a:solid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800" dirty="0">
                  <a:solidFill>
                    <a:srgbClr val="FF0000"/>
                  </a:solidFill>
                </a:rPr>
                <a:t>La télévision</a:t>
              </a:r>
              <a:endParaRPr lang="fr-FR" altLang="fr-FR" sz="1350" dirty="0">
                <a:solidFill>
                  <a:srgbClr val="FF0000"/>
                </a:solidFill>
              </a:endParaRPr>
            </a:p>
          </p:txBody>
        </p:sp>
        <p:pic>
          <p:nvPicPr>
            <p:cNvPr id="366614" name="Picture 6" descr="E:\PFiles\MSOffice\Clipart\standard\stddir2\BS01827_.WMF">
              <a:extLst>
                <a:ext uri="{FF2B5EF4-FFF2-40B4-BE49-F238E27FC236}">
                  <a16:creationId xmlns:a16="http://schemas.microsoft.com/office/drawing/2014/main" id="{FFCB4A6F-8D6C-5585-E81A-A13DBA6D5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392"/>
              <a:ext cx="88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F5462FA4-717C-8D0F-EEE7-5979AC77C47A}"/>
              </a:ext>
            </a:extLst>
          </p:cNvPr>
          <p:cNvGrpSpPr>
            <a:grpSpLocks/>
          </p:cNvGrpSpPr>
          <p:nvPr/>
        </p:nvGrpSpPr>
        <p:grpSpPr bwMode="auto">
          <a:xfrm>
            <a:off x="3800475" y="2222500"/>
            <a:ext cx="1085850" cy="887413"/>
            <a:chOff x="2736" y="1440"/>
            <a:chExt cx="912" cy="746"/>
          </a:xfrm>
        </p:grpSpPr>
        <p:sp>
          <p:nvSpPr>
            <p:cNvPr id="366611" name="Text Box 8">
              <a:extLst>
                <a:ext uri="{FF2B5EF4-FFF2-40B4-BE49-F238E27FC236}">
                  <a16:creationId xmlns:a16="http://schemas.microsoft.com/office/drawing/2014/main" id="{DE902543-77C5-F6E9-AB05-12C5FB66C2D5}"/>
                </a:ext>
              </a:extLst>
            </p:cNvPr>
            <p:cNvSpPr txBox="1">
              <a:spLocks noChangeArrowheads="1"/>
            </p:cNvSpPr>
            <p:nvPr/>
          </p:nvSpPr>
          <p:spPr bwMode="auto">
            <a:xfrm>
              <a:off x="2784" y="1440"/>
              <a:ext cx="864" cy="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50000"/>
                </a:spcBef>
              </a:pPr>
              <a:r>
                <a:rPr lang="fr-FR" altLang="fr-FR">
                  <a:solidFill>
                    <a:srgbClr val="FF0000"/>
                  </a:solidFill>
                  <a:latin typeface="Times New Roman" panose="02020603050405020304" pitchFamily="18" charset="0"/>
                </a:rPr>
                <a:t>La radio</a:t>
              </a:r>
            </a:p>
          </p:txBody>
        </p:sp>
        <p:pic>
          <p:nvPicPr>
            <p:cNvPr id="366612" name="Picture 9" descr="C:\Program Files\Microsoft Office\Clipart\Pub60Cor\EN00202_.wmf">
              <a:extLst>
                <a:ext uri="{FF2B5EF4-FFF2-40B4-BE49-F238E27FC236}">
                  <a16:creationId xmlns:a16="http://schemas.microsoft.com/office/drawing/2014/main" id="{0B1E0B32-56AC-2D92-1E17-9DDBCF91C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1728"/>
              <a:ext cx="884"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a:extLst>
              <a:ext uri="{FF2B5EF4-FFF2-40B4-BE49-F238E27FC236}">
                <a16:creationId xmlns:a16="http://schemas.microsoft.com/office/drawing/2014/main" id="{9DAB2DB1-A982-2427-D841-4938A7257C05}"/>
              </a:ext>
            </a:extLst>
          </p:cNvPr>
          <p:cNvGrpSpPr>
            <a:grpSpLocks/>
          </p:cNvGrpSpPr>
          <p:nvPr/>
        </p:nvGrpSpPr>
        <p:grpSpPr bwMode="auto">
          <a:xfrm>
            <a:off x="6224588" y="2141538"/>
            <a:ext cx="1143000" cy="968375"/>
            <a:chOff x="947" y="2644"/>
            <a:chExt cx="960" cy="813"/>
          </a:xfrm>
        </p:grpSpPr>
        <p:sp>
          <p:nvSpPr>
            <p:cNvPr id="366609" name="Text Box 11">
              <a:extLst>
                <a:ext uri="{FF2B5EF4-FFF2-40B4-BE49-F238E27FC236}">
                  <a16:creationId xmlns:a16="http://schemas.microsoft.com/office/drawing/2014/main" id="{49C557F4-2F2E-295E-8594-4B244295C46F}"/>
                </a:ext>
              </a:extLst>
            </p:cNvPr>
            <p:cNvSpPr txBox="1">
              <a:spLocks noChangeArrowheads="1"/>
            </p:cNvSpPr>
            <p:nvPr/>
          </p:nvSpPr>
          <p:spPr bwMode="auto">
            <a:xfrm>
              <a:off x="947" y="2644"/>
              <a:ext cx="960" cy="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50000"/>
                </a:spcBef>
              </a:pPr>
              <a:r>
                <a:rPr lang="fr-FR" altLang="fr-FR">
                  <a:solidFill>
                    <a:srgbClr val="FF0000"/>
                  </a:solidFill>
                  <a:latin typeface="Times New Roman" panose="02020603050405020304" pitchFamily="18" charset="0"/>
                </a:rPr>
                <a:t>La presse</a:t>
              </a:r>
            </a:p>
          </p:txBody>
        </p:sp>
        <p:pic>
          <p:nvPicPr>
            <p:cNvPr id="366610" name="Picture 12" descr="C:\Program Files\Microsoft Office\Clipart\Pub60Cor\HH00623_.wmf">
              <a:extLst>
                <a:ext uri="{FF2B5EF4-FFF2-40B4-BE49-F238E27FC236}">
                  <a16:creationId xmlns:a16="http://schemas.microsoft.com/office/drawing/2014/main" id="{CCA98D87-A85D-2828-A6EA-1D5D7E83E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3024"/>
              <a:ext cx="774"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a:extLst>
              <a:ext uri="{FF2B5EF4-FFF2-40B4-BE49-F238E27FC236}">
                <a16:creationId xmlns:a16="http://schemas.microsoft.com/office/drawing/2014/main" id="{7A1C5A61-2B19-BFFD-7BCA-9FC7D1D31A32}"/>
              </a:ext>
            </a:extLst>
          </p:cNvPr>
          <p:cNvGrpSpPr>
            <a:grpSpLocks/>
          </p:cNvGrpSpPr>
          <p:nvPr/>
        </p:nvGrpSpPr>
        <p:grpSpPr bwMode="auto">
          <a:xfrm>
            <a:off x="1485900" y="3943350"/>
            <a:ext cx="2971800" cy="1160463"/>
            <a:chOff x="1776" y="2640"/>
            <a:chExt cx="2496" cy="975"/>
          </a:xfrm>
        </p:grpSpPr>
        <p:pic>
          <p:nvPicPr>
            <p:cNvPr id="366607" name="Picture 14" descr="E:\PFiles\MSOffice\Clipart\standard\stddir4\PE02206_.wmf">
              <a:extLst>
                <a:ext uri="{FF2B5EF4-FFF2-40B4-BE49-F238E27FC236}">
                  <a16:creationId xmlns:a16="http://schemas.microsoft.com/office/drawing/2014/main" id="{2236E267-0189-DF99-1727-6D66CEE10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640"/>
              <a:ext cx="2496"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608" name="Text Box 15">
              <a:extLst>
                <a:ext uri="{FF2B5EF4-FFF2-40B4-BE49-F238E27FC236}">
                  <a16:creationId xmlns:a16="http://schemas.microsoft.com/office/drawing/2014/main" id="{B6DE89B6-A22F-EB6F-FDFB-C98BA1264186}"/>
                </a:ext>
              </a:extLst>
            </p:cNvPr>
            <p:cNvSpPr txBox="1">
              <a:spLocks noChangeArrowheads="1"/>
            </p:cNvSpPr>
            <p:nvPr/>
          </p:nvSpPr>
          <p:spPr bwMode="auto">
            <a:xfrm>
              <a:off x="3208" y="3072"/>
              <a:ext cx="1008"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spcBef>
                  <a:spcPct val="50000"/>
                </a:spcBef>
              </a:pPr>
              <a:r>
                <a:rPr lang="fr-FR" altLang="fr-FR">
                  <a:solidFill>
                    <a:srgbClr val="FF0000"/>
                  </a:solidFill>
                  <a:latin typeface="Times New Roman" panose="02020603050405020304" pitchFamily="18" charset="0"/>
                </a:rPr>
                <a:t>L’affichage</a:t>
              </a:r>
            </a:p>
          </p:txBody>
        </p:sp>
      </p:grpSp>
      <p:grpSp>
        <p:nvGrpSpPr>
          <p:cNvPr id="6" name="Group 16">
            <a:extLst>
              <a:ext uri="{FF2B5EF4-FFF2-40B4-BE49-F238E27FC236}">
                <a16:creationId xmlns:a16="http://schemas.microsoft.com/office/drawing/2014/main" id="{944D51FB-A821-8D70-F59F-DD61A558DB9A}"/>
              </a:ext>
            </a:extLst>
          </p:cNvPr>
          <p:cNvGrpSpPr>
            <a:grpSpLocks/>
          </p:cNvGrpSpPr>
          <p:nvPr/>
        </p:nvGrpSpPr>
        <p:grpSpPr bwMode="auto">
          <a:xfrm>
            <a:off x="5716588" y="3913188"/>
            <a:ext cx="1485900" cy="1190625"/>
            <a:chOff x="3841" y="2567"/>
            <a:chExt cx="1248" cy="1000"/>
          </a:xfrm>
        </p:grpSpPr>
        <p:pic>
          <p:nvPicPr>
            <p:cNvPr id="366605" name="Picture 17" descr="E:\PFiles\MSOffice\Clipart\standard\stddir2\EN00613_.wmf">
              <a:extLst>
                <a:ext uri="{FF2B5EF4-FFF2-40B4-BE49-F238E27FC236}">
                  <a16:creationId xmlns:a16="http://schemas.microsoft.com/office/drawing/2014/main" id="{EA8BB283-6C05-1757-F29E-02A0253EA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 y="2880"/>
              <a:ext cx="674"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606" name="Text Box 18">
              <a:extLst>
                <a:ext uri="{FF2B5EF4-FFF2-40B4-BE49-F238E27FC236}">
                  <a16:creationId xmlns:a16="http://schemas.microsoft.com/office/drawing/2014/main" id="{D5315898-F435-48E8-35D1-A9D329F8877E}"/>
                </a:ext>
              </a:extLst>
            </p:cNvPr>
            <p:cNvSpPr txBox="1">
              <a:spLocks noChangeArrowheads="1"/>
            </p:cNvSpPr>
            <p:nvPr/>
          </p:nvSpPr>
          <p:spPr bwMode="auto">
            <a:xfrm>
              <a:off x="3841" y="2567"/>
              <a:ext cx="1248" cy="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50000"/>
                </a:spcBef>
              </a:pPr>
              <a:r>
                <a:rPr lang="fr-FR" altLang="fr-FR">
                  <a:solidFill>
                    <a:srgbClr val="FF0000"/>
                  </a:solidFill>
                  <a:latin typeface="Times New Roman" panose="02020603050405020304" pitchFamily="18" charset="0"/>
                </a:rPr>
                <a:t>Le cinéma</a:t>
              </a:r>
            </a:p>
          </p:txBody>
        </p:sp>
      </p:grpSp>
      <p:sp>
        <p:nvSpPr>
          <p:cNvPr id="9235" name="Text Box 19">
            <a:extLst>
              <a:ext uri="{FF2B5EF4-FFF2-40B4-BE49-F238E27FC236}">
                <a16:creationId xmlns:a16="http://schemas.microsoft.com/office/drawing/2014/main" id="{C02BA7BD-A578-7697-F8A3-63BEE5749F5C}"/>
              </a:ext>
            </a:extLst>
          </p:cNvPr>
          <p:cNvSpPr txBox="1">
            <a:spLocks noChangeArrowheads="1"/>
          </p:cNvSpPr>
          <p:nvPr/>
        </p:nvSpPr>
        <p:spPr bwMode="auto">
          <a:xfrm>
            <a:off x="1784350" y="2867025"/>
            <a:ext cx="857250" cy="300038"/>
          </a:xfrm>
          <a:prstGeom prst="rect">
            <a:avLst/>
          </a:prstGeom>
          <a:no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350" b="1" dirty="0">
                <a:solidFill>
                  <a:srgbClr val="000099"/>
                </a:solidFill>
              </a:rPr>
              <a:t>44,9 %</a:t>
            </a:r>
          </a:p>
        </p:txBody>
      </p:sp>
      <p:sp>
        <p:nvSpPr>
          <p:cNvPr id="9236" name="Text Box 20">
            <a:extLst>
              <a:ext uri="{FF2B5EF4-FFF2-40B4-BE49-F238E27FC236}">
                <a16:creationId xmlns:a16="http://schemas.microsoft.com/office/drawing/2014/main" id="{0D8EE795-EDC0-915C-CBFF-D38F9A44B663}"/>
              </a:ext>
            </a:extLst>
          </p:cNvPr>
          <p:cNvSpPr txBox="1">
            <a:spLocks noChangeArrowheads="1"/>
          </p:cNvSpPr>
          <p:nvPr/>
        </p:nvSpPr>
        <p:spPr bwMode="auto">
          <a:xfrm>
            <a:off x="4029075" y="3136900"/>
            <a:ext cx="857250" cy="300038"/>
          </a:xfrm>
          <a:prstGeom prst="rect">
            <a:avLst/>
          </a:prstGeom>
          <a:no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350" b="1" dirty="0">
                <a:solidFill>
                  <a:srgbClr val="000099"/>
                </a:solidFill>
              </a:rPr>
              <a:t>9,4 %</a:t>
            </a:r>
          </a:p>
        </p:txBody>
      </p:sp>
      <p:sp>
        <p:nvSpPr>
          <p:cNvPr id="9237" name="Text Box 21">
            <a:extLst>
              <a:ext uri="{FF2B5EF4-FFF2-40B4-BE49-F238E27FC236}">
                <a16:creationId xmlns:a16="http://schemas.microsoft.com/office/drawing/2014/main" id="{BB1210F8-B834-67F1-AAA0-57CA86CDA7D9}"/>
              </a:ext>
            </a:extLst>
          </p:cNvPr>
          <p:cNvSpPr txBox="1">
            <a:spLocks noChangeArrowheads="1"/>
          </p:cNvSpPr>
          <p:nvPr/>
        </p:nvSpPr>
        <p:spPr bwMode="auto">
          <a:xfrm>
            <a:off x="6469063" y="3165475"/>
            <a:ext cx="857250" cy="300038"/>
          </a:xfrm>
          <a:prstGeom prst="rect">
            <a:avLst/>
          </a:prstGeom>
          <a:no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350" b="1" dirty="0">
                <a:solidFill>
                  <a:srgbClr val="000099"/>
                </a:solidFill>
              </a:rPr>
              <a:t>27 %</a:t>
            </a:r>
          </a:p>
        </p:txBody>
      </p:sp>
      <p:sp>
        <p:nvSpPr>
          <p:cNvPr id="9238" name="Text Box 22">
            <a:extLst>
              <a:ext uri="{FF2B5EF4-FFF2-40B4-BE49-F238E27FC236}">
                <a16:creationId xmlns:a16="http://schemas.microsoft.com/office/drawing/2014/main" id="{9EFB90C8-92E5-0E43-9FA4-E6C76816582C}"/>
              </a:ext>
            </a:extLst>
          </p:cNvPr>
          <p:cNvSpPr txBox="1">
            <a:spLocks noChangeArrowheads="1"/>
          </p:cNvSpPr>
          <p:nvPr/>
        </p:nvSpPr>
        <p:spPr bwMode="auto">
          <a:xfrm>
            <a:off x="3371850" y="4914900"/>
            <a:ext cx="857250" cy="300038"/>
          </a:xfrm>
          <a:prstGeom prst="rect">
            <a:avLst/>
          </a:prstGeom>
          <a:no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350" b="1" dirty="0">
                <a:solidFill>
                  <a:srgbClr val="000099"/>
                </a:solidFill>
              </a:rPr>
              <a:t>17,3 %</a:t>
            </a:r>
          </a:p>
        </p:txBody>
      </p:sp>
      <p:sp>
        <p:nvSpPr>
          <p:cNvPr id="9239" name="Text Box 23">
            <a:extLst>
              <a:ext uri="{FF2B5EF4-FFF2-40B4-BE49-F238E27FC236}">
                <a16:creationId xmlns:a16="http://schemas.microsoft.com/office/drawing/2014/main" id="{A08ADCAE-59C7-252A-7675-42F6CFA29D6A}"/>
              </a:ext>
            </a:extLst>
          </p:cNvPr>
          <p:cNvSpPr txBox="1">
            <a:spLocks noChangeArrowheads="1"/>
          </p:cNvSpPr>
          <p:nvPr/>
        </p:nvSpPr>
        <p:spPr bwMode="auto">
          <a:xfrm>
            <a:off x="6057900" y="5200650"/>
            <a:ext cx="857250" cy="300038"/>
          </a:xfrm>
          <a:prstGeom prst="rect">
            <a:avLst/>
          </a:prstGeom>
          <a:no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defRPr/>
            </a:pPr>
            <a:r>
              <a:rPr lang="fr-FR" altLang="fr-FR" sz="1350" b="1" dirty="0">
                <a:solidFill>
                  <a:srgbClr val="000099"/>
                </a:solidFill>
              </a:rPr>
              <a:t>1,3 %</a:t>
            </a:r>
          </a:p>
        </p:txBody>
      </p:sp>
      <p:sp>
        <p:nvSpPr>
          <p:cNvPr id="366604" name="Rectangle 6">
            <a:extLst>
              <a:ext uri="{FF2B5EF4-FFF2-40B4-BE49-F238E27FC236}">
                <a16:creationId xmlns:a16="http://schemas.microsoft.com/office/drawing/2014/main" id="{A38E41E9-09C0-DC7E-5111-87038CAD89F4}"/>
              </a:ext>
            </a:extLst>
          </p:cNvPr>
          <p:cNvSpPr>
            <a:spLocks noChangeArrowheads="1"/>
          </p:cNvSpPr>
          <p:nvPr/>
        </p:nvSpPr>
        <p:spPr bwMode="auto">
          <a:xfrm>
            <a:off x="482600" y="5368925"/>
            <a:ext cx="307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https://youtu.be/yFva9NP6H64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235"/>
                                        </p:tgtEl>
                                        <p:attrNameLst>
                                          <p:attrName>style.visibility</p:attrName>
                                        </p:attrNameLst>
                                      </p:cBhvr>
                                      <p:to>
                                        <p:strVal val="visible"/>
                                      </p:to>
                                    </p:set>
                                    <p:anim calcmode="lin" valueType="num">
                                      <p:cBhvr additive="base">
                                        <p:cTn id="13" dur="500" fill="hold"/>
                                        <p:tgtEl>
                                          <p:spTgt spid="9235"/>
                                        </p:tgtEl>
                                        <p:attrNameLst>
                                          <p:attrName>ppt_x</p:attrName>
                                        </p:attrNameLst>
                                      </p:cBhvr>
                                      <p:tavLst>
                                        <p:tav tm="0">
                                          <p:val>
                                            <p:strVal val="0-#ppt_w/2"/>
                                          </p:val>
                                        </p:tav>
                                        <p:tav tm="100000">
                                          <p:val>
                                            <p:strVal val="#ppt_x"/>
                                          </p:val>
                                        </p:tav>
                                      </p:tavLst>
                                    </p:anim>
                                    <p:anim calcmode="lin" valueType="num">
                                      <p:cBhvr additive="base">
                                        <p:cTn id="14" dur="500" fill="hold"/>
                                        <p:tgtEl>
                                          <p:spTgt spid="9235"/>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1" fill="hold" nodeType="afterEffect">
                                  <p:stCondLst>
                                    <p:cond delay="30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9236"/>
                                        </p:tgtEl>
                                        <p:attrNameLst>
                                          <p:attrName>style.visibility</p:attrName>
                                        </p:attrNameLst>
                                      </p:cBhvr>
                                      <p:to>
                                        <p:strVal val="visible"/>
                                      </p:to>
                                    </p:set>
                                    <p:anim calcmode="lin" valueType="num">
                                      <p:cBhvr additive="base">
                                        <p:cTn id="24" dur="500" fill="hold"/>
                                        <p:tgtEl>
                                          <p:spTgt spid="9236"/>
                                        </p:tgtEl>
                                        <p:attrNameLst>
                                          <p:attrName>ppt_x</p:attrName>
                                        </p:attrNameLst>
                                      </p:cBhvr>
                                      <p:tavLst>
                                        <p:tav tm="0">
                                          <p:val>
                                            <p:strVal val="0-#ppt_w/2"/>
                                          </p:val>
                                        </p:tav>
                                        <p:tav tm="100000">
                                          <p:val>
                                            <p:strVal val="#ppt_x"/>
                                          </p:val>
                                        </p:tav>
                                      </p:tavLst>
                                    </p:anim>
                                    <p:anim calcmode="lin" valueType="num">
                                      <p:cBhvr additive="base">
                                        <p:cTn id="25" dur="500" fill="hold"/>
                                        <p:tgtEl>
                                          <p:spTgt spid="923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2"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9237"/>
                                        </p:tgtEl>
                                        <p:attrNameLst>
                                          <p:attrName>style.visibility</p:attrName>
                                        </p:attrNameLst>
                                      </p:cBhvr>
                                      <p:to>
                                        <p:strVal val="visible"/>
                                      </p:to>
                                    </p:set>
                                    <p:anim calcmode="lin" valueType="num">
                                      <p:cBhvr additive="base">
                                        <p:cTn id="35" dur="500" fill="hold"/>
                                        <p:tgtEl>
                                          <p:spTgt spid="9237"/>
                                        </p:tgtEl>
                                        <p:attrNameLst>
                                          <p:attrName>ppt_x</p:attrName>
                                        </p:attrNameLst>
                                      </p:cBhvr>
                                      <p:tavLst>
                                        <p:tav tm="0">
                                          <p:val>
                                            <p:strVal val="0-#ppt_w/2"/>
                                          </p:val>
                                        </p:tav>
                                        <p:tav tm="100000">
                                          <p:val>
                                            <p:strVal val="#ppt_x"/>
                                          </p:val>
                                        </p:tav>
                                      </p:tavLst>
                                    </p:anim>
                                    <p:anim calcmode="lin" valueType="num">
                                      <p:cBhvr additive="base">
                                        <p:cTn id="36" dur="500" fill="hold"/>
                                        <p:tgtEl>
                                          <p:spTgt spid="9237"/>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2" fill="hold" nodeType="afterEffect">
                                  <p:stCondLst>
                                    <p:cond delay="300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1+#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nodeType="clickEffect">
                                  <p:stCondLst>
                                    <p:cond delay="0"/>
                                  </p:stCondLst>
                                  <p:childTnLst>
                                    <p:set>
                                      <p:cBhvr>
                                        <p:cTn id="45" dur="1" fill="hold">
                                          <p:stCondLst>
                                            <p:cond delay="0"/>
                                          </p:stCondLst>
                                        </p:cTn>
                                        <p:tgtEl>
                                          <p:spTgt spid="9238"/>
                                        </p:tgtEl>
                                        <p:attrNameLst>
                                          <p:attrName>style.visibility</p:attrName>
                                        </p:attrNameLst>
                                      </p:cBhvr>
                                      <p:to>
                                        <p:strVal val="visible"/>
                                      </p:to>
                                    </p:set>
                                    <p:anim calcmode="lin" valueType="num">
                                      <p:cBhvr additive="base">
                                        <p:cTn id="46" dur="500" fill="hold"/>
                                        <p:tgtEl>
                                          <p:spTgt spid="9238"/>
                                        </p:tgtEl>
                                        <p:attrNameLst>
                                          <p:attrName>ppt_x</p:attrName>
                                        </p:attrNameLst>
                                      </p:cBhvr>
                                      <p:tavLst>
                                        <p:tav tm="0">
                                          <p:val>
                                            <p:strVal val="0-#ppt_w/2"/>
                                          </p:val>
                                        </p:tav>
                                        <p:tav tm="100000">
                                          <p:val>
                                            <p:strVal val="#ppt_x"/>
                                          </p:val>
                                        </p:tav>
                                      </p:tavLst>
                                    </p:anim>
                                    <p:anim calcmode="lin" valueType="num">
                                      <p:cBhvr additive="base">
                                        <p:cTn id="47" dur="500" fill="hold"/>
                                        <p:tgtEl>
                                          <p:spTgt spid="9238"/>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
                            </p:stCondLst>
                            <p:childTnLst>
                              <p:par>
                                <p:cTn id="49" presetID="2" presetClass="entr" presetSubtype="6" fill="hold" nodeType="afterEffect">
                                  <p:stCondLst>
                                    <p:cond delay="300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nodeType="clickEffect">
                                  <p:stCondLst>
                                    <p:cond delay="0"/>
                                  </p:stCondLst>
                                  <p:childTnLst>
                                    <p:set>
                                      <p:cBhvr>
                                        <p:cTn id="56" dur="1" fill="hold">
                                          <p:stCondLst>
                                            <p:cond delay="0"/>
                                          </p:stCondLst>
                                        </p:cTn>
                                        <p:tgtEl>
                                          <p:spTgt spid="9239"/>
                                        </p:tgtEl>
                                        <p:attrNameLst>
                                          <p:attrName>style.visibility</p:attrName>
                                        </p:attrNameLst>
                                      </p:cBhvr>
                                      <p:to>
                                        <p:strVal val="visible"/>
                                      </p:to>
                                    </p:set>
                                    <p:anim calcmode="lin" valueType="num">
                                      <p:cBhvr additive="base">
                                        <p:cTn id="57" dur="500" fill="hold"/>
                                        <p:tgtEl>
                                          <p:spTgt spid="9239"/>
                                        </p:tgtEl>
                                        <p:attrNameLst>
                                          <p:attrName>ppt_x</p:attrName>
                                        </p:attrNameLst>
                                      </p:cBhvr>
                                      <p:tavLst>
                                        <p:tav tm="0">
                                          <p:val>
                                            <p:strVal val="0-#ppt_w/2"/>
                                          </p:val>
                                        </p:tav>
                                        <p:tav tm="100000">
                                          <p:val>
                                            <p:strVal val="#ppt_x"/>
                                          </p:val>
                                        </p:tav>
                                      </p:tavLst>
                                    </p:anim>
                                    <p:anim calcmode="lin" valueType="num">
                                      <p:cBhvr additive="base">
                                        <p:cTn id="58" dur="500" fill="hold"/>
                                        <p:tgtEl>
                                          <p:spTgt spid="92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5" grpId="0" autoUpdateAnimBg="0"/>
      <p:bldP spid="9236" grpId="0" autoUpdateAnimBg="0"/>
      <p:bldP spid="9237" grpId="0" autoUpdateAnimBg="0"/>
      <p:bldP spid="9238" grpId="0" autoUpdateAnimBg="0"/>
      <p:bldP spid="9239"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Image 2">
            <a:extLst>
              <a:ext uri="{FF2B5EF4-FFF2-40B4-BE49-F238E27FC236}">
                <a16:creationId xmlns:a16="http://schemas.microsoft.com/office/drawing/2014/main" id="{6BE11672-CE85-6E63-8B53-71286AB0F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2400"/>
            <a:ext cx="76327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a:extLst>
              <a:ext uri="{FF2B5EF4-FFF2-40B4-BE49-F238E27FC236}">
                <a16:creationId xmlns:a16="http://schemas.microsoft.com/office/drawing/2014/main" id="{3F824B65-DD29-C9B0-8C36-A5A4DD0D58C5}"/>
              </a:ext>
            </a:extLst>
          </p:cNvPr>
          <p:cNvSpPr txBox="1">
            <a:spLocks noChangeArrowheads="1"/>
          </p:cNvSpPr>
          <p:nvPr/>
        </p:nvSpPr>
        <p:spPr bwMode="auto">
          <a:xfrm>
            <a:off x="131763" y="1243013"/>
            <a:ext cx="72104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2700" b="1">
                <a:latin typeface="Rockwell" panose="02060603020205020403" pitchFamily="18" charset="77"/>
              </a:rPr>
              <a:t>Quel est l’objectif de la com?</a:t>
            </a:r>
          </a:p>
        </p:txBody>
      </p:sp>
      <p:sp>
        <p:nvSpPr>
          <p:cNvPr id="3" name="Rectangle 3">
            <a:extLst>
              <a:ext uri="{FF2B5EF4-FFF2-40B4-BE49-F238E27FC236}">
                <a16:creationId xmlns:a16="http://schemas.microsoft.com/office/drawing/2014/main" id="{52B181E4-3024-202F-C68D-FEBB1A942270}"/>
              </a:ext>
            </a:extLst>
          </p:cNvPr>
          <p:cNvSpPr txBox="1">
            <a:spLocks/>
          </p:cNvSpPr>
          <p:nvPr/>
        </p:nvSpPr>
        <p:spPr>
          <a:xfrm>
            <a:off x="371475" y="2012950"/>
            <a:ext cx="7210425" cy="324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950" dirty="0"/>
              <a:t>Agir sur le CA (stratégie) ?</a:t>
            </a:r>
          </a:p>
          <a:p>
            <a:pPr>
              <a:defRPr/>
            </a:pPr>
            <a:r>
              <a:rPr lang="fr-FR" altLang="fr-FR" sz="1950" dirty="0"/>
              <a:t>Sur QUI ? (quelle cible?)</a:t>
            </a:r>
          </a:p>
          <a:p>
            <a:pPr>
              <a:defRPr/>
            </a:pPr>
            <a:r>
              <a:rPr lang="fr-FR" altLang="fr-FR" sz="1950" dirty="0"/>
              <a:t>Par quelles techniques de communication (tactique)</a:t>
            </a:r>
          </a:p>
          <a:p>
            <a:pPr marL="0" indent="0">
              <a:buFont typeface="Arial" panose="020B0604020202020204" pitchFamily="34" charset="0"/>
              <a:buNone/>
              <a:defRPr/>
            </a:pPr>
            <a:r>
              <a:rPr lang="fr-FR" altLang="fr-FR" sz="1650" dirty="0"/>
              <a:t>	COMMENT ? (comment atteindre la cible ?)</a:t>
            </a:r>
          </a:p>
          <a:p>
            <a:pPr marL="0" indent="0">
              <a:buFont typeface="Arial" panose="020B0604020202020204" pitchFamily="34" charset="0"/>
              <a:buNone/>
              <a:defRPr/>
            </a:pPr>
            <a:endParaRPr lang="fr-FR" altLang="fr-FR" sz="1650" dirty="0"/>
          </a:p>
          <a:p>
            <a:pPr>
              <a:defRPr/>
            </a:pPr>
            <a:r>
              <a:rPr lang="fr-FR" altLang="fr-FR" sz="1950" dirty="0"/>
              <a:t>3 « sous objectifs » :</a:t>
            </a:r>
          </a:p>
          <a:p>
            <a:pPr lvl="1">
              <a:defRPr/>
            </a:pPr>
            <a:r>
              <a:rPr lang="fr-FR" altLang="fr-FR" sz="1650" dirty="0"/>
              <a:t>1) développer notoriété</a:t>
            </a:r>
          </a:p>
          <a:p>
            <a:pPr lvl="1">
              <a:defRPr/>
            </a:pPr>
            <a:r>
              <a:rPr lang="fr-FR" altLang="fr-FR" sz="1650" dirty="0"/>
              <a:t>2) construire une image</a:t>
            </a:r>
          </a:p>
          <a:p>
            <a:pPr lvl="1">
              <a:defRPr/>
            </a:pPr>
            <a:r>
              <a:rPr lang="fr-FR" altLang="fr-FR" sz="1650" dirty="0"/>
              <a:t>3) inciter à l ’achat</a:t>
            </a:r>
          </a:p>
          <a:p>
            <a:pPr lvl="1">
              <a:defRPr/>
            </a:pPr>
            <a:r>
              <a:rPr lang="fr-FR" altLang="fr-FR" sz="1650" dirty="0"/>
              <a:t>---&gt; suivi :tests Quanti, </a:t>
            </a:r>
            <a:r>
              <a:rPr lang="fr-FR" altLang="fr-FR" sz="1650" dirty="0" err="1"/>
              <a:t>Quali</a:t>
            </a:r>
            <a:r>
              <a:rPr lang="fr-FR" altLang="fr-FR" sz="1650" dirty="0"/>
              <a:t>, Ventes</a:t>
            </a:r>
          </a:p>
        </p:txBody>
      </p:sp>
      <p:sp>
        <p:nvSpPr>
          <p:cNvPr id="368643" name="Rectangle 3">
            <a:extLst>
              <a:ext uri="{FF2B5EF4-FFF2-40B4-BE49-F238E27FC236}">
                <a16:creationId xmlns:a16="http://schemas.microsoft.com/office/drawing/2014/main" id="{A97EA44D-7354-978B-436D-85158DCDE2F5}"/>
              </a:ext>
            </a:extLst>
          </p:cNvPr>
          <p:cNvSpPr>
            <a:spLocks noChangeArrowheads="1"/>
          </p:cNvSpPr>
          <p:nvPr/>
        </p:nvSpPr>
        <p:spPr bwMode="auto">
          <a:xfrm>
            <a:off x="5167313" y="4370388"/>
            <a:ext cx="307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https://youtu.be/XaEO4oJ7Dhs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74E47D-E75A-7789-6705-524AB6518F99}"/>
              </a:ext>
            </a:extLst>
          </p:cNvPr>
          <p:cNvSpPr txBox="1"/>
          <p:nvPr/>
        </p:nvSpPr>
        <p:spPr>
          <a:xfrm>
            <a:off x="1371600" y="1533525"/>
            <a:ext cx="5935663" cy="508000"/>
          </a:xfrm>
          <a:prstGeom prst="rect">
            <a:avLst/>
          </a:prstGeom>
          <a:noFill/>
        </p:spPr>
        <p:txBody>
          <a:bodyPr wrap="none">
            <a:spAutoFit/>
          </a:bodyPr>
          <a:lstStyle/>
          <a:p>
            <a:pPr>
              <a:defRPr/>
            </a:pPr>
            <a:r>
              <a:rPr lang="fr-FR" sz="2700" b="1" dirty="0">
                <a:latin typeface="+mj-lt"/>
                <a:ea typeface="+mj-ea"/>
                <a:cs typeface="+mj-cs"/>
              </a:rPr>
              <a:t>Notoriété : degré de connaissance</a:t>
            </a:r>
          </a:p>
        </p:txBody>
      </p:sp>
      <p:sp>
        <p:nvSpPr>
          <p:cNvPr id="3" name="Rectangle 2">
            <a:extLst>
              <a:ext uri="{FF2B5EF4-FFF2-40B4-BE49-F238E27FC236}">
                <a16:creationId xmlns:a16="http://schemas.microsoft.com/office/drawing/2014/main" id="{C5F9F42F-0479-C8E0-36F3-96B00D0E25B4}"/>
              </a:ext>
            </a:extLst>
          </p:cNvPr>
          <p:cNvSpPr/>
          <p:nvPr/>
        </p:nvSpPr>
        <p:spPr>
          <a:xfrm>
            <a:off x="695325" y="2774950"/>
            <a:ext cx="4572000" cy="1200150"/>
          </a:xfrm>
          <a:prstGeom prst="rect">
            <a:avLst/>
          </a:prstGeom>
        </p:spPr>
        <p:txBody>
          <a:bodyPr>
            <a:spAutoFit/>
          </a:bodyPr>
          <a:lstStyle/>
          <a:p>
            <a:pPr lvl="1">
              <a:defRPr/>
            </a:pPr>
            <a:r>
              <a:rPr lang="fr-FR" altLang="fr-FR" b="1" dirty="0">
                <a:latin typeface="Times" pitchFamily="2" charset="0"/>
              </a:rPr>
              <a:t>Deux catégories de notoriétés :</a:t>
            </a:r>
          </a:p>
          <a:p>
            <a:pPr lvl="2">
              <a:defRPr/>
            </a:pPr>
            <a:endParaRPr lang="fr-FR" altLang="fr-FR" b="1" dirty="0">
              <a:latin typeface="Times" pitchFamily="2" charset="0"/>
            </a:endParaRPr>
          </a:p>
          <a:p>
            <a:pPr marL="900113" lvl="2" indent="-214313">
              <a:buFont typeface="Arial" panose="020B0604020202020204" pitchFamily="34" charset="0"/>
              <a:buChar char="•"/>
              <a:defRPr/>
            </a:pPr>
            <a:r>
              <a:rPr lang="fr-FR" altLang="fr-FR" b="1" dirty="0">
                <a:latin typeface="Times" pitchFamily="2" charset="0"/>
              </a:rPr>
              <a:t>notoriété spontanée</a:t>
            </a:r>
          </a:p>
          <a:p>
            <a:pPr marL="900113" lvl="2" indent="-214313">
              <a:buFont typeface="Arial" panose="020B0604020202020204" pitchFamily="34" charset="0"/>
              <a:buChar char="•"/>
              <a:defRPr/>
            </a:pPr>
            <a:r>
              <a:rPr lang="fr-FR" altLang="fr-FR" b="1" dirty="0">
                <a:latin typeface="Times" pitchFamily="2" charset="0"/>
              </a:rPr>
              <a:t>notoriété assistée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78BA5-13E9-F6C7-7666-2CEB6DF9571B}"/>
              </a:ext>
            </a:extLst>
          </p:cNvPr>
          <p:cNvSpPr txBox="1"/>
          <p:nvPr/>
        </p:nvSpPr>
        <p:spPr>
          <a:xfrm>
            <a:off x="1371600" y="1533525"/>
            <a:ext cx="5122863" cy="508000"/>
          </a:xfrm>
          <a:prstGeom prst="rect">
            <a:avLst/>
          </a:prstGeom>
          <a:noFill/>
        </p:spPr>
        <p:txBody>
          <a:bodyPr wrap="none">
            <a:spAutoFit/>
          </a:bodyPr>
          <a:lstStyle/>
          <a:p>
            <a:pPr>
              <a:defRPr/>
            </a:pPr>
            <a:r>
              <a:rPr lang="fr-FR" sz="2700" b="1" dirty="0">
                <a:latin typeface="+mj-lt"/>
                <a:ea typeface="+mj-ea"/>
                <a:cs typeface="+mj-cs"/>
              </a:rPr>
              <a:t>Image : degré d’appréciation</a:t>
            </a:r>
          </a:p>
        </p:txBody>
      </p:sp>
      <p:sp>
        <p:nvSpPr>
          <p:cNvPr id="3" name="Rectangle 2">
            <a:extLst>
              <a:ext uri="{FF2B5EF4-FFF2-40B4-BE49-F238E27FC236}">
                <a16:creationId xmlns:a16="http://schemas.microsoft.com/office/drawing/2014/main" id="{D7D24CD4-5E33-921D-D503-4B0A5C6F6349}"/>
              </a:ext>
            </a:extLst>
          </p:cNvPr>
          <p:cNvSpPr/>
          <p:nvPr/>
        </p:nvSpPr>
        <p:spPr>
          <a:xfrm>
            <a:off x="695325" y="2774950"/>
            <a:ext cx="4572000" cy="1476375"/>
          </a:xfrm>
          <a:prstGeom prst="rect">
            <a:avLst/>
          </a:prstGeom>
        </p:spPr>
        <p:txBody>
          <a:bodyPr>
            <a:spAutoFit/>
          </a:bodyPr>
          <a:lstStyle/>
          <a:p>
            <a:pPr lvl="1">
              <a:defRPr/>
            </a:pPr>
            <a:r>
              <a:rPr lang="fr-FR" altLang="fr-FR" b="1" dirty="0">
                <a:latin typeface="Times" pitchFamily="2" charset="0"/>
              </a:rPr>
              <a:t>Plusieurs degrés :</a:t>
            </a:r>
          </a:p>
          <a:p>
            <a:pPr lvl="2">
              <a:defRPr/>
            </a:pPr>
            <a:endParaRPr lang="fr-FR" altLang="fr-FR" b="1" dirty="0">
              <a:latin typeface="Times" pitchFamily="2" charset="0"/>
            </a:endParaRPr>
          </a:p>
          <a:p>
            <a:pPr marL="900113" lvl="2" indent="-214313">
              <a:buFont typeface="Arial" panose="020B0604020202020204" pitchFamily="34" charset="0"/>
              <a:buChar char="•"/>
              <a:defRPr/>
            </a:pPr>
            <a:r>
              <a:rPr lang="fr-FR" altLang="fr-FR" b="1" dirty="0">
                <a:latin typeface="Times" pitchFamily="2" charset="0"/>
              </a:rPr>
              <a:t>Aime/Aime pas</a:t>
            </a:r>
          </a:p>
          <a:p>
            <a:pPr marL="900113" lvl="2" indent="-214313">
              <a:buFont typeface="Arial" panose="020B0604020202020204" pitchFamily="34" charset="0"/>
              <a:buChar char="•"/>
              <a:defRPr/>
            </a:pPr>
            <a:r>
              <a:rPr lang="fr-FR" altLang="fr-FR" b="1" dirty="0">
                <a:latin typeface="Times" pitchFamily="2" charset="0"/>
              </a:rPr>
              <a:t>Fiable/Pas fiable</a:t>
            </a:r>
          </a:p>
          <a:p>
            <a:pPr marL="900113" lvl="2" indent="-214313">
              <a:buFont typeface="Arial" panose="020B0604020202020204" pitchFamily="34" charset="0"/>
              <a:buChar char="•"/>
              <a:defRPr/>
            </a:pPr>
            <a:r>
              <a:rPr lang="fr-FR" altLang="fr-FR" b="1" dirty="0">
                <a:latin typeface="Times" pitchFamily="2" charset="0"/>
              </a:rPr>
              <a:t>Bonne qualité/Mauvaise qualité</a:t>
            </a:r>
          </a:p>
        </p:txBody>
      </p:sp>
      <p:sp>
        <p:nvSpPr>
          <p:cNvPr id="370691" name="Rectangle 3">
            <a:extLst>
              <a:ext uri="{FF2B5EF4-FFF2-40B4-BE49-F238E27FC236}">
                <a16:creationId xmlns:a16="http://schemas.microsoft.com/office/drawing/2014/main" id="{62793109-D166-1D31-9844-F362F96F2F80}"/>
              </a:ext>
            </a:extLst>
          </p:cNvPr>
          <p:cNvSpPr>
            <a:spLocks noChangeArrowheads="1"/>
          </p:cNvSpPr>
          <p:nvPr/>
        </p:nvSpPr>
        <p:spPr bwMode="auto">
          <a:xfrm>
            <a:off x="2981325" y="4708525"/>
            <a:ext cx="317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https://youtu.be/BJgHX9-WYpo</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4B0F88-2926-C7E1-E9E2-798A75AD6407}"/>
              </a:ext>
            </a:extLst>
          </p:cNvPr>
          <p:cNvSpPr txBox="1"/>
          <p:nvPr/>
        </p:nvSpPr>
        <p:spPr>
          <a:xfrm>
            <a:off x="1371600" y="1533525"/>
            <a:ext cx="3395663" cy="508000"/>
          </a:xfrm>
          <a:prstGeom prst="rect">
            <a:avLst/>
          </a:prstGeom>
          <a:noFill/>
        </p:spPr>
        <p:txBody>
          <a:bodyPr wrap="none">
            <a:spAutoFit/>
          </a:bodyPr>
          <a:lstStyle/>
          <a:p>
            <a:pPr>
              <a:defRPr/>
            </a:pPr>
            <a:r>
              <a:rPr lang="fr-FR" sz="2700" b="1" dirty="0">
                <a:latin typeface="+mj-lt"/>
                <a:ea typeface="+mj-ea"/>
                <a:cs typeface="+mj-cs"/>
              </a:rPr>
              <a:t>Incitation à l’achat</a:t>
            </a:r>
          </a:p>
        </p:txBody>
      </p:sp>
      <p:sp>
        <p:nvSpPr>
          <p:cNvPr id="371714" name="Rectangle 2">
            <a:extLst>
              <a:ext uri="{FF2B5EF4-FFF2-40B4-BE49-F238E27FC236}">
                <a16:creationId xmlns:a16="http://schemas.microsoft.com/office/drawing/2014/main" id="{EDDD38BD-37A4-09B0-EAE4-4FC22F8E79C3}"/>
              </a:ext>
            </a:extLst>
          </p:cNvPr>
          <p:cNvSpPr>
            <a:spLocks noChangeArrowheads="1"/>
          </p:cNvSpPr>
          <p:nvPr/>
        </p:nvSpPr>
        <p:spPr bwMode="auto">
          <a:xfrm>
            <a:off x="1371600" y="3190875"/>
            <a:ext cx="5838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t>Attention : la pub fait vendre une seule fois</a:t>
            </a:r>
          </a:p>
          <a:p>
            <a:endParaRPr lang="fr-FR" altLang="fr-FR" sz="2400" b="1"/>
          </a:p>
          <a:p>
            <a:r>
              <a:rPr lang="fr-FR" altLang="fr-FR" sz="2400" b="1"/>
              <a:t>C’est le feed-back post achat </a:t>
            </a:r>
          </a:p>
          <a:p>
            <a:r>
              <a:rPr lang="fr-FR" altLang="fr-FR" sz="2400" b="1"/>
              <a:t>qui fait racheter le produit</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C194CC2-A0E5-49A3-1926-B3A768B38674}"/>
              </a:ext>
            </a:extLst>
          </p:cNvPr>
          <p:cNvSpPr txBox="1">
            <a:spLocks noChangeArrowheads="1"/>
          </p:cNvSpPr>
          <p:nvPr/>
        </p:nvSpPr>
        <p:spPr bwMode="auto">
          <a:xfrm>
            <a:off x="941388" y="2349500"/>
            <a:ext cx="2478087" cy="1754188"/>
          </a:xfrm>
          <a:prstGeom prst="rect">
            <a:avLst/>
          </a:prstGeom>
          <a:solidFill>
            <a:schemeClr val="bg2">
              <a:lumMod val="20000"/>
              <a:lumOff val="80000"/>
            </a:schemeClr>
          </a:solid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fr-FR" altLang="fr-FR" sz="1800" b="1" dirty="0">
                <a:solidFill>
                  <a:srgbClr val="FF0000"/>
                </a:solidFill>
              </a:rPr>
              <a:t>Les grands médias</a:t>
            </a:r>
          </a:p>
          <a:p>
            <a:pPr algn="ctr">
              <a:defRPr/>
            </a:pPr>
            <a:r>
              <a:rPr lang="fr-FR" altLang="fr-FR" sz="1800" b="1" dirty="0">
                <a:solidFill>
                  <a:srgbClr val="FF0000"/>
                </a:solidFill>
              </a:rPr>
              <a:t>TV</a:t>
            </a:r>
          </a:p>
          <a:p>
            <a:pPr algn="ctr">
              <a:defRPr/>
            </a:pPr>
            <a:r>
              <a:rPr lang="fr-FR" altLang="fr-FR" sz="1800" b="1" dirty="0">
                <a:solidFill>
                  <a:srgbClr val="FF0000"/>
                </a:solidFill>
              </a:rPr>
              <a:t>Presse</a:t>
            </a:r>
          </a:p>
          <a:p>
            <a:pPr algn="ctr">
              <a:defRPr/>
            </a:pPr>
            <a:r>
              <a:rPr lang="fr-FR" altLang="fr-FR" sz="1800" b="1" dirty="0">
                <a:solidFill>
                  <a:srgbClr val="FF0000"/>
                </a:solidFill>
              </a:rPr>
              <a:t>Affichage</a:t>
            </a:r>
          </a:p>
          <a:p>
            <a:pPr algn="ctr">
              <a:defRPr/>
            </a:pPr>
            <a:r>
              <a:rPr lang="fr-FR" altLang="fr-FR" sz="1800" b="1" dirty="0">
                <a:solidFill>
                  <a:srgbClr val="FF0000"/>
                </a:solidFill>
              </a:rPr>
              <a:t>Radio</a:t>
            </a:r>
          </a:p>
          <a:p>
            <a:pPr algn="ctr">
              <a:defRPr/>
            </a:pPr>
            <a:r>
              <a:rPr lang="fr-FR" altLang="fr-FR" sz="1800" b="1" dirty="0">
                <a:solidFill>
                  <a:srgbClr val="FF0000"/>
                </a:solidFill>
              </a:rPr>
              <a:t>cinéma</a:t>
            </a:r>
            <a:endParaRPr lang="en-US" altLang="fr-FR" sz="1800" b="1" dirty="0">
              <a:solidFill>
                <a:srgbClr val="FF0000"/>
              </a:solidFill>
            </a:endParaRPr>
          </a:p>
        </p:txBody>
      </p:sp>
      <p:sp>
        <p:nvSpPr>
          <p:cNvPr id="3" name="Text Box 7">
            <a:extLst>
              <a:ext uri="{FF2B5EF4-FFF2-40B4-BE49-F238E27FC236}">
                <a16:creationId xmlns:a16="http://schemas.microsoft.com/office/drawing/2014/main" id="{905F1DCE-C2A8-2449-9A27-B8F38DD9E21C}"/>
              </a:ext>
            </a:extLst>
          </p:cNvPr>
          <p:cNvSpPr txBox="1">
            <a:spLocks noChangeArrowheads="1"/>
          </p:cNvSpPr>
          <p:nvPr/>
        </p:nvSpPr>
        <p:spPr bwMode="auto">
          <a:xfrm>
            <a:off x="4545013" y="2349500"/>
            <a:ext cx="3627437" cy="1476375"/>
          </a:xfrm>
          <a:prstGeom prst="rect">
            <a:avLst/>
          </a:prstGeom>
          <a:solidFill>
            <a:schemeClr val="bg2">
              <a:lumMod val="20000"/>
              <a:lumOff val="80000"/>
            </a:schemeClr>
          </a:solid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fr-FR" altLang="fr-FR" sz="1800" b="1" dirty="0">
                <a:solidFill>
                  <a:srgbClr val="FF0000"/>
                </a:solidFill>
              </a:rPr>
              <a:t>Le « hors média »</a:t>
            </a:r>
          </a:p>
          <a:p>
            <a:pPr algn="ctr">
              <a:defRPr/>
            </a:pPr>
            <a:r>
              <a:rPr lang="fr-FR" altLang="fr-FR" sz="1800" b="1" dirty="0">
                <a:solidFill>
                  <a:srgbClr val="FF0000"/>
                </a:solidFill>
              </a:rPr>
              <a:t>la promotion des ventes</a:t>
            </a:r>
          </a:p>
          <a:p>
            <a:pPr algn="ctr">
              <a:defRPr/>
            </a:pPr>
            <a:r>
              <a:rPr lang="fr-FR" altLang="fr-FR" sz="1800" b="1" dirty="0">
                <a:solidFill>
                  <a:srgbClr val="FF0000"/>
                </a:solidFill>
              </a:rPr>
              <a:t>le marketing direct</a:t>
            </a:r>
          </a:p>
          <a:p>
            <a:pPr algn="ctr">
              <a:defRPr/>
            </a:pPr>
            <a:r>
              <a:rPr lang="fr-FR" altLang="fr-FR" sz="1800" b="1" dirty="0">
                <a:solidFill>
                  <a:srgbClr val="FF0000"/>
                </a:solidFill>
              </a:rPr>
              <a:t>le sponsoring et mécénat</a:t>
            </a:r>
          </a:p>
          <a:p>
            <a:pPr algn="ctr">
              <a:defRPr/>
            </a:pPr>
            <a:r>
              <a:rPr lang="fr-FR" altLang="fr-FR" sz="1800" b="1" dirty="0">
                <a:solidFill>
                  <a:srgbClr val="FF0000"/>
                </a:solidFill>
              </a:rPr>
              <a:t>les RP : presse / publiques</a:t>
            </a:r>
          </a:p>
        </p:txBody>
      </p:sp>
      <p:sp>
        <p:nvSpPr>
          <p:cNvPr id="4" name="Text Box 9">
            <a:extLst>
              <a:ext uri="{FF2B5EF4-FFF2-40B4-BE49-F238E27FC236}">
                <a16:creationId xmlns:a16="http://schemas.microsoft.com/office/drawing/2014/main" id="{27AB1AAB-1229-5FF3-E262-18668E4A6F55}"/>
              </a:ext>
            </a:extLst>
          </p:cNvPr>
          <p:cNvSpPr txBox="1">
            <a:spLocks noChangeArrowheads="1"/>
          </p:cNvSpPr>
          <p:nvPr/>
        </p:nvSpPr>
        <p:spPr bwMode="auto">
          <a:xfrm>
            <a:off x="982663" y="4462463"/>
            <a:ext cx="2211387" cy="300037"/>
          </a:xfrm>
          <a:prstGeom prst="rect">
            <a:avLst/>
          </a:prstGeom>
          <a:no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fr-FR" sz="1350" dirty="0">
                <a:latin typeface="+mn-lt"/>
                <a:ea typeface="+mn-ea"/>
              </a:rPr>
              <a:t>50,3 % </a:t>
            </a:r>
            <a:r>
              <a:rPr lang="en-US" altLang="fr-FR" sz="1350" dirty="0" err="1">
                <a:latin typeface="+mn-lt"/>
                <a:ea typeface="+mn-ea"/>
              </a:rPr>
              <a:t>dépenses</a:t>
            </a:r>
            <a:r>
              <a:rPr lang="en-US" altLang="fr-FR" sz="1350" dirty="0">
                <a:latin typeface="+mn-lt"/>
                <a:ea typeface="+mn-ea"/>
              </a:rPr>
              <a:t> </a:t>
            </a:r>
            <a:r>
              <a:rPr lang="en-US" altLang="fr-FR" sz="1350" dirty="0" err="1">
                <a:latin typeface="+mn-lt"/>
                <a:ea typeface="+mn-ea"/>
              </a:rPr>
              <a:t>en</a:t>
            </a:r>
            <a:r>
              <a:rPr lang="en-US" altLang="fr-FR" sz="1350" dirty="0">
                <a:latin typeface="+mn-lt"/>
                <a:ea typeface="+mn-ea"/>
              </a:rPr>
              <a:t> 2020</a:t>
            </a:r>
          </a:p>
        </p:txBody>
      </p:sp>
      <p:sp>
        <p:nvSpPr>
          <p:cNvPr id="5" name="Text Box 10">
            <a:extLst>
              <a:ext uri="{FF2B5EF4-FFF2-40B4-BE49-F238E27FC236}">
                <a16:creationId xmlns:a16="http://schemas.microsoft.com/office/drawing/2014/main" id="{CF1D9C7D-07CF-50E8-4F24-0EE3938668E5}"/>
              </a:ext>
            </a:extLst>
          </p:cNvPr>
          <p:cNvSpPr txBox="1">
            <a:spLocks noChangeArrowheads="1"/>
          </p:cNvSpPr>
          <p:nvPr/>
        </p:nvSpPr>
        <p:spPr bwMode="auto">
          <a:xfrm>
            <a:off x="5127625" y="4289425"/>
            <a:ext cx="2541588" cy="300038"/>
          </a:xfrm>
          <a:prstGeom prst="rect">
            <a:avLst/>
          </a:prstGeom>
          <a:no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fr-FR" sz="1350" dirty="0">
                <a:latin typeface="+mn-lt"/>
                <a:ea typeface="+mn-ea"/>
              </a:rPr>
              <a:t>13,6 % des </a:t>
            </a:r>
            <a:r>
              <a:rPr lang="en-US" altLang="fr-FR" sz="1350" dirty="0" err="1">
                <a:latin typeface="+mn-lt"/>
                <a:ea typeface="+mn-ea"/>
              </a:rPr>
              <a:t>dépenses</a:t>
            </a:r>
            <a:r>
              <a:rPr lang="en-US" altLang="fr-FR" sz="1350" dirty="0">
                <a:latin typeface="+mn-lt"/>
                <a:ea typeface="+mn-ea"/>
              </a:rPr>
              <a:t> </a:t>
            </a:r>
            <a:r>
              <a:rPr lang="en-US" altLang="fr-FR" sz="1350" dirty="0" err="1">
                <a:latin typeface="+mn-lt"/>
                <a:ea typeface="+mn-ea"/>
              </a:rPr>
              <a:t>en</a:t>
            </a:r>
            <a:r>
              <a:rPr lang="en-US" altLang="fr-FR" sz="1350" dirty="0">
                <a:latin typeface="+mn-lt"/>
                <a:ea typeface="+mn-ea"/>
              </a:rPr>
              <a:t> 2020</a:t>
            </a:r>
          </a:p>
        </p:txBody>
      </p:sp>
      <p:sp>
        <p:nvSpPr>
          <p:cNvPr id="6" name="ZoneTexte 5">
            <a:extLst>
              <a:ext uri="{FF2B5EF4-FFF2-40B4-BE49-F238E27FC236}">
                <a16:creationId xmlns:a16="http://schemas.microsoft.com/office/drawing/2014/main" id="{2833624A-1CC4-960A-4407-1EE5114A3D9D}"/>
              </a:ext>
            </a:extLst>
          </p:cNvPr>
          <p:cNvSpPr txBox="1"/>
          <p:nvPr/>
        </p:nvSpPr>
        <p:spPr>
          <a:xfrm>
            <a:off x="5089525" y="5349875"/>
            <a:ext cx="992188" cy="369888"/>
          </a:xfrm>
          <a:prstGeom prst="rect">
            <a:avLst/>
          </a:prstGeom>
          <a:solidFill>
            <a:schemeClr val="bg2">
              <a:lumMod val="20000"/>
              <a:lumOff val="80000"/>
            </a:schemeClr>
          </a:solidFill>
        </p:spPr>
        <p:txBody>
          <a:bodyPr wrap="none">
            <a:spAutoFit/>
          </a:bodyPr>
          <a:lstStyle/>
          <a:p>
            <a:pPr>
              <a:defRPr/>
            </a:pPr>
            <a:r>
              <a:rPr lang="fr-FR" b="1" dirty="0">
                <a:solidFill>
                  <a:srgbClr val="FF0000"/>
                </a:solidFill>
                <a:latin typeface="Times New Roman" panose="02020603050405020304" pitchFamily="18" charset="0"/>
              </a:rPr>
              <a:t>Internet</a:t>
            </a:r>
          </a:p>
        </p:txBody>
      </p:sp>
      <p:sp>
        <p:nvSpPr>
          <p:cNvPr id="372742" name="ZoneTexte 6">
            <a:extLst>
              <a:ext uri="{FF2B5EF4-FFF2-40B4-BE49-F238E27FC236}">
                <a16:creationId xmlns:a16="http://schemas.microsoft.com/office/drawing/2014/main" id="{56FFA8E6-D252-C394-B040-C785C13A7501}"/>
              </a:ext>
            </a:extLst>
          </p:cNvPr>
          <p:cNvSpPr txBox="1">
            <a:spLocks noChangeArrowheads="1"/>
          </p:cNvSpPr>
          <p:nvPr/>
        </p:nvSpPr>
        <p:spPr bwMode="auto">
          <a:xfrm>
            <a:off x="6035675" y="5384800"/>
            <a:ext cx="2832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38,9% des dépenses en 2020</a:t>
            </a:r>
          </a:p>
        </p:txBody>
      </p:sp>
      <p:sp>
        <p:nvSpPr>
          <p:cNvPr id="372743" name="Rectangle 4">
            <a:extLst>
              <a:ext uri="{FF2B5EF4-FFF2-40B4-BE49-F238E27FC236}">
                <a16:creationId xmlns:a16="http://schemas.microsoft.com/office/drawing/2014/main" id="{C0DB6DB6-AFF0-F4DE-CA9B-5EF577F85FC1}"/>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Utilisation des  grands médias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CCEB50E2-E5BC-69D1-9EF3-AF6705CD56B3}"/>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2- Caractéristiques</a:t>
            </a:r>
          </a:p>
        </p:txBody>
      </p:sp>
      <p:sp>
        <p:nvSpPr>
          <p:cNvPr id="56322" name="Rectangle 3">
            <a:extLst>
              <a:ext uri="{FF2B5EF4-FFF2-40B4-BE49-F238E27FC236}">
                <a16:creationId xmlns:a16="http://schemas.microsoft.com/office/drawing/2014/main" id="{A64ED7BF-B943-C339-043A-AF152A11B5E3}"/>
              </a:ext>
            </a:extLst>
          </p:cNvPr>
          <p:cNvSpPr>
            <a:spLocks noGrp="1"/>
          </p:cNvSpPr>
          <p:nvPr>
            <p:ph idx="1"/>
          </p:nvPr>
        </p:nvSpPr>
        <p:spPr>
          <a:xfrm>
            <a:off x="685800" y="1981200"/>
            <a:ext cx="8153400" cy="4114800"/>
          </a:xfrm>
        </p:spPr>
        <p:txBody>
          <a:bodyPr/>
          <a:lstStyle/>
          <a:p>
            <a:pPr eaLnBrk="1" hangingPunct="1">
              <a:lnSpc>
                <a:spcPct val="90000"/>
              </a:lnSpc>
            </a:pPr>
            <a:r>
              <a:rPr lang="fr-FR" altLang="fr-FR" sz="2600">
                <a:ea typeface="ＭＳ Ｐゴシック" panose="020B0600070205080204" pitchFamily="34" charset="-128"/>
              </a:rPr>
              <a:t>Le besoin est inné (ex : la faim)</a:t>
            </a:r>
          </a:p>
          <a:p>
            <a:pPr eaLnBrk="1" hangingPunct="1">
              <a:lnSpc>
                <a:spcPct val="90000"/>
              </a:lnSpc>
            </a:pPr>
            <a:r>
              <a:rPr lang="fr-FR" altLang="fr-FR" sz="2600">
                <a:ea typeface="ＭＳ Ｐゴシック" panose="020B0600070205080204" pitchFamily="34" charset="-128"/>
              </a:rPr>
              <a:t>Le besoin est acquis (ex : appartenance à un groupe social)</a:t>
            </a:r>
          </a:p>
          <a:p>
            <a:pPr eaLnBrk="1" hangingPunct="1">
              <a:lnSpc>
                <a:spcPct val="90000"/>
              </a:lnSpc>
            </a:pPr>
            <a:r>
              <a:rPr lang="fr-FR" altLang="fr-FR" sz="2600">
                <a:ea typeface="ＭＳ Ｐゴシック" panose="020B0600070205080204" pitchFamily="34" charset="-128"/>
              </a:rPr>
              <a:t>Les besoins évoluent (ex : le téléphone portable)</a:t>
            </a:r>
          </a:p>
          <a:p>
            <a:pPr eaLnBrk="1" hangingPunct="1">
              <a:lnSpc>
                <a:spcPct val="90000"/>
              </a:lnSpc>
            </a:pPr>
            <a:r>
              <a:rPr lang="fr-FR" altLang="fr-FR" sz="2600">
                <a:ea typeface="ＭＳ Ｐゴシック" panose="020B0600070205080204" pitchFamily="34" charset="-128"/>
              </a:rPr>
              <a:t>Les besoins varient selon la culture (ex : la consommation du thé)</a:t>
            </a:r>
          </a:p>
          <a:p>
            <a:pPr algn="ctr" eaLnBrk="1" hangingPunct="1">
              <a:lnSpc>
                <a:spcPct val="90000"/>
              </a:lnSpc>
              <a:buFont typeface="Times" charset="0"/>
              <a:buNone/>
            </a:pPr>
            <a:r>
              <a:rPr lang="fr-FR" altLang="fr-FR" sz="2600" b="1">
                <a:solidFill>
                  <a:schemeClr val="tx2"/>
                </a:solidFill>
                <a:ea typeface="ＭＳ Ｐゴシック" panose="020B0600070205080204" pitchFamily="34" charset="-128"/>
              </a:rPr>
              <a:t>Les besoins existent, le marketing doit les comprendre et les satisfaire</a:t>
            </a:r>
            <a:endParaRPr lang="fr-FR" altLang="fr-FR" sz="260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44816D3B-6A53-A60F-75C8-988DA516084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DD49858-4ACD-F346-ADAF-4B84C85FCBFE}" type="slidenum">
              <a:rPr lang="en-US" altLang="fr-FR" sz="1800" smtClean="0">
                <a:solidFill>
                  <a:schemeClr val="bg1"/>
                </a:solidFill>
              </a:rPr>
              <a:pPr algn="l"/>
              <a:t>18</a:t>
            </a:fld>
            <a:endParaRPr lang="en-US" altLang="fr-FR" sz="1800">
              <a:solidFill>
                <a:schemeClr val="bg1"/>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4">
            <a:extLst>
              <a:ext uri="{FF2B5EF4-FFF2-40B4-BE49-F238E27FC236}">
                <a16:creationId xmlns:a16="http://schemas.microsoft.com/office/drawing/2014/main" id="{4BF24D95-10AE-FB74-35A2-E5F7BAEF0083}"/>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Evolution des médias</a:t>
            </a:r>
          </a:p>
        </p:txBody>
      </p:sp>
      <p:sp>
        <p:nvSpPr>
          <p:cNvPr id="373762" name="Rectangle 3">
            <a:extLst>
              <a:ext uri="{FF2B5EF4-FFF2-40B4-BE49-F238E27FC236}">
                <a16:creationId xmlns:a16="http://schemas.microsoft.com/office/drawing/2014/main" id="{63A3E871-8805-AB30-FA4C-101B1079EB8A}"/>
              </a:ext>
            </a:extLst>
          </p:cNvPr>
          <p:cNvSpPr txBox="1">
            <a:spLocks noChangeArrowheads="1"/>
          </p:cNvSpPr>
          <p:nvPr/>
        </p:nvSpPr>
        <p:spPr bwMode="auto">
          <a:xfrm>
            <a:off x="509588" y="2609850"/>
            <a:ext cx="72104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Saturation des « grands médias classiques »</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Apprentissage du consommateur</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ex : jeunes / fausse pub</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Segmentation accentuée</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ex : seniors</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Émergence des hors media</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ex : marketing direct</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a:extLst>
              <a:ext uri="{FF2B5EF4-FFF2-40B4-BE49-F238E27FC236}">
                <a16:creationId xmlns:a16="http://schemas.microsoft.com/office/drawing/2014/main" id="{091ADB26-7077-1FEB-42B5-884947DFAECE}"/>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Achat d’espace : Media planning</a:t>
            </a:r>
          </a:p>
        </p:txBody>
      </p:sp>
      <p:sp>
        <p:nvSpPr>
          <p:cNvPr id="374786" name="Rectangle 3">
            <a:extLst>
              <a:ext uri="{FF2B5EF4-FFF2-40B4-BE49-F238E27FC236}">
                <a16:creationId xmlns:a16="http://schemas.microsoft.com/office/drawing/2014/main" id="{4349D336-7E46-AFF3-F317-77BEA652A48A}"/>
              </a:ext>
            </a:extLst>
          </p:cNvPr>
          <p:cNvSpPr txBox="1">
            <a:spLocks noChangeArrowheads="1"/>
          </p:cNvSpPr>
          <p:nvPr/>
        </p:nvSpPr>
        <p:spPr bwMode="auto">
          <a:xfrm>
            <a:off x="509588" y="2609850"/>
            <a:ext cx="721042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Achat d ’espace :</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budgets</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actions publicitaires</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cohérence actions</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anticipation</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 le meilleur espace, au meilleur prix, au meilleur moment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a:extLst>
              <a:ext uri="{FF2B5EF4-FFF2-40B4-BE49-F238E27FC236}">
                <a16:creationId xmlns:a16="http://schemas.microsoft.com/office/drawing/2014/main" id="{19A5848E-EC34-662A-15AF-5D7EED64DA9A}"/>
              </a:ext>
            </a:extLst>
          </p:cNvPr>
          <p:cNvSpPr txBox="1">
            <a:spLocks noChangeArrowheads="1"/>
          </p:cNvSpPr>
          <p:nvPr/>
        </p:nvSpPr>
        <p:spPr bwMode="auto">
          <a:xfrm>
            <a:off x="539750" y="620713"/>
            <a:ext cx="72104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Plan media</a:t>
            </a:r>
          </a:p>
        </p:txBody>
      </p:sp>
      <p:pic>
        <p:nvPicPr>
          <p:cNvPr id="375810" name="Image 5">
            <a:extLst>
              <a:ext uri="{FF2B5EF4-FFF2-40B4-BE49-F238E27FC236}">
                <a16:creationId xmlns:a16="http://schemas.microsoft.com/office/drawing/2014/main" id="{6C72FB7A-9F6A-3542-2980-E38520CBB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290638"/>
            <a:ext cx="797877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a:extLst>
              <a:ext uri="{FF2B5EF4-FFF2-40B4-BE49-F238E27FC236}">
                <a16:creationId xmlns:a16="http://schemas.microsoft.com/office/drawing/2014/main" id="{BF3C1763-5D19-0166-0094-C20E1F97CAB4}"/>
              </a:ext>
            </a:extLst>
          </p:cNvPr>
          <p:cNvSpPr txBox="1">
            <a:spLocks noChangeArrowheads="1"/>
          </p:cNvSpPr>
          <p:nvPr/>
        </p:nvSpPr>
        <p:spPr bwMode="auto">
          <a:xfrm>
            <a:off x="468313" y="549275"/>
            <a:ext cx="72088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Media et Supports</a:t>
            </a:r>
          </a:p>
        </p:txBody>
      </p:sp>
      <p:graphicFrame>
        <p:nvGraphicFramePr>
          <p:cNvPr id="4" name="Tableau 3">
            <a:extLst>
              <a:ext uri="{FF2B5EF4-FFF2-40B4-BE49-F238E27FC236}">
                <a16:creationId xmlns:a16="http://schemas.microsoft.com/office/drawing/2014/main" id="{6AE20DD5-7B56-9AC0-534F-B2EE937BB453}"/>
              </a:ext>
            </a:extLst>
          </p:cNvPr>
          <p:cNvGraphicFramePr>
            <a:graphicFrameLocks noGrp="1"/>
          </p:cNvGraphicFramePr>
          <p:nvPr/>
        </p:nvGraphicFramePr>
        <p:xfrm>
          <a:off x="788988" y="1989138"/>
          <a:ext cx="7023100" cy="3208337"/>
        </p:xfrm>
        <a:graphic>
          <a:graphicData uri="http://schemas.openxmlformats.org/drawingml/2006/table">
            <a:tbl>
              <a:tblPr firstRow="1" bandRow="1">
                <a:tableStyleId>{5C22544A-7EE6-4342-B048-85BDC9FD1C3A}</a:tableStyleId>
              </a:tblPr>
              <a:tblGrid>
                <a:gridCol w="3419945">
                  <a:extLst>
                    <a:ext uri="{9D8B030D-6E8A-4147-A177-3AD203B41FA5}">
                      <a16:colId xmlns:a16="http://schemas.microsoft.com/office/drawing/2014/main" val="20000"/>
                    </a:ext>
                  </a:extLst>
                </a:gridCol>
                <a:gridCol w="286267">
                  <a:extLst>
                    <a:ext uri="{9D8B030D-6E8A-4147-A177-3AD203B41FA5}">
                      <a16:colId xmlns:a16="http://schemas.microsoft.com/office/drawing/2014/main" val="20001"/>
                    </a:ext>
                  </a:extLst>
                </a:gridCol>
                <a:gridCol w="3316888">
                  <a:extLst>
                    <a:ext uri="{9D8B030D-6E8A-4147-A177-3AD203B41FA5}">
                      <a16:colId xmlns:a16="http://schemas.microsoft.com/office/drawing/2014/main" val="20002"/>
                    </a:ext>
                  </a:extLst>
                </a:gridCol>
              </a:tblGrid>
              <a:tr h="386672">
                <a:tc>
                  <a:txBody>
                    <a:bodyPr/>
                    <a:lstStyle/>
                    <a:p>
                      <a:pPr algn="ctr"/>
                      <a:r>
                        <a:rPr lang="fr-FR" sz="1400" dirty="0"/>
                        <a:t>Média</a:t>
                      </a:r>
                    </a:p>
                  </a:txBody>
                  <a:tcPr marL="68573" marR="68573" marT="34288" marB="34288"/>
                </a:tc>
                <a:tc>
                  <a:txBody>
                    <a:bodyPr/>
                    <a:lstStyle/>
                    <a:p>
                      <a:pPr algn="ctr"/>
                      <a:endParaRPr lang="fr-FR" sz="1400" dirty="0"/>
                    </a:p>
                  </a:txBody>
                  <a:tcPr marL="68573" marR="68573" marT="34288" marB="34288"/>
                </a:tc>
                <a:tc>
                  <a:txBody>
                    <a:bodyPr/>
                    <a:lstStyle/>
                    <a:p>
                      <a:pPr algn="ctr"/>
                      <a:r>
                        <a:rPr lang="fr-FR" sz="1400" dirty="0"/>
                        <a:t>Supports</a:t>
                      </a:r>
                    </a:p>
                  </a:txBody>
                  <a:tcPr marL="68573" marR="68573" marT="34288" marB="34288"/>
                </a:tc>
                <a:extLst>
                  <a:ext uri="{0D108BD9-81ED-4DB2-BD59-A6C34878D82A}">
                    <a16:rowId xmlns:a16="http://schemas.microsoft.com/office/drawing/2014/main" val="10000"/>
                  </a:ext>
                </a:extLst>
              </a:tr>
              <a:tr h="1264524">
                <a:tc>
                  <a:txBody>
                    <a:bodyPr/>
                    <a:lstStyle/>
                    <a:p>
                      <a:pPr algn="ctr"/>
                      <a:r>
                        <a:rPr lang="fr-FR" sz="1400" dirty="0"/>
                        <a:t>TV</a:t>
                      </a:r>
                    </a:p>
                  </a:txBody>
                  <a:tcPr marL="68573" marR="68573" marT="34288" marB="34288"/>
                </a:tc>
                <a:tc>
                  <a:txBody>
                    <a:bodyPr/>
                    <a:lstStyle/>
                    <a:p>
                      <a:pPr algn="ctr"/>
                      <a:endParaRPr lang="fr-FR" sz="1400"/>
                    </a:p>
                  </a:txBody>
                  <a:tcPr marL="68573" marR="68573" marT="34288" marB="34288"/>
                </a:tc>
                <a:tc>
                  <a:txBody>
                    <a:bodyPr/>
                    <a:lstStyle/>
                    <a:p>
                      <a:pPr algn="ctr"/>
                      <a:r>
                        <a:rPr lang="fr-FR" sz="1400" dirty="0"/>
                        <a:t>TF1</a:t>
                      </a:r>
                    </a:p>
                    <a:p>
                      <a:pPr algn="ctr"/>
                      <a:r>
                        <a:rPr lang="fr-FR" sz="1400" dirty="0"/>
                        <a:t>F2</a:t>
                      </a:r>
                    </a:p>
                    <a:p>
                      <a:pPr algn="ctr"/>
                      <a:r>
                        <a:rPr lang="fr-FR" sz="1400" dirty="0"/>
                        <a:t>Canal+</a:t>
                      </a:r>
                    </a:p>
                    <a:p>
                      <a:pPr algn="ctr"/>
                      <a:r>
                        <a:rPr lang="fr-FR" sz="1400" dirty="0"/>
                        <a:t>BFM</a:t>
                      </a:r>
                    </a:p>
                  </a:txBody>
                  <a:tcPr marL="68573" marR="68573" marT="34288" marB="34288"/>
                </a:tc>
                <a:extLst>
                  <a:ext uri="{0D108BD9-81ED-4DB2-BD59-A6C34878D82A}">
                    <a16:rowId xmlns:a16="http://schemas.microsoft.com/office/drawing/2014/main" val="10001"/>
                  </a:ext>
                </a:extLst>
              </a:tr>
              <a:tr h="1557141">
                <a:tc>
                  <a:txBody>
                    <a:bodyPr/>
                    <a:lstStyle/>
                    <a:p>
                      <a:pPr algn="ctr"/>
                      <a:r>
                        <a:rPr lang="fr-FR" sz="1400" dirty="0"/>
                        <a:t>Radio</a:t>
                      </a:r>
                    </a:p>
                  </a:txBody>
                  <a:tcPr marL="68573" marR="68573" marT="34288" marB="34288"/>
                </a:tc>
                <a:tc>
                  <a:txBody>
                    <a:bodyPr/>
                    <a:lstStyle/>
                    <a:p>
                      <a:pPr algn="ctr"/>
                      <a:endParaRPr lang="fr-FR" sz="1400" dirty="0"/>
                    </a:p>
                  </a:txBody>
                  <a:tcPr marL="68573" marR="68573" marT="34288" marB="34288"/>
                </a:tc>
                <a:tc>
                  <a:txBody>
                    <a:bodyPr/>
                    <a:lstStyle/>
                    <a:p>
                      <a:pPr algn="ctr"/>
                      <a:r>
                        <a:rPr lang="fr-FR" sz="1400" dirty="0"/>
                        <a:t>RTL</a:t>
                      </a:r>
                    </a:p>
                    <a:p>
                      <a:pPr algn="ctr"/>
                      <a:r>
                        <a:rPr lang="fr-FR" sz="1400" dirty="0"/>
                        <a:t>NRJ</a:t>
                      </a:r>
                    </a:p>
                    <a:p>
                      <a:pPr algn="ctr"/>
                      <a:r>
                        <a:rPr lang="fr-FR" sz="1400" dirty="0"/>
                        <a:t>Cherry FM</a:t>
                      </a:r>
                    </a:p>
                    <a:p>
                      <a:pPr algn="ctr"/>
                      <a:r>
                        <a:rPr lang="fr-FR" sz="1400" dirty="0"/>
                        <a:t>France Info</a:t>
                      </a:r>
                    </a:p>
                    <a:p>
                      <a:pPr algn="ctr"/>
                      <a:r>
                        <a:rPr lang="fr-FR" sz="1400" dirty="0"/>
                        <a:t>Skyrock</a:t>
                      </a:r>
                    </a:p>
                  </a:txBody>
                  <a:tcPr marL="68573" marR="68573" marT="34288" marB="34288"/>
                </a:tc>
                <a:extLst>
                  <a:ext uri="{0D108BD9-81ED-4DB2-BD59-A6C34878D82A}">
                    <a16:rowId xmlns:a16="http://schemas.microsoft.com/office/drawing/2014/main" val="10002"/>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45C8C761-9B85-C678-AB4B-C38FC19975D3}"/>
              </a:ext>
            </a:extLst>
          </p:cNvPr>
          <p:cNvSpPr txBox="1">
            <a:spLocks noChangeArrowheads="1"/>
          </p:cNvSpPr>
          <p:nvPr/>
        </p:nvSpPr>
        <p:spPr bwMode="auto">
          <a:xfrm>
            <a:off x="1371600" y="2057400"/>
            <a:ext cx="4629150" cy="3644900"/>
          </a:xfrm>
          <a:prstGeom prst="rect">
            <a:avLst/>
          </a:prstGeom>
          <a:solidFill>
            <a:srgbClr val="FFFFCC"/>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5000"/>
              </a:lnSpc>
              <a:defRPr/>
            </a:pPr>
            <a:r>
              <a:rPr lang="fr-FR" altLang="fr-FR" sz="2100" b="1" dirty="0">
                <a:solidFill>
                  <a:srgbClr val="0033CC"/>
                </a:solidFill>
              </a:rPr>
              <a:t>La presse quotidienne nationale (PQN)</a:t>
            </a:r>
          </a:p>
          <a:p>
            <a:pPr eaLnBrk="1" hangingPunct="1">
              <a:lnSpc>
                <a:spcPct val="95000"/>
              </a:lnSpc>
              <a:defRPr/>
            </a:pPr>
            <a:r>
              <a:rPr lang="fr-FR" altLang="fr-FR" sz="1800" b="1" dirty="0">
                <a:sym typeface="Wingdings" pitchFamily="2" charset="2"/>
              </a:rPr>
              <a:t>   </a:t>
            </a:r>
            <a:r>
              <a:rPr lang="fr-FR" altLang="fr-FR" sz="1800" b="1" i="1" dirty="0">
                <a:solidFill>
                  <a:srgbClr val="CC3300"/>
                </a:solidFill>
                <a:sym typeface="Wingdings" pitchFamily="2" charset="2"/>
              </a:rPr>
              <a:t>  </a:t>
            </a:r>
            <a:r>
              <a:rPr lang="fr-FR" altLang="fr-FR" sz="1950" b="1" i="1" dirty="0">
                <a:solidFill>
                  <a:srgbClr val="CC3300"/>
                </a:solidFill>
                <a:sym typeface="Wingdings" pitchFamily="2" charset="2"/>
              </a:rPr>
              <a:t>Prestige, crédibilité, impact…</a:t>
            </a:r>
            <a:endParaRPr lang="fr-FR" altLang="fr-FR" sz="1950" b="1" i="1" dirty="0">
              <a:solidFill>
                <a:srgbClr val="CC3300"/>
              </a:solidFill>
            </a:endParaRPr>
          </a:p>
          <a:p>
            <a:pPr eaLnBrk="1" hangingPunct="1">
              <a:lnSpc>
                <a:spcPct val="95000"/>
              </a:lnSpc>
              <a:defRPr/>
            </a:pPr>
            <a:endParaRPr lang="fr-FR" altLang="fr-FR" sz="1350" b="1" dirty="0"/>
          </a:p>
          <a:p>
            <a:pPr eaLnBrk="1" hangingPunct="1">
              <a:lnSpc>
                <a:spcPct val="95000"/>
              </a:lnSpc>
              <a:defRPr/>
            </a:pPr>
            <a:endParaRPr lang="fr-FR" altLang="fr-FR" sz="1350" b="1" dirty="0"/>
          </a:p>
          <a:p>
            <a:pPr eaLnBrk="1" hangingPunct="1">
              <a:lnSpc>
                <a:spcPct val="95000"/>
              </a:lnSpc>
              <a:defRPr/>
            </a:pPr>
            <a:r>
              <a:rPr lang="fr-FR" altLang="fr-FR" sz="2100" b="1" dirty="0">
                <a:solidFill>
                  <a:srgbClr val="0033CC"/>
                </a:solidFill>
              </a:rPr>
              <a:t>La presse quotidienne régionale (PQR)</a:t>
            </a:r>
          </a:p>
          <a:p>
            <a:pPr eaLnBrk="1" hangingPunct="1">
              <a:lnSpc>
                <a:spcPct val="95000"/>
              </a:lnSpc>
              <a:defRPr/>
            </a:pPr>
            <a:r>
              <a:rPr lang="fr-FR" altLang="fr-FR" sz="1800" b="1" i="1" dirty="0">
                <a:solidFill>
                  <a:srgbClr val="CC3300"/>
                </a:solidFill>
                <a:sym typeface="Wingdings" pitchFamily="2" charset="2"/>
              </a:rPr>
              <a:t>  </a:t>
            </a:r>
            <a:r>
              <a:rPr lang="fr-FR" altLang="fr-FR" sz="1950" b="1" i="1" dirty="0">
                <a:solidFill>
                  <a:srgbClr val="CC3300"/>
                </a:solidFill>
                <a:sym typeface="Wingdings" pitchFamily="2" charset="2"/>
              </a:rPr>
              <a:t>Sélectivité géographique…</a:t>
            </a:r>
            <a:endParaRPr lang="fr-FR" altLang="fr-FR" sz="1950" b="1" dirty="0">
              <a:solidFill>
                <a:srgbClr val="CC3300"/>
              </a:solidFill>
            </a:endParaRPr>
          </a:p>
          <a:p>
            <a:pPr eaLnBrk="1" hangingPunct="1">
              <a:lnSpc>
                <a:spcPct val="95000"/>
              </a:lnSpc>
              <a:defRPr/>
            </a:pPr>
            <a:endParaRPr lang="fr-FR" altLang="fr-FR" sz="1350" b="1" dirty="0">
              <a:solidFill>
                <a:srgbClr val="CC3300"/>
              </a:solidFill>
            </a:endParaRPr>
          </a:p>
          <a:p>
            <a:pPr eaLnBrk="1" hangingPunct="1">
              <a:lnSpc>
                <a:spcPct val="95000"/>
              </a:lnSpc>
              <a:defRPr/>
            </a:pPr>
            <a:endParaRPr lang="fr-FR" altLang="fr-FR" sz="1350" b="1" dirty="0"/>
          </a:p>
          <a:p>
            <a:pPr eaLnBrk="1" hangingPunct="1">
              <a:lnSpc>
                <a:spcPct val="95000"/>
              </a:lnSpc>
              <a:defRPr/>
            </a:pPr>
            <a:r>
              <a:rPr lang="fr-FR" altLang="fr-FR" sz="2100" b="1" dirty="0">
                <a:solidFill>
                  <a:srgbClr val="0033CC"/>
                </a:solidFill>
              </a:rPr>
              <a:t>La presse magazine et spécialisée</a:t>
            </a:r>
          </a:p>
          <a:p>
            <a:pPr eaLnBrk="1" hangingPunct="1">
              <a:lnSpc>
                <a:spcPct val="95000"/>
              </a:lnSpc>
              <a:defRPr/>
            </a:pPr>
            <a:r>
              <a:rPr lang="fr-FR" altLang="fr-FR" sz="1800" b="1" i="1" dirty="0">
                <a:solidFill>
                  <a:srgbClr val="CC3300"/>
                </a:solidFill>
                <a:sym typeface="Wingdings" pitchFamily="2" charset="2"/>
              </a:rPr>
              <a:t>  </a:t>
            </a:r>
            <a:r>
              <a:rPr lang="fr-FR" altLang="fr-FR" sz="1950" b="1" i="1" dirty="0">
                <a:solidFill>
                  <a:srgbClr val="CC3300"/>
                </a:solidFill>
                <a:sym typeface="Wingdings" pitchFamily="2" charset="2"/>
              </a:rPr>
              <a:t>Qualité, durée de vie, segmentation…</a:t>
            </a:r>
            <a:endParaRPr lang="fr-FR" altLang="fr-FR" sz="1950" b="1" dirty="0">
              <a:solidFill>
                <a:srgbClr val="CC3300"/>
              </a:solidFill>
            </a:endParaRPr>
          </a:p>
          <a:p>
            <a:pPr eaLnBrk="1" hangingPunct="1">
              <a:lnSpc>
                <a:spcPct val="95000"/>
              </a:lnSpc>
              <a:defRPr/>
            </a:pPr>
            <a:endParaRPr lang="fr-FR" altLang="fr-FR" sz="1350" b="1" dirty="0"/>
          </a:p>
          <a:p>
            <a:pPr eaLnBrk="1" hangingPunct="1">
              <a:lnSpc>
                <a:spcPct val="95000"/>
              </a:lnSpc>
              <a:defRPr/>
            </a:pPr>
            <a:endParaRPr lang="fr-FR" altLang="fr-FR" sz="1350" b="1" dirty="0"/>
          </a:p>
          <a:p>
            <a:pPr eaLnBrk="1" hangingPunct="1">
              <a:lnSpc>
                <a:spcPct val="95000"/>
              </a:lnSpc>
              <a:defRPr/>
            </a:pPr>
            <a:r>
              <a:rPr lang="fr-FR" altLang="fr-FR" sz="2100" b="1" dirty="0">
                <a:solidFill>
                  <a:srgbClr val="0033CC"/>
                </a:solidFill>
              </a:rPr>
              <a:t>La presse gratuite</a:t>
            </a:r>
          </a:p>
          <a:p>
            <a:pPr eaLnBrk="1" hangingPunct="1">
              <a:lnSpc>
                <a:spcPct val="95000"/>
              </a:lnSpc>
              <a:defRPr/>
            </a:pPr>
            <a:r>
              <a:rPr lang="fr-FR" altLang="fr-FR" sz="1800" b="1" i="1" dirty="0">
                <a:solidFill>
                  <a:srgbClr val="CC3300"/>
                </a:solidFill>
                <a:sym typeface="Wingdings" pitchFamily="2" charset="2"/>
              </a:rPr>
              <a:t>  </a:t>
            </a:r>
            <a:r>
              <a:rPr lang="fr-FR" altLang="fr-FR" sz="1950" b="1" i="1" dirty="0">
                <a:solidFill>
                  <a:srgbClr val="CC3300"/>
                </a:solidFill>
                <a:sym typeface="Wingdings" pitchFamily="2" charset="2"/>
              </a:rPr>
              <a:t>Coût peu élevé, large diffusion…</a:t>
            </a:r>
          </a:p>
        </p:txBody>
      </p:sp>
      <p:pic>
        <p:nvPicPr>
          <p:cNvPr id="377858" name="Picture 5" descr="http://www.lsa.fr/globalImages/local/LSA/haut/logo.gif">
            <a:hlinkClick r:id="rId2"/>
            <a:extLst>
              <a:ext uri="{FF2B5EF4-FFF2-40B4-BE49-F238E27FC236}">
                <a16:creationId xmlns:a16="http://schemas.microsoft.com/office/drawing/2014/main" id="{E717DD6B-399B-9706-AB3C-350327353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86200"/>
            <a:ext cx="8604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59" name="Picture 9" descr="http://medias.lemonde.fr/mmpub/img/lgo/lemondefr_grd.gif">
            <a:hlinkClick r:id="rId4"/>
            <a:extLst>
              <a:ext uri="{FF2B5EF4-FFF2-40B4-BE49-F238E27FC236}">
                <a16:creationId xmlns:a16="http://schemas.microsoft.com/office/drawing/2014/main" id="{DDFE4DA9-419A-0724-3A73-EF5BE4507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2057400"/>
            <a:ext cx="18430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11" descr="ouest-france">
            <a:hlinkClick r:id="rId6" tooltip="Accès au site du journal Ouest-France"/>
            <a:extLst>
              <a:ext uri="{FF2B5EF4-FFF2-40B4-BE49-F238E27FC236}">
                <a16:creationId xmlns:a16="http://schemas.microsoft.com/office/drawing/2014/main" id="{9C5E5311-00FA-B7DA-CD57-66D652D60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050" y="3028950"/>
            <a:ext cx="1257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1" name="Picture 17" descr="ParuVendu le N°1 des petites annonces en France">
            <a:hlinkClick r:id="rId8"/>
            <a:extLst>
              <a:ext uri="{FF2B5EF4-FFF2-40B4-BE49-F238E27FC236}">
                <a16:creationId xmlns:a16="http://schemas.microsoft.com/office/drawing/2014/main" id="{9E8B4E6A-5F45-59A9-FAA8-9C10984802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050" y="5086350"/>
            <a:ext cx="17224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2" name="Picture 20" descr="http://www.siac.fr/siacweb/www/imgs_visuels/logos/Points-de-Vente.gif">
            <a:hlinkClick r:id="rId10"/>
            <a:extLst>
              <a:ext uri="{FF2B5EF4-FFF2-40B4-BE49-F238E27FC236}">
                <a16:creationId xmlns:a16="http://schemas.microsoft.com/office/drawing/2014/main" id="{C0ED1860-928E-5A26-1A1B-A1571B312B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400550"/>
            <a:ext cx="15430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22">
            <a:extLst>
              <a:ext uri="{FF2B5EF4-FFF2-40B4-BE49-F238E27FC236}">
                <a16:creationId xmlns:a16="http://schemas.microsoft.com/office/drawing/2014/main" id="{88AB36FF-E449-9828-DF66-31A1810CEBD2}"/>
              </a:ext>
            </a:extLst>
          </p:cNvPr>
          <p:cNvSpPr txBox="1">
            <a:spLocks noChangeArrowheads="1"/>
          </p:cNvSpPr>
          <p:nvPr/>
        </p:nvSpPr>
        <p:spPr bwMode="auto">
          <a:xfrm>
            <a:off x="1714500" y="971550"/>
            <a:ext cx="5657850" cy="812800"/>
          </a:xfrm>
          <a:prstGeom prst="rect">
            <a:avLst/>
          </a:prstGeom>
          <a:solidFill>
            <a:schemeClr val="bg2">
              <a:lumMod val="20000"/>
              <a:lumOff val="80000"/>
            </a:schemeClr>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defRPr/>
            </a:pPr>
            <a:r>
              <a:rPr lang="fr-FR" altLang="fr-FR" sz="4050" b="1" dirty="0">
                <a:solidFill>
                  <a:srgbClr val="FF0000"/>
                </a:solidFill>
              </a:rPr>
              <a:t>La presse</a:t>
            </a:r>
          </a:p>
          <a:p>
            <a:pPr algn="ctr" eaLnBrk="1" hangingPunct="1">
              <a:lnSpc>
                <a:spcPct val="80000"/>
              </a:lnSpc>
              <a:defRPr/>
            </a:pPr>
            <a:r>
              <a:rPr lang="fr-FR" altLang="fr-FR" sz="1800" b="1" dirty="0">
                <a:solidFill>
                  <a:srgbClr val="FF0000"/>
                </a:solidFill>
              </a:rPr>
              <a:t>Part de marché : 27 %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63">
                                            <p:bg/>
                                          </p:spTgt>
                                        </p:tgtEl>
                                        <p:attrNameLst>
                                          <p:attrName>style.visibility</p:attrName>
                                        </p:attrNameLst>
                                      </p:cBhvr>
                                      <p:to>
                                        <p:strVal val="visible"/>
                                      </p:to>
                                    </p:set>
                                    <p:anim calcmode="lin" valueType="num">
                                      <p:cBhvr additive="base">
                                        <p:cTn id="7" dur="500" fill="hold"/>
                                        <p:tgtEl>
                                          <p:spTgt spid="4096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additive="base">
                                        <p:cTn id="13"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0963">
                                            <p:txEl>
                                              <p:pRg st="1" end="1"/>
                                            </p:txEl>
                                          </p:spTgt>
                                        </p:tgtEl>
                                        <p:attrNameLst>
                                          <p:attrName>style.visibility</p:attrName>
                                        </p:attrNameLst>
                                      </p:cBhvr>
                                      <p:to>
                                        <p:strVal val="visible"/>
                                      </p:to>
                                    </p:set>
                                    <p:anim calcmode="lin" valueType="num">
                                      <p:cBhvr additive="base">
                                        <p:cTn id="19"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0963">
                                            <p:txEl>
                                              <p:pRg st="4" end="4"/>
                                            </p:txEl>
                                          </p:spTgt>
                                        </p:tgtEl>
                                        <p:attrNameLst>
                                          <p:attrName>style.visibility</p:attrName>
                                        </p:attrNameLst>
                                      </p:cBhvr>
                                      <p:to>
                                        <p:strVal val="visible"/>
                                      </p:to>
                                    </p:set>
                                    <p:anim calcmode="lin" valueType="num">
                                      <p:cBhvr additive="base">
                                        <p:cTn id="25"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0963">
                                            <p:txEl>
                                              <p:pRg st="5" end="5"/>
                                            </p:txEl>
                                          </p:spTgt>
                                        </p:tgtEl>
                                        <p:attrNameLst>
                                          <p:attrName>style.visibility</p:attrName>
                                        </p:attrNameLst>
                                      </p:cBhvr>
                                      <p:to>
                                        <p:strVal val="visible"/>
                                      </p:to>
                                    </p:set>
                                    <p:anim calcmode="lin" valueType="num">
                                      <p:cBhvr additive="base">
                                        <p:cTn id="31"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0963">
                                            <p:txEl>
                                              <p:pRg st="8" end="8"/>
                                            </p:txEl>
                                          </p:spTgt>
                                        </p:tgtEl>
                                        <p:attrNameLst>
                                          <p:attrName>style.visibility</p:attrName>
                                        </p:attrNameLst>
                                      </p:cBhvr>
                                      <p:to>
                                        <p:strVal val="visible"/>
                                      </p:to>
                                    </p:set>
                                    <p:anim calcmode="lin" valueType="num">
                                      <p:cBhvr additive="base">
                                        <p:cTn id="37" dur="500" fill="hold"/>
                                        <p:tgtEl>
                                          <p:spTgt spid="4096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6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0963">
                                            <p:txEl>
                                              <p:pRg st="9" end="9"/>
                                            </p:txEl>
                                          </p:spTgt>
                                        </p:tgtEl>
                                        <p:attrNameLst>
                                          <p:attrName>style.visibility</p:attrName>
                                        </p:attrNameLst>
                                      </p:cBhvr>
                                      <p:to>
                                        <p:strVal val="visible"/>
                                      </p:to>
                                    </p:set>
                                    <p:anim calcmode="lin" valueType="num">
                                      <p:cBhvr additive="base">
                                        <p:cTn id="43" dur="500" fill="hold"/>
                                        <p:tgtEl>
                                          <p:spTgt spid="40963">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9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40963">
                                            <p:txEl>
                                              <p:pRg st="12" end="12"/>
                                            </p:txEl>
                                          </p:spTgt>
                                        </p:tgtEl>
                                        <p:attrNameLst>
                                          <p:attrName>style.visibility</p:attrName>
                                        </p:attrNameLst>
                                      </p:cBhvr>
                                      <p:to>
                                        <p:strVal val="visible"/>
                                      </p:to>
                                    </p:set>
                                    <p:anim calcmode="lin" valueType="num">
                                      <p:cBhvr additive="base">
                                        <p:cTn id="49" dur="500" fill="hold"/>
                                        <p:tgtEl>
                                          <p:spTgt spid="40963">
                                            <p:txEl>
                                              <p:pRg st="12" end="1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096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40963">
                                            <p:txEl>
                                              <p:pRg st="13" end="13"/>
                                            </p:txEl>
                                          </p:spTgt>
                                        </p:tgtEl>
                                        <p:attrNameLst>
                                          <p:attrName>style.visibility</p:attrName>
                                        </p:attrNameLst>
                                      </p:cBhvr>
                                      <p:to>
                                        <p:strVal val="visible"/>
                                      </p:to>
                                    </p:set>
                                    <p:anim calcmode="lin" valueType="num">
                                      <p:cBhvr additive="base">
                                        <p:cTn id="55" dur="500" fill="hold"/>
                                        <p:tgtEl>
                                          <p:spTgt spid="40963">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096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1027">
            <a:extLst>
              <a:ext uri="{FF2B5EF4-FFF2-40B4-BE49-F238E27FC236}">
                <a16:creationId xmlns:a16="http://schemas.microsoft.com/office/drawing/2014/main" id="{800504A4-BDA6-4441-8EB3-E4559CBEAF9E}"/>
              </a:ext>
            </a:extLst>
          </p:cNvPr>
          <p:cNvSpPr txBox="1">
            <a:spLocks noChangeArrowheads="1"/>
          </p:cNvSpPr>
          <p:nvPr/>
        </p:nvSpPr>
        <p:spPr bwMode="auto">
          <a:xfrm>
            <a:off x="1657350" y="2457450"/>
            <a:ext cx="5657850" cy="684213"/>
          </a:xfrm>
          <a:prstGeom prst="rect">
            <a:avLst/>
          </a:prstGeom>
          <a:solidFill>
            <a:schemeClr val="bg2">
              <a:lumMod val="20000"/>
              <a:lumOff val="80000"/>
            </a:schemeClr>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5000"/>
              </a:lnSpc>
              <a:defRPr/>
            </a:pPr>
            <a:r>
              <a:rPr lang="fr-FR" altLang="fr-FR" sz="4050" b="1" dirty="0">
                <a:solidFill>
                  <a:srgbClr val="FF0000"/>
                </a:solidFill>
              </a:rPr>
              <a:t>La télévision</a:t>
            </a:r>
          </a:p>
        </p:txBody>
      </p:sp>
      <p:sp>
        <p:nvSpPr>
          <p:cNvPr id="26628" name="Text Box 1028">
            <a:extLst>
              <a:ext uri="{FF2B5EF4-FFF2-40B4-BE49-F238E27FC236}">
                <a16:creationId xmlns:a16="http://schemas.microsoft.com/office/drawing/2014/main" id="{7F5211C0-E6C9-82BE-42D5-AAE44F55C8A8}"/>
              </a:ext>
            </a:extLst>
          </p:cNvPr>
          <p:cNvSpPr txBox="1">
            <a:spLocks noChangeArrowheads="1"/>
          </p:cNvSpPr>
          <p:nvPr/>
        </p:nvSpPr>
        <p:spPr bwMode="auto">
          <a:xfrm>
            <a:off x="1771650" y="3486150"/>
            <a:ext cx="5486400" cy="881063"/>
          </a:xfrm>
          <a:prstGeom prst="rect">
            <a:avLst/>
          </a:prstGeom>
          <a:solidFill>
            <a:schemeClr val="hlink"/>
          </a:solidFill>
          <a:ln w="57150" cmpd="thickThin">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b="1">
                <a:solidFill>
                  <a:srgbClr val="FF0000"/>
                </a:solidFill>
                <a:latin typeface="Times New Roman" panose="02020603050405020304" pitchFamily="18" charset="0"/>
              </a:rPr>
              <a:t>Part de marché : 44,9 %</a:t>
            </a:r>
          </a:p>
          <a:p>
            <a:pPr algn="ctr" eaLnBrk="1" hangingPunct="1">
              <a:lnSpc>
                <a:spcPct val="95000"/>
              </a:lnSpc>
            </a:pPr>
            <a:endParaRPr lang="fr-FR" altLang="fr-FR" b="1">
              <a:latin typeface="Times New Roman" panose="02020603050405020304" pitchFamily="18" charset="0"/>
            </a:endParaRPr>
          </a:p>
          <a:p>
            <a:pPr algn="ctr" eaLnBrk="1" hangingPunct="1">
              <a:lnSpc>
                <a:spcPct val="95000"/>
              </a:lnSpc>
            </a:pPr>
            <a:r>
              <a:rPr lang="fr-FR" altLang="fr-FR" b="1">
                <a:solidFill>
                  <a:srgbClr val="0033CC"/>
                </a:solidFill>
                <a:latin typeface="Times New Roman" panose="02020603050405020304" pitchFamily="18" charset="0"/>
              </a:rPr>
              <a:t>Points forts</a:t>
            </a:r>
            <a:r>
              <a:rPr lang="fr-FR" altLang="fr-FR" b="1">
                <a:latin typeface="Times New Roman" panose="02020603050405020304" pitchFamily="18" charset="0"/>
              </a:rPr>
              <a:t> : puissance, notoriété,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Image 1">
            <a:extLst>
              <a:ext uri="{FF2B5EF4-FFF2-40B4-BE49-F238E27FC236}">
                <a16:creationId xmlns:a16="http://schemas.microsoft.com/office/drawing/2014/main" id="{71DE6082-AD34-15CB-5458-E19D61603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384300"/>
            <a:ext cx="1619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6" name="ZoneTexte 2">
            <a:extLst>
              <a:ext uri="{FF2B5EF4-FFF2-40B4-BE49-F238E27FC236}">
                <a16:creationId xmlns:a16="http://schemas.microsoft.com/office/drawing/2014/main" id="{115A7785-2861-4D53-53DB-ED034EFEB59D}"/>
              </a:ext>
            </a:extLst>
          </p:cNvPr>
          <p:cNvSpPr txBox="1">
            <a:spLocks noChangeArrowheads="1"/>
          </p:cNvSpPr>
          <p:nvPr/>
        </p:nvSpPr>
        <p:spPr bwMode="auto">
          <a:xfrm>
            <a:off x="485775" y="10271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1-Leclerc</a:t>
            </a:r>
          </a:p>
        </p:txBody>
      </p:sp>
      <p:pic>
        <p:nvPicPr>
          <p:cNvPr id="379907" name="Image 3">
            <a:extLst>
              <a:ext uri="{FF2B5EF4-FFF2-40B4-BE49-F238E27FC236}">
                <a16:creationId xmlns:a16="http://schemas.microsoft.com/office/drawing/2014/main" id="{CD0504C7-F6E0-96C9-9D05-AE1CD3C49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103563"/>
            <a:ext cx="16192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8" name="ZoneTexte 4">
            <a:extLst>
              <a:ext uri="{FF2B5EF4-FFF2-40B4-BE49-F238E27FC236}">
                <a16:creationId xmlns:a16="http://schemas.microsoft.com/office/drawing/2014/main" id="{1CE2B7DA-E5FE-F204-3E96-06B8AC652C03}"/>
              </a:ext>
            </a:extLst>
          </p:cNvPr>
          <p:cNvSpPr txBox="1">
            <a:spLocks noChangeArrowheads="1"/>
          </p:cNvSpPr>
          <p:nvPr/>
        </p:nvSpPr>
        <p:spPr bwMode="auto">
          <a:xfrm>
            <a:off x="2260600" y="1027113"/>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3-Intermarché</a:t>
            </a:r>
          </a:p>
        </p:txBody>
      </p:sp>
      <p:pic>
        <p:nvPicPr>
          <p:cNvPr id="379909" name="Image 5">
            <a:extLst>
              <a:ext uri="{FF2B5EF4-FFF2-40B4-BE49-F238E27FC236}">
                <a16:creationId xmlns:a16="http://schemas.microsoft.com/office/drawing/2014/main" id="{A758B14F-1ACA-4F29-BDFB-210C984E9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275" y="1384300"/>
            <a:ext cx="1619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0" name="ZoneTexte 6">
            <a:extLst>
              <a:ext uri="{FF2B5EF4-FFF2-40B4-BE49-F238E27FC236}">
                <a16:creationId xmlns:a16="http://schemas.microsoft.com/office/drawing/2014/main" id="{CDB15D7D-F52B-24EC-A5D9-23DA1E3A2E0A}"/>
              </a:ext>
            </a:extLst>
          </p:cNvPr>
          <p:cNvSpPr txBox="1">
            <a:spLocks noChangeArrowheads="1"/>
          </p:cNvSpPr>
          <p:nvPr/>
        </p:nvSpPr>
        <p:spPr bwMode="auto">
          <a:xfrm>
            <a:off x="461963" y="2825750"/>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2-Renault</a:t>
            </a:r>
          </a:p>
        </p:txBody>
      </p:sp>
      <p:pic>
        <p:nvPicPr>
          <p:cNvPr id="379911" name="Image 7">
            <a:extLst>
              <a:ext uri="{FF2B5EF4-FFF2-40B4-BE49-F238E27FC236}">
                <a16:creationId xmlns:a16="http://schemas.microsoft.com/office/drawing/2014/main" id="{47713E49-8D77-4E0E-E0B8-9E9ED0AA8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275" y="3103563"/>
            <a:ext cx="16192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2" name="ZoneTexte 8">
            <a:extLst>
              <a:ext uri="{FF2B5EF4-FFF2-40B4-BE49-F238E27FC236}">
                <a16:creationId xmlns:a16="http://schemas.microsoft.com/office/drawing/2014/main" id="{D379FF44-9C36-8CF3-398C-5799030D0014}"/>
              </a:ext>
            </a:extLst>
          </p:cNvPr>
          <p:cNvSpPr txBox="1">
            <a:spLocks noChangeArrowheads="1"/>
          </p:cNvSpPr>
          <p:nvPr/>
        </p:nvSpPr>
        <p:spPr bwMode="auto">
          <a:xfrm>
            <a:off x="2586038" y="282575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4</a:t>
            </a:r>
            <a:r>
              <a:rPr lang="fr-FR" altLang="fr-FR" b="1"/>
              <a:t>-Lidl</a:t>
            </a:r>
            <a:endParaRPr lang="fr-FR" altLang="fr-FR"/>
          </a:p>
        </p:txBody>
      </p:sp>
      <p:pic>
        <p:nvPicPr>
          <p:cNvPr id="379913" name="Image 9">
            <a:extLst>
              <a:ext uri="{FF2B5EF4-FFF2-40B4-BE49-F238E27FC236}">
                <a16:creationId xmlns:a16="http://schemas.microsoft.com/office/drawing/2014/main" id="{6818906B-91E9-7B97-F180-1BE755189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775" y="1390650"/>
            <a:ext cx="161131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4" name="ZoneTexte 10">
            <a:extLst>
              <a:ext uri="{FF2B5EF4-FFF2-40B4-BE49-F238E27FC236}">
                <a16:creationId xmlns:a16="http://schemas.microsoft.com/office/drawing/2014/main" id="{EFF7E474-1679-419C-77C8-4E7DF973F2DA}"/>
              </a:ext>
            </a:extLst>
          </p:cNvPr>
          <p:cNvSpPr txBox="1">
            <a:spLocks noChangeArrowheads="1"/>
          </p:cNvSpPr>
          <p:nvPr/>
        </p:nvSpPr>
        <p:spPr bwMode="auto">
          <a:xfrm>
            <a:off x="4041775" y="1027113"/>
            <a:ext cx="2055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5-Procter et Gamble</a:t>
            </a:r>
          </a:p>
        </p:txBody>
      </p:sp>
      <p:pic>
        <p:nvPicPr>
          <p:cNvPr id="379915" name="Image 11">
            <a:extLst>
              <a:ext uri="{FF2B5EF4-FFF2-40B4-BE49-F238E27FC236}">
                <a16:creationId xmlns:a16="http://schemas.microsoft.com/office/drawing/2014/main" id="{3E463DAA-7644-F0F2-1315-ED064B456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1775" y="3109913"/>
            <a:ext cx="161131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6" name="ZoneTexte 12">
            <a:extLst>
              <a:ext uri="{FF2B5EF4-FFF2-40B4-BE49-F238E27FC236}">
                <a16:creationId xmlns:a16="http://schemas.microsoft.com/office/drawing/2014/main" id="{8FB9B53C-AFAB-A5C4-AA61-395263090C2B}"/>
              </a:ext>
            </a:extLst>
          </p:cNvPr>
          <p:cNvSpPr txBox="1">
            <a:spLocks noChangeArrowheads="1"/>
          </p:cNvSpPr>
          <p:nvPr/>
        </p:nvSpPr>
        <p:spPr bwMode="auto">
          <a:xfrm>
            <a:off x="4329113" y="2825750"/>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6-Carrefour</a:t>
            </a:r>
          </a:p>
        </p:txBody>
      </p:sp>
      <p:pic>
        <p:nvPicPr>
          <p:cNvPr id="379917" name="Image 13">
            <a:extLst>
              <a:ext uri="{FF2B5EF4-FFF2-40B4-BE49-F238E27FC236}">
                <a16:creationId xmlns:a16="http://schemas.microsoft.com/office/drawing/2014/main" id="{91E0A5E0-8C1D-77DD-4B44-79E4D1E60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0750" y="1384300"/>
            <a:ext cx="161131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8" name="ZoneTexte 14">
            <a:extLst>
              <a:ext uri="{FF2B5EF4-FFF2-40B4-BE49-F238E27FC236}">
                <a16:creationId xmlns:a16="http://schemas.microsoft.com/office/drawing/2014/main" id="{7613A4CD-5425-EAA9-3AF0-89F70401BEC3}"/>
              </a:ext>
            </a:extLst>
          </p:cNvPr>
          <p:cNvSpPr txBox="1">
            <a:spLocks noChangeArrowheads="1"/>
          </p:cNvSpPr>
          <p:nvPr/>
        </p:nvSpPr>
        <p:spPr bwMode="auto">
          <a:xfrm>
            <a:off x="6383338" y="1027113"/>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7-Orange</a:t>
            </a:r>
          </a:p>
        </p:txBody>
      </p:sp>
      <p:pic>
        <p:nvPicPr>
          <p:cNvPr id="379919" name="Image 15">
            <a:extLst>
              <a:ext uri="{FF2B5EF4-FFF2-40B4-BE49-F238E27FC236}">
                <a16:creationId xmlns:a16="http://schemas.microsoft.com/office/drawing/2014/main" id="{EC832FC6-C093-D88E-00CB-CE8187428A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3109913"/>
            <a:ext cx="161131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20" name="ZoneTexte 16">
            <a:extLst>
              <a:ext uri="{FF2B5EF4-FFF2-40B4-BE49-F238E27FC236}">
                <a16:creationId xmlns:a16="http://schemas.microsoft.com/office/drawing/2014/main" id="{65696520-6183-A0AB-7BCC-F9A8D2F48A40}"/>
              </a:ext>
            </a:extLst>
          </p:cNvPr>
          <p:cNvSpPr txBox="1">
            <a:spLocks noChangeArrowheads="1"/>
          </p:cNvSpPr>
          <p:nvPr/>
        </p:nvSpPr>
        <p:spPr bwMode="auto">
          <a:xfrm>
            <a:off x="6383338" y="2813050"/>
            <a:ext cx="1160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8-Amazon</a:t>
            </a:r>
          </a:p>
        </p:txBody>
      </p:sp>
      <p:pic>
        <p:nvPicPr>
          <p:cNvPr id="379921" name="Image 17">
            <a:extLst>
              <a:ext uri="{FF2B5EF4-FFF2-40B4-BE49-F238E27FC236}">
                <a16:creationId xmlns:a16="http://schemas.microsoft.com/office/drawing/2014/main" id="{954888A1-10E4-D4FB-F571-4D4EF9FB56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138" y="4737100"/>
            <a:ext cx="1611312"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22" name="ZoneTexte 18">
            <a:extLst>
              <a:ext uri="{FF2B5EF4-FFF2-40B4-BE49-F238E27FC236}">
                <a16:creationId xmlns:a16="http://schemas.microsoft.com/office/drawing/2014/main" id="{B71B31B1-E6D8-E93F-029A-AE9C11BD428F}"/>
              </a:ext>
            </a:extLst>
          </p:cNvPr>
          <p:cNvSpPr txBox="1">
            <a:spLocks noChangeArrowheads="1"/>
          </p:cNvSpPr>
          <p:nvPr/>
        </p:nvSpPr>
        <p:spPr bwMode="auto">
          <a:xfrm>
            <a:off x="1054100" y="4419600"/>
            <a:ext cx="216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9-Bouygues Télécom</a:t>
            </a:r>
          </a:p>
        </p:txBody>
      </p:sp>
      <p:pic>
        <p:nvPicPr>
          <p:cNvPr id="379923" name="Image 19">
            <a:extLst>
              <a:ext uri="{FF2B5EF4-FFF2-40B4-BE49-F238E27FC236}">
                <a16:creationId xmlns:a16="http://schemas.microsoft.com/office/drawing/2014/main" id="{F8B6B7F7-C0ED-90CB-56B0-558B93FE72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5888" y="4697413"/>
            <a:ext cx="1611312"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24" name="ZoneTexte 20">
            <a:extLst>
              <a:ext uri="{FF2B5EF4-FFF2-40B4-BE49-F238E27FC236}">
                <a16:creationId xmlns:a16="http://schemas.microsoft.com/office/drawing/2014/main" id="{CC829B47-C570-F976-6EAB-64FC9955E3DF}"/>
              </a:ext>
            </a:extLst>
          </p:cNvPr>
          <p:cNvSpPr txBox="1">
            <a:spLocks noChangeArrowheads="1"/>
          </p:cNvSpPr>
          <p:nvPr/>
        </p:nvSpPr>
        <p:spPr bwMode="auto">
          <a:xfrm>
            <a:off x="5307013" y="4400550"/>
            <a:ext cx="179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10-Mac Donald’s</a:t>
            </a:r>
          </a:p>
        </p:txBody>
      </p:sp>
      <p:sp>
        <p:nvSpPr>
          <p:cNvPr id="22" name="ZoneTexte 21">
            <a:extLst>
              <a:ext uri="{FF2B5EF4-FFF2-40B4-BE49-F238E27FC236}">
                <a16:creationId xmlns:a16="http://schemas.microsoft.com/office/drawing/2014/main" id="{B7A14CA8-BAC4-07E8-548A-56C0D75D77B5}"/>
              </a:ext>
            </a:extLst>
          </p:cNvPr>
          <p:cNvSpPr txBox="1"/>
          <p:nvPr/>
        </p:nvSpPr>
        <p:spPr>
          <a:xfrm>
            <a:off x="3209925" y="4813300"/>
            <a:ext cx="1722438" cy="922338"/>
          </a:xfrm>
          <a:prstGeom prst="rect">
            <a:avLst/>
          </a:prstGeom>
          <a:solidFill>
            <a:schemeClr val="bg2">
              <a:lumMod val="20000"/>
              <a:lumOff val="80000"/>
            </a:schemeClr>
          </a:solidFill>
        </p:spPr>
        <p:txBody>
          <a:bodyPr wrap="none">
            <a:spAutoFit/>
          </a:bodyPr>
          <a:lstStyle/>
          <a:p>
            <a:pPr algn="ctr">
              <a:defRPr/>
            </a:pPr>
            <a:r>
              <a:rPr lang="fr-FR" b="1" dirty="0">
                <a:solidFill>
                  <a:srgbClr val="FF0000"/>
                </a:solidFill>
                <a:latin typeface="Times" pitchFamily="2" charset="0"/>
              </a:rPr>
              <a:t>Palmarès des</a:t>
            </a:r>
          </a:p>
          <a:p>
            <a:pPr algn="ctr">
              <a:defRPr/>
            </a:pPr>
            <a:r>
              <a:rPr lang="fr-FR" b="1" dirty="0">
                <a:solidFill>
                  <a:srgbClr val="FF0000"/>
                </a:solidFill>
                <a:latin typeface="Times" pitchFamily="2" charset="0"/>
              </a:rPr>
              <a:t>Annonceurs en </a:t>
            </a:r>
          </a:p>
          <a:p>
            <a:pPr algn="ctr">
              <a:defRPr/>
            </a:pPr>
            <a:r>
              <a:rPr lang="fr-FR" b="1" dirty="0">
                <a:solidFill>
                  <a:srgbClr val="FF0000"/>
                </a:solidFill>
                <a:latin typeface="Times" pitchFamily="2" charset="0"/>
              </a:rPr>
              <a:t>2020</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Image 2">
            <a:extLst>
              <a:ext uri="{FF2B5EF4-FFF2-40B4-BE49-F238E27FC236}">
                <a16:creationId xmlns:a16="http://schemas.microsoft.com/office/drawing/2014/main" id="{B0D3624E-AFE4-F3AF-E93E-98453743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6135688"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Image 2">
            <a:extLst>
              <a:ext uri="{FF2B5EF4-FFF2-40B4-BE49-F238E27FC236}">
                <a16:creationId xmlns:a16="http://schemas.microsoft.com/office/drawing/2014/main" id="{BADF3C02-AA8A-11B2-0627-E06CEB93E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950"/>
            <a:ext cx="9144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4" name="ZoneTexte 3">
            <a:extLst>
              <a:ext uri="{FF2B5EF4-FFF2-40B4-BE49-F238E27FC236}">
                <a16:creationId xmlns:a16="http://schemas.microsoft.com/office/drawing/2014/main" id="{682FEC89-77BB-C896-1A56-B22BCBE97F84}"/>
              </a:ext>
            </a:extLst>
          </p:cNvPr>
          <p:cNvSpPr txBox="1">
            <a:spLocks noChangeArrowheads="1"/>
          </p:cNvSpPr>
          <p:nvPr/>
        </p:nvSpPr>
        <p:spPr bwMode="auto">
          <a:xfrm>
            <a:off x="1779588" y="1016000"/>
            <a:ext cx="3963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t>10 meilleures audiences 2020</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ZoneTexte 1">
            <a:extLst>
              <a:ext uri="{FF2B5EF4-FFF2-40B4-BE49-F238E27FC236}">
                <a16:creationId xmlns:a16="http://schemas.microsoft.com/office/drawing/2014/main" id="{9F6B41C6-2FE0-D911-62AD-E48E12A03618}"/>
              </a:ext>
            </a:extLst>
          </p:cNvPr>
          <p:cNvSpPr txBox="1">
            <a:spLocks noChangeArrowheads="1"/>
          </p:cNvSpPr>
          <p:nvPr/>
        </p:nvSpPr>
        <p:spPr bwMode="auto">
          <a:xfrm>
            <a:off x="1779588" y="1016000"/>
            <a:ext cx="3963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t>10 meilleures audiences 2019</a:t>
            </a:r>
          </a:p>
        </p:txBody>
      </p:sp>
      <p:pic>
        <p:nvPicPr>
          <p:cNvPr id="382978" name="Image 3">
            <a:extLst>
              <a:ext uri="{FF2B5EF4-FFF2-40B4-BE49-F238E27FC236}">
                <a16:creationId xmlns:a16="http://schemas.microsoft.com/office/drawing/2014/main" id="{578EAD18-9213-5300-59DF-36555DFAE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363"/>
            <a:ext cx="91440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946DD2D8-6099-1D8E-9120-951F12B51089}"/>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Classification</a:t>
            </a:r>
          </a:p>
        </p:txBody>
      </p:sp>
      <p:sp>
        <p:nvSpPr>
          <p:cNvPr id="58370" name="Rectangle 3">
            <a:extLst>
              <a:ext uri="{FF2B5EF4-FFF2-40B4-BE49-F238E27FC236}">
                <a16:creationId xmlns:a16="http://schemas.microsoft.com/office/drawing/2014/main" id="{0DF25988-2934-2C98-80A1-740DE3D2D97A}"/>
              </a:ext>
            </a:extLst>
          </p:cNvPr>
          <p:cNvSpPr>
            <a:spLocks noGrp="1"/>
          </p:cNvSpPr>
          <p:nvPr>
            <p:ph idx="1"/>
          </p:nvPr>
        </p:nvSpPr>
        <p:spPr>
          <a:xfrm>
            <a:off x="685800" y="1981200"/>
            <a:ext cx="7772400" cy="609600"/>
          </a:xfrm>
        </p:spPr>
        <p:txBody>
          <a:bodyPr/>
          <a:lstStyle/>
          <a:p>
            <a:pPr eaLnBrk="1" hangingPunct="1"/>
            <a:r>
              <a:rPr lang="fr-FR" altLang="fr-FR">
                <a:ea typeface="ＭＳ Ｐゴシック" panose="020B0600070205080204" pitchFamily="34" charset="-128"/>
              </a:rPr>
              <a:t>Selon l’origine des besoins</a:t>
            </a:r>
          </a:p>
        </p:txBody>
      </p:sp>
      <p:sp>
        <p:nvSpPr>
          <p:cNvPr id="58371" name="Espace réservé du numéro de diapositive 3">
            <a:extLst>
              <a:ext uri="{FF2B5EF4-FFF2-40B4-BE49-F238E27FC236}">
                <a16:creationId xmlns:a16="http://schemas.microsoft.com/office/drawing/2014/main" id="{4EA3241B-3574-A059-9F06-B95EC71732D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45680A3-EFAD-054F-A54B-EE3552DBCEBC}" type="slidenum">
              <a:rPr lang="en-US" altLang="fr-FR" sz="1800" smtClean="0">
                <a:solidFill>
                  <a:schemeClr val="bg1"/>
                </a:solidFill>
              </a:rPr>
              <a:pPr algn="l"/>
              <a:t>19</a:t>
            </a:fld>
            <a:endParaRPr lang="en-US" altLang="fr-FR" sz="1800">
              <a:solidFill>
                <a:schemeClr val="bg1"/>
              </a:solidFill>
            </a:endParaRPr>
          </a:p>
        </p:txBody>
      </p:sp>
      <p:sp>
        <p:nvSpPr>
          <p:cNvPr id="58372" name="Oval 4">
            <a:extLst>
              <a:ext uri="{FF2B5EF4-FFF2-40B4-BE49-F238E27FC236}">
                <a16:creationId xmlns:a16="http://schemas.microsoft.com/office/drawing/2014/main" id="{219FA7B7-E80B-A5E6-0B01-09C497F3A572}"/>
              </a:ext>
            </a:extLst>
          </p:cNvPr>
          <p:cNvSpPr>
            <a:spLocks noChangeArrowheads="1"/>
          </p:cNvSpPr>
          <p:nvPr/>
        </p:nvSpPr>
        <p:spPr bwMode="auto">
          <a:xfrm>
            <a:off x="3429000" y="2933700"/>
            <a:ext cx="2286000" cy="9906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BESOINS</a:t>
            </a:r>
          </a:p>
        </p:txBody>
      </p:sp>
      <p:sp>
        <p:nvSpPr>
          <p:cNvPr id="58373" name="Text Box 6">
            <a:extLst>
              <a:ext uri="{FF2B5EF4-FFF2-40B4-BE49-F238E27FC236}">
                <a16:creationId xmlns:a16="http://schemas.microsoft.com/office/drawing/2014/main" id="{AEFD28E6-2C65-63C6-E9B5-D872A2BBC9F2}"/>
              </a:ext>
            </a:extLst>
          </p:cNvPr>
          <p:cNvSpPr txBox="1">
            <a:spLocks noChangeArrowheads="1"/>
          </p:cNvSpPr>
          <p:nvPr/>
        </p:nvSpPr>
        <p:spPr bwMode="auto">
          <a:xfrm>
            <a:off x="381000" y="4098925"/>
            <a:ext cx="3787775" cy="19748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Biologiques, innés, naturels</a:t>
            </a:r>
          </a:p>
          <a:p>
            <a:pPr algn="ctr"/>
            <a:r>
              <a:rPr lang="fr-FR" altLang="fr-FR" sz="2400"/>
              <a:t>ou physiques</a:t>
            </a:r>
          </a:p>
          <a:p>
            <a:pPr algn="ctr"/>
            <a:r>
              <a:rPr lang="fr-FR" altLang="fr-FR" sz="2400" i="1"/>
              <a:t>Nécessaires au bon équilibre</a:t>
            </a:r>
          </a:p>
          <a:p>
            <a:pPr algn="ctr"/>
            <a:r>
              <a:rPr lang="fr-FR" altLang="fr-FR" sz="2400" i="1"/>
              <a:t>physique de l’individu</a:t>
            </a:r>
          </a:p>
          <a:p>
            <a:pPr algn="ctr"/>
            <a:r>
              <a:rPr lang="fr-FR" altLang="fr-FR" sz="2400" i="1"/>
              <a:t>Ex : manger, faire du sport</a:t>
            </a:r>
            <a:endParaRPr lang="fr-FR" altLang="fr-FR" sz="2400"/>
          </a:p>
        </p:txBody>
      </p:sp>
      <p:sp>
        <p:nvSpPr>
          <p:cNvPr id="58374" name="Text Box 7">
            <a:extLst>
              <a:ext uri="{FF2B5EF4-FFF2-40B4-BE49-F238E27FC236}">
                <a16:creationId xmlns:a16="http://schemas.microsoft.com/office/drawing/2014/main" id="{74159DDD-C2C0-2CCA-541C-512AF5A970E2}"/>
              </a:ext>
            </a:extLst>
          </p:cNvPr>
          <p:cNvSpPr txBox="1">
            <a:spLocks noChangeArrowheads="1"/>
          </p:cNvSpPr>
          <p:nvPr/>
        </p:nvSpPr>
        <p:spPr bwMode="auto">
          <a:xfrm>
            <a:off x="4875213" y="4114800"/>
            <a:ext cx="4075112" cy="19748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Psychologiques</a:t>
            </a:r>
          </a:p>
          <a:p>
            <a:pPr algn="ctr"/>
            <a:endParaRPr lang="fr-FR" altLang="fr-FR" sz="2400"/>
          </a:p>
          <a:p>
            <a:pPr algn="ctr"/>
            <a:r>
              <a:rPr lang="fr-FR" altLang="fr-FR" sz="2400" i="1"/>
              <a:t>Nécessaires au bon équilibre</a:t>
            </a:r>
          </a:p>
          <a:p>
            <a:pPr algn="ctr"/>
            <a:r>
              <a:rPr lang="fr-FR" altLang="fr-FR" sz="2400" i="1"/>
              <a:t>mental de l’individu</a:t>
            </a:r>
          </a:p>
          <a:p>
            <a:pPr algn="ctr"/>
            <a:r>
              <a:rPr lang="fr-FR" altLang="fr-FR" sz="2400" i="1"/>
              <a:t>Ex : lire, écouter de la musique</a:t>
            </a:r>
            <a:endParaRPr lang="fr-FR" altLang="fr-FR" sz="2400"/>
          </a:p>
        </p:txBody>
      </p:sp>
      <p:sp>
        <p:nvSpPr>
          <p:cNvPr id="58375" name="Line 8">
            <a:extLst>
              <a:ext uri="{FF2B5EF4-FFF2-40B4-BE49-F238E27FC236}">
                <a16:creationId xmlns:a16="http://schemas.microsoft.com/office/drawing/2014/main" id="{F8D25CAC-722B-B921-B1B6-B7506FF32DBC}"/>
              </a:ext>
            </a:extLst>
          </p:cNvPr>
          <p:cNvSpPr>
            <a:spLocks noChangeShapeType="1"/>
          </p:cNvSpPr>
          <p:nvPr/>
        </p:nvSpPr>
        <p:spPr bwMode="auto">
          <a:xfrm flipH="1">
            <a:off x="1905000" y="3429000"/>
            <a:ext cx="152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58376" name="Line 9">
            <a:extLst>
              <a:ext uri="{FF2B5EF4-FFF2-40B4-BE49-F238E27FC236}">
                <a16:creationId xmlns:a16="http://schemas.microsoft.com/office/drawing/2014/main" id="{70D38B4B-9654-D796-E4B4-0A00626E79E2}"/>
              </a:ext>
            </a:extLst>
          </p:cNvPr>
          <p:cNvSpPr>
            <a:spLocks noChangeShapeType="1"/>
          </p:cNvSpPr>
          <p:nvPr/>
        </p:nvSpPr>
        <p:spPr bwMode="auto">
          <a:xfrm flipH="1">
            <a:off x="5715000" y="3429000"/>
            <a:ext cx="152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58377" name="Line 10">
            <a:extLst>
              <a:ext uri="{FF2B5EF4-FFF2-40B4-BE49-F238E27FC236}">
                <a16:creationId xmlns:a16="http://schemas.microsoft.com/office/drawing/2014/main" id="{EEDD5E29-9B4D-CC36-D6E1-FF14ECC871CB}"/>
              </a:ext>
            </a:extLst>
          </p:cNvPr>
          <p:cNvSpPr>
            <a:spLocks noChangeShapeType="1"/>
          </p:cNvSpPr>
          <p:nvPr/>
        </p:nvSpPr>
        <p:spPr bwMode="auto">
          <a:xfrm>
            <a:off x="1905000" y="34290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78" name="Line 11">
            <a:extLst>
              <a:ext uri="{FF2B5EF4-FFF2-40B4-BE49-F238E27FC236}">
                <a16:creationId xmlns:a16="http://schemas.microsoft.com/office/drawing/2014/main" id="{05D990D0-3F18-144E-A25C-1275816C9FCB}"/>
              </a:ext>
            </a:extLst>
          </p:cNvPr>
          <p:cNvSpPr>
            <a:spLocks noChangeShapeType="1"/>
          </p:cNvSpPr>
          <p:nvPr/>
        </p:nvSpPr>
        <p:spPr bwMode="auto">
          <a:xfrm>
            <a:off x="7239000" y="34290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2410F87-4D89-71E9-AA90-C31D53A9DDBB}"/>
              </a:ext>
            </a:extLst>
          </p:cNvPr>
          <p:cNvGraphicFramePr>
            <a:graphicFrameLocks noGrp="1"/>
          </p:cNvGraphicFramePr>
          <p:nvPr/>
        </p:nvGraphicFramePr>
        <p:xfrm>
          <a:off x="182563" y="1189038"/>
          <a:ext cx="6096000" cy="4792662"/>
        </p:xfrm>
        <a:graphic>
          <a:graphicData uri="http://schemas.openxmlformats.org/drawingml/2006/table">
            <a:tbl>
              <a:tblPr firstRow="1" bandRow="1">
                <a:tableStyleId>{5C22544A-7EE6-4342-B048-85BDC9FD1C3A}</a:tableStyleId>
              </a:tblPr>
              <a:tblGrid>
                <a:gridCol w="354495">
                  <a:extLst>
                    <a:ext uri="{9D8B030D-6E8A-4147-A177-3AD203B41FA5}">
                      <a16:colId xmlns:a16="http://schemas.microsoft.com/office/drawing/2014/main" val="20000"/>
                    </a:ext>
                  </a:extLst>
                </a:gridCol>
                <a:gridCol w="1677506">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281921">
                <a:tc>
                  <a:txBody>
                    <a:bodyPr/>
                    <a:lstStyle/>
                    <a:p>
                      <a:pPr algn="ctr"/>
                      <a:endParaRPr lang="fr-FR" sz="1400" dirty="0"/>
                    </a:p>
                  </a:txBody>
                  <a:tcPr marL="68580" marR="68580" marT="34282" marB="34282"/>
                </a:tc>
                <a:tc>
                  <a:txBody>
                    <a:bodyPr/>
                    <a:lstStyle/>
                    <a:p>
                      <a:pPr algn="ctr"/>
                      <a:r>
                        <a:rPr lang="fr-FR" sz="1400" dirty="0"/>
                        <a:t>Chaine</a:t>
                      </a:r>
                    </a:p>
                  </a:txBody>
                  <a:tcPr marL="68580" marR="68580" marT="34282" marB="34282"/>
                </a:tc>
                <a:tc>
                  <a:txBody>
                    <a:bodyPr/>
                    <a:lstStyle/>
                    <a:p>
                      <a:pPr algn="ctr"/>
                      <a:r>
                        <a:rPr lang="fr-FR" sz="1400" dirty="0"/>
                        <a:t>2017</a:t>
                      </a:r>
                    </a:p>
                  </a:txBody>
                  <a:tcPr marL="68580" marR="68580" marT="34282" marB="34282"/>
                </a:tc>
                <a:tc>
                  <a:txBody>
                    <a:bodyPr/>
                    <a:lstStyle/>
                    <a:p>
                      <a:pPr algn="ctr"/>
                      <a:r>
                        <a:rPr lang="fr-FR" sz="1400" dirty="0"/>
                        <a:t>2018</a:t>
                      </a:r>
                    </a:p>
                  </a:txBody>
                  <a:tcPr marL="68580" marR="68580" marT="34282" marB="34282"/>
                </a:tc>
                <a:tc>
                  <a:txBody>
                    <a:bodyPr/>
                    <a:lstStyle/>
                    <a:p>
                      <a:pPr algn="ctr"/>
                      <a:r>
                        <a:rPr lang="fr-FR" sz="1400" dirty="0"/>
                        <a:t>2019</a:t>
                      </a:r>
                    </a:p>
                  </a:txBody>
                  <a:tcPr marL="68580" marR="68580" marT="34282" marB="34282"/>
                </a:tc>
                <a:tc>
                  <a:txBody>
                    <a:bodyPr/>
                    <a:lstStyle/>
                    <a:p>
                      <a:pPr algn="ctr"/>
                      <a:r>
                        <a:rPr lang="fr-FR" sz="1400" dirty="0"/>
                        <a:t>2020</a:t>
                      </a:r>
                    </a:p>
                  </a:txBody>
                  <a:tcPr marL="68580" marR="68580" marT="34282" marB="34282"/>
                </a:tc>
                <a:extLst>
                  <a:ext uri="{0D108BD9-81ED-4DB2-BD59-A6C34878D82A}">
                    <a16:rowId xmlns:a16="http://schemas.microsoft.com/office/drawing/2014/main" val="10000"/>
                  </a:ext>
                </a:extLst>
              </a:tr>
              <a:tr h="281921">
                <a:tc>
                  <a:txBody>
                    <a:bodyPr/>
                    <a:lstStyle/>
                    <a:p>
                      <a:pPr algn="ctr"/>
                      <a:r>
                        <a:rPr lang="fr-FR" sz="1400" dirty="0"/>
                        <a:t>1</a:t>
                      </a:r>
                    </a:p>
                  </a:txBody>
                  <a:tcPr marL="68580" marR="68580" marT="34282" marB="34282"/>
                </a:tc>
                <a:tc>
                  <a:txBody>
                    <a:bodyPr/>
                    <a:lstStyle/>
                    <a:p>
                      <a:pPr algn="ctr"/>
                      <a:r>
                        <a:rPr lang="fr-FR" sz="1400" dirty="0"/>
                        <a:t>TF1</a:t>
                      </a:r>
                    </a:p>
                  </a:txBody>
                  <a:tcPr marL="68580" marR="68580" marT="34282" marB="34282"/>
                </a:tc>
                <a:tc>
                  <a:txBody>
                    <a:bodyPr/>
                    <a:lstStyle/>
                    <a:p>
                      <a:pPr algn="ctr"/>
                      <a:r>
                        <a:rPr lang="fr-FR" sz="1400" dirty="0"/>
                        <a:t>20%</a:t>
                      </a:r>
                    </a:p>
                  </a:txBody>
                  <a:tcPr marL="68580" marR="68580" marT="34282" marB="34282"/>
                </a:tc>
                <a:tc>
                  <a:txBody>
                    <a:bodyPr/>
                    <a:lstStyle/>
                    <a:p>
                      <a:pPr algn="ctr"/>
                      <a:r>
                        <a:rPr lang="fr-FR" sz="1400" dirty="0"/>
                        <a:t>20,2%</a:t>
                      </a:r>
                    </a:p>
                  </a:txBody>
                  <a:tcPr marL="68580" marR="68580" marT="34282" marB="34282"/>
                </a:tc>
                <a:tc>
                  <a:txBody>
                    <a:bodyPr/>
                    <a:lstStyle/>
                    <a:p>
                      <a:pPr algn="ctr"/>
                      <a:r>
                        <a:rPr lang="fr-FR" sz="1400" dirty="0"/>
                        <a:t>19,5%</a:t>
                      </a:r>
                    </a:p>
                  </a:txBody>
                  <a:tcPr marL="68580" marR="68580" marT="34282" marB="34282"/>
                </a:tc>
                <a:tc>
                  <a:txBody>
                    <a:bodyPr/>
                    <a:lstStyle/>
                    <a:p>
                      <a:pPr algn="ctr"/>
                      <a:r>
                        <a:rPr lang="fr-FR" sz="1400" dirty="0"/>
                        <a:t>19,2%</a:t>
                      </a:r>
                    </a:p>
                  </a:txBody>
                  <a:tcPr marL="68580" marR="68580" marT="34282" marB="34282"/>
                </a:tc>
                <a:extLst>
                  <a:ext uri="{0D108BD9-81ED-4DB2-BD59-A6C34878D82A}">
                    <a16:rowId xmlns:a16="http://schemas.microsoft.com/office/drawing/2014/main" val="10001"/>
                  </a:ext>
                </a:extLst>
              </a:tr>
              <a:tr h="281921">
                <a:tc>
                  <a:txBody>
                    <a:bodyPr/>
                    <a:lstStyle/>
                    <a:p>
                      <a:pPr algn="ctr"/>
                      <a:r>
                        <a:rPr lang="fr-FR" sz="1400" dirty="0"/>
                        <a:t>2</a:t>
                      </a:r>
                    </a:p>
                  </a:txBody>
                  <a:tcPr marL="68580" marR="68580" marT="34282" marB="34282"/>
                </a:tc>
                <a:tc>
                  <a:txBody>
                    <a:bodyPr/>
                    <a:lstStyle/>
                    <a:p>
                      <a:pPr algn="ctr"/>
                      <a:r>
                        <a:rPr lang="fr-FR" sz="1400" dirty="0"/>
                        <a:t>F2</a:t>
                      </a:r>
                    </a:p>
                  </a:txBody>
                  <a:tcPr marL="68580" marR="68580" marT="34282" marB="34282"/>
                </a:tc>
                <a:tc>
                  <a:txBody>
                    <a:bodyPr/>
                    <a:lstStyle/>
                    <a:p>
                      <a:pPr algn="ctr"/>
                      <a:r>
                        <a:rPr lang="fr-FR" sz="1400" dirty="0"/>
                        <a:t>13%</a:t>
                      </a:r>
                    </a:p>
                  </a:txBody>
                  <a:tcPr marL="68580" marR="68580" marT="34282" marB="34282"/>
                </a:tc>
                <a:tc>
                  <a:txBody>
                    <a:bodyPr/>
                    <a:lstStyle/>
                    <a:p>
                      <a:pPr algn="ctr"/>
                      <a:r>
                        <a:rPr lang="fr-FR" sz="1400" dirty="0"/>
                        <a:t>13,5%</a:t>
                      </a:r>
                    </a:p>
                  </a:txBody>
                  <a:tcPr marL="68580" marR="68580" marT="34282" marB="34282"/>
                </a:tc>
                <a:tc>
                  <a:txBody>
                    <a:bodyPr/>
                    <a:lstStyle/>
                    <a:p>
                      <a:pPr algn="ctr"/>
                      <a:r>
                        <a:rPr lang="fr-FR" sz="1400" dirty="0"/>
                        <a:t>13,9%</a:t>
                      </a:r>
                    </a:p>
                  </a:txBody>
                  <a:tcPr marL="68580" marR="68580" marT="34282" marB="34282"/>
                </a:tc>
                <a:tc>
                  <a:txBody>
                    <a:bodyPr/>
                    <a:lstStyle/>
                    <a:p>
                      <a:pPr algn="ctr"/>
                      <a:r>
                        <a:rPr lang="fr-FR" sz="1400" dirty="0"/>
                        <a:t>14,1%</a:t>
                      </a:r>
                    </a:p>
                  </a:txBody>
                  <a:tcPr marL="68580" marR="68580" marT="34282" marB="34282"/>
                </a:tc>
                <a:extLst>
                  <a:ext uri="{0D108BD9-81ED-4DB2-BD59-A6C34878D82A}">
                    <a16:rowId xmlns:a16="http://schemas.microsoft.com/office/drawing/2014/main" val="10002"/>
                  </a:ext>
                </a:extLst>
              </a:tr>
              <a:tr h="281921">
                <a:tc>
                  <a:txBody>
                    <a:bodyPr/>
                    <a:lstStyle/>
                    <a:p>
                      <a:pPr algn="ctr"/>
                      <a:r>
                        <a:rPr lang="fr-FR" sz="1400" dirty="0"/>
                        <a:t>3</a:t>
                      </a:r>
                    </a:p>
                  </a:txBody>
                  <a:tcPr marL="68580" marR="68580" marT="34282" marB="34282"/>
                </a:tc>
                <a:tc>
                  <a:txBody>
                    <a:bodyPr/>
                    <a:lstStyle/>
                    <a:p>
                      <a:pPr algn="ctr"/>
                      <a:r>
                        <a:rPr lang="fr-FR" sz="1400" dirty="0"/>
                        <a:t>F3</a:t>
                      </a:r>
                    </a:p>
                  </a:txBody>
                  <a:tcPr marL="68580" marR="68580" marT="34282" marB="34282"/>
                </a:tc>
                <a:tc>
                  <a:txBody>
                    <a:bodyPr/>
                    <a:lstStyle/>
                    <a:p>
                      <a:pPr algn="ctr"/>
                      <a:r>
                        <a:rPr lang="fr-FR" sz="1400" dirty="0"/>
                        <a:t>9,1%</a:t>
                      </a:r>
                    </a:p>
                  </a:txBody>
                  <a:tcPr marL="68580" marR="68580" marT="34282" marB="34282"/>
                </a:tc>
                <a:tc>
                  <a:txBody>
                    <a:bodyPr/>
                    <a:lstStyle/>
                    <a:p>
                      <a:pPr algn="ctr"/>
                      <a:r>
                        <a:rPr lang="fr-FR" sz="1400" dirty="0"/>
                        <a:t>9,4%</a:t>
                      </a:r>
                    </a:p>
                  </a:txBody>
                  <a:tcPr marL="68580" marR="68580" marT="34282" marB="34282"/>
                </a:tc>
                <a:tc>
                  <a:txBody>
                    <a:bodyPr/>
                    <a:lstStyle/>
                    <a:p>
                      <a:pPr algn="ctr"/>
                      <a:r>
                        <a:rPr lang="fr-FR" sz="1400" dirty="0"/>
                        <a:t>9,3%</a:t>
                      </a:r>
                    </a:p>
                  </a:txBody>
                  <a:tcPr marL="68580" marR="68580" marT="34282" marB="34282"/>
                </a:tc>
                <a:tc>
                  <a:txBody>
                    <a:bodyPr/>
                    <a:lstStyle/>
                    <a:p>
                      <a:pPr algn="ctr"/>
                      <a:r>
                        <a:rPr lang="fr-FR" sz="1400" dirty="0"/>
                        <a:t>9,4%</a:t>
                      </a:r>
                    </a:p>
                  </a:txBody>
                  <a:tcPr marL="68580" marR="68580" marT="34282" marB="34282"/>
                </a:tc>
                <a:extLst>
                  <a:ext uri="{0D108BD9-81ED-4DB2-BD59-A6C34878D82A}">
                    <a16:rowId xmlns:a16="http://schemas.microsoft.com/office/drawing/2014/main" val="10003"/>
                  </a:ext>
                </a:extLst>
              </a:tr>
              <a:tr h="281921">
                <a:tc>
                  <a:txBody>
                    <a:bodyPr/>
                    <a:lstStyle/>
                    <a:p>
                      <a:pPr algn="ctr"/>
                      <a:r>
                        <a:rPr lang="fr-FR" sz="1400" dirty="0"/>
                        <a:t>4</a:t>
                      </a:r>
                    </a:p>
                  </a:txBody>
                  <a:tcPr marL="68580" marR="68580" marT="34282" marB="34282"/>
                </a:tc>
                <a:tc>
                  <a:txBody>
                    <a:bodyPr/>
                    <a:lstStyle/>
                    <a:p>
                      <a:pPr algn="ctr"/>
                      <a:r>
                        <a:rPr lang="fr-FR" sz="1400" dirty="0"/>
                        <a:t>Canal+</a:t>
                      </a:r>
                    </a:p>
                  </a:txBody>
                  <a:tcPr marL="68580" marR="68580" marT="34282" marB="34282"/>
                </a:tc>
                <a:tc>
                  <a:txBody>
                    <a:bodyPr/>
                    <a:lstStyle/>
                    <a:p>
                      <a:pPr algn="ctr"/>
                      <a:r>
                        <a:rPr lang="fr-FR" sz="1400" dirty="0"/>
                        <a:t>1,2%</a:t>
                      </a:r>
                    </a:p>
                  </a:txBody>
                  <a:tcPr marL="68580" marR="68580" marT="34282" marB="34282"/>
                </a:tc>
                <a:tc>
                  <a:txBody>
                    <a:bodyPr/>
                    <a:lstStyle/>
                    <a:p>
                      <a:pPr algn="ctr"/>
                      <a:r>
                        <a:rPr lang="fr-FR" sz="1400" dirty="0"/>
                        <a:t>1,2%</a:t>
                      </a:r>
                    </a:p>
                  </a:txBody>
                  <a:tcPr marL="68580" marR="68580" marT="34282" marB="34282"/>
                </a:tc>
                <a:tc>
                  <a:txBody>
                    <a:bodyPr/>
                    <a:lstStyle/>
                    <a:p>
                      <a:pPr algn="ctr"/>
                      <a:r>
                        <a:rPr lang="fr-FR" sz="1400" dirty="0"/>
                        <a:t>1,3%</a:t>
                      </a:r>
                    </a:p>
                  </a:txBody>
                  <a:tcPr marL="68580" marR="68580" marT="34282" marB="34282"/>
                </a:tc>
                <a:tc>
                  <a:txBody>
                    <a:bodyPr/>
                    <a:lstStyle/>
                    <a:p>
                      <a:pPr algn="ctr"/>
                      <a:r>
                        <a:rPr lang="fr-FR" sz="1400" dirty="0"/>
                        <a:t>1,2%</a:t>
                      </a:r>
                    </a:p>
                  </a:txBody>
                  <a:tcPr marL="68580" marR="68580" marT="34282" marB="34282"/>
                </a:tc>
                <a:extLst>
                  <a:ext uri="{0D108BD9-81ED-4DB2-BD59-A6C34878D82A}">
                    <a16:rowId xmlns:a16="http://schemas.microsoft.com/office/drawing/2014/main" val="10004"/>
                  </a:ext>
                </a:extLst>
              </a:tr>
              <a:tr h="281921">
                <a:tc>
                  <a:txBody>
                    <a:bodyPr/>
                    <a:lstStyle/>
                    <a:p>
                      <a:pPr algn="ctr"/>
                      <a:r>
                        <a:rPr lang="fr-FR" sz="1400" dirty="0"/>
                        <a:t>5</a:t>
                      </a:r>
                    </a:p>
                  </a:txBody>
                  <a:tcPr marL="68580" marR="68580" marT="34282" marB="34282"/>
                </a:tc>
                <a:tc>
                  <a:txBody>
                    <a:bodyPr/>
                    <a:lstStyle/>
                    <a:p>
                      <a:pPr algn="ctr"/>
                      <a:r>
                        <a:rPr lang="fr-FR" sz="1400" dirty="0"/>
                        <a:t>F5</a:t>
                      </a:r>
                    </a:p>
                  </a:txBody>
                  <a:tcPr marL="68580" marR="68580" marT="34282" marB="34282"/>
                </a:tc>
                <a:tc>
                  <a:txBody>
                    <a:bodyPr/>
                    <a:lstStyle/>
                    <a:p>
                      <a:pPr algn="ctr"/>
                      <a:r>
                        <a:rPr lang="fr-FR" sz="1400" dirty="0"/>
                        <a:t>3,6%</a:t>
                      </a:r>
                    </a:p>
                  </a:txBody>
                  <a:tcPr marL="68580" marR="68580" marT="34282" marB="34282"/>
                </a:tc>
                <a:tc>
                  <a:txBody>
                    <a:bodyPr/>
                    <a:lstStyle/>
                    <a:p>
                      <a:pPr algn="ctr"/>
                      <a:r>
                        <a:rPr lang="fr-FR" sz="1400" dirty="0"/>
                        <a:t>3,5%</a:t>
                      </a:r>
                    </a:p>
                  </a:txBody>
                  <a:tcPr marL="68580" marR="68580" marT="34282" marB="34282"/>
                </a:tc>
                <a:tc>
                  <a:txBody>
                    <a:bodyPr/>
                    <a:lstStyle/>
                    <a:p>
                      <a:pPr algn="ctr"/>
                      <a:r>
                        <a:rPr lang="fr-FR" sz="1400" dirty="0"/>
                        <a:t>3,6%</a:t>
                      </a:r>
                    </a:p>
                  </a:txBody>
                  <a:tcPr marL="68580" marR="68580" marT="34282" marB="34282"/>
                </a:tc>
                <a:tc>
                  <a:txBody>
                    <a:bodyPr/>
                    <a:lstStyle/>
                    <a:p>
                      <a:pPr algn="ctr"/>
                      <a:r>
                        <a:rPr lang="fr-FR" sz="1400" dirty="0"/>
                        <a:t>3,5%</a:t>
                      </a:r>
                    </a:p>
                  </a:txBody>
                  <a:tcPr marL="68580" marR="68580" marT="34282" marB="34282"/>
                </a:tc>
                <a:extLst>
                  <a:ext uri="{0D108BD9-81ED-4DB2-BD59-A6C34878D82A}">
                    <a16:rowId xmlns:a16="http://schemas.microsoft.com/office/drawing/2014/main" val="10005"/>
                  </a:ext>
                </a:extLst>
              </a:tr>
              <a:tr h="281921">
                <a:tc>
                  <a:txBody>
                    <a:bodyPr/>
                    <a:lstStyle/>
                    <a:p>
                      <a:pPr algn="ctr"/>
                      <a:r>
                        <a:rPr lang="fr-FR" sz="1400" dirty="0"/>
                        <a:t>6</a:t>
                      </a:r>
                    </a:p>
                  </a:txBody>
                  <a:tcPr marL="68580" marR="68580" marT="34282" marB="34282"/>
                </a:tc>
                <a:tc>
                  <a:txBody>
                    <a:bodyPr/>
                    <a:lstStyle/>
                    <a:p>
                      <a:pPr algn="ctr"/>
                      <a:r>
                        <a:rPr lang="fr-FR" sz="1400" dirty="0"/>
                        <a:t>M6</a:t>
                      </a:r>
                    </a:p>
                  </a:txBody>
                  <a:tcPr marL="68580" marR="68580" marT="34282" marB="34282"/>
                </a:tc>
                <a:tc>
                  <a:txBody>
                    <a:bodyPr/>
                    <a:lstStyle/>
                    <a:p>
                      <a:pPr algn="ctr"/>
                      <a:r>
                        <a:rPr lang="fr-FR" sz="1400" dirty="0"/>
                        <a:t>9,5%</a:t>
                      </a:r>
                    </a:p>
                  </a:txBody>
                  <a:tcPr marL="68580" marR="68580" marT="34282" marB="34282"/>
                </a:tc>
                <a:tc>
                  <a:txBody>
                    <a:bodyPr/>
                    <a:lstStyle/>
                    <a:p>
                      <a:pPr algn="ctr"/>
                      <a:r>
                        <a:rPr lang="fr-FR" sz="1400" dirty="0"/>
                        <a:t>9,1%</a:t>
                      </a:r>
                    </a:p>
                  </a:txBody>
                  <a:tcPr marL="68580" marR="68580" marT="34282" marB="34282"/>
                </a:tc>
                <a:tc>
                  <a:txBody>
                    <a:bodyPr/>
                    <a:lstStyle/>
                    <a:p>
                      <a:pPr algn="ctr"/>
                      <a:r>
                        <a:rPr lang="fr-FR" sz="1400" dirty="0"/>
                        <a:t>8,9%</a:t>
                      </a:r>
                    </a:p>
                  </a:txBody>
                  <a:tcPr marL="68580" marR="68580" marT="34282" marB="34282"/>
                </a:tc>
                <a:tc>
                  <a:txBody>
                    <a:bodyPr/>
                    <a:lstStyle/>
                    <a:p>
                      <a:pPr algn="ctr"/>
                      <a:r>
                        <a:rPr lang="fr-FR" sz="1400" dirty="0"/>
                        <a:t>9%</a:t>
                      </a:r>
                    </a:p>
                  </a:txBody>
                  <a:tcPr marL="68580" marR="68580" marT="34282" marB="34282"/>
                </a:tc>
                <a:extLst>
                  <a:ext uri="{0D108BD9-81ED-4DB2-BD59-A6C34878D82A}">
                    <a16:rowId xmlns:a16="http://schemas.microsoft.com/office/drawing/2014/main" val="10006"/>
                  </a:ext>
                </a:extLst>
              </a:tr>
              <a:tr h="281921">
                <a:tc>
                  <a:txBody>
                    <a:bodyPr/>
                    <a:lstStyle/>
                    <a:p>
                      <a:pPr algn="ctr"/>
                      <a:r>
                        <a:rPr lang="fr-FR" sz="1400" dirty="0"/>
                        <a:t>7</a:t>
                      </a:r>
                    </a:p>
                  </a:txBody>
                  <a:tcPr marL="68580" marR="68580" marT="34282" marB="34282"/>
                </a:tc>
                <a:tc>
                  <a:txBody>
                    <a:bodyPr/>
                    <a:lstStyle/>
                    <a:p>
                      <a:pPr algn="ctr"/>
                      <a:r>
                        <a:rPr lang="fr-FR" sz="1400" dirty="0"/>
                        <a:t>Arte</a:t>
                      </a:r>
                    </a:p>
                  </a:txBody>
                  <a:tcPr marL="68580" marR="68580" marT="34282" marB="34282"/>
                </a:tc>
                <a:tc>
                  <a:txBody>
                    <a:bodyPr/>
                    <a:lstStyle/>
                    <a:p>
                      <a:pPr algn="ctr"/>
                      <a:r>
                        <a:rPr lang="fr-FR" sz="1400" dirty="0"/>
                        <a:t>2,2%</a:t>
                      </a:r>
                    </a:p>
                  </a:txBody>
                  <a:tcPr marL="68580" marR="68580" marT="34282" marB="34282"/>
                </a:tc>
                <a:tc>
                  <a:txBody>
                    <a:bodyPr/>
                    <a:lstStyle/>
                    <a:p>
                      <a:pPr algn="ctr"/>
                      <a:r>
                        <a:rPr lang="fr-FR" sz="1400" dirty="0"/>
                        <a:t>2,4%</a:t>
                      </a:r>
                    </a:p>
                  </a:txBody>
                  <a:tcPr marL="68580" marR="68580" marT="34282" marB="34282"/>
                </a:tc>
                <a:tc>
                  <a:txBody>
                    <a:bodyPr/>
                    <a:lstStyle/>
                    <a:p>
                      <a:pPr algn="ctr"/>
                      <a:r>
                        <a:rPr lang="fr-FR" sz="1400" dirty="0"/>
                        <a:t>2,6%</a:t>
                      </a:r>
                    </a:p>
                  </a:txBody>
                  <a:tcPr marL="68580" marR="68580" marT="34282" marB="34282"/>
                </a:tc>
                <a:tc>
                  <a:txBody>
                    <a:bodyPr/>
                    <a:lstStyle/>
                    <a:p>
                      <a:pPr algn="ctr"/>
                      <a:r>
                        <a:rPr lang="fr-FR" sz="1400" dirty="0"/>
                        <a:t>2,9%</a:t>
                      </a:r>
                    </a:p>
                  </a:txBody>
                  <a:tcPr marL="68580" marR="68580" marT="34282" marB="34282"/>
                </a:tc>
                <a:extLst>
                  <a:ext uri="{0D108BD9-81ED-4DB2-BD59-A6C34878D82A}">
                    <a16:rowId xmlns:a16="http://schemas.microsoft.com/office/drawing/2014/main" val="10007"/>
                  </a:ext>
                </a:extLst>
              </a:tr>
              <a:tr h="281921">
                <a:tc>
                  <a:txBody>
                    <a:bodyPr/>
                    <a:lstStyle/>
                    <a:p>
                      <a:pPr algn="ctr"/>
                      <a:r>
                        <a:rPr lang="fr-FR" sz="1400" dirty="0"/>
                        <a:t>8</a:t>
                      </a:r>
                    </a:p>
                  </a:txBody>
                  <a:tcPr marL="68580" marR="68580" marT="34282" marB="34282"/>
                </a:tc>
                <a:tc>
                  <a:txBody>
                    <a:bodyPr/>
                    <a:lstStyle/>
                    <a:p>
                      <a:pPr algn="ctr"/>
                      <a:r>
                        <a:rPr lang="fr-FR" sz="1400" dirty="0"/>
                        <a:t>C8</a:t>
                      </a:r>
                    </a:p>
                  </a:txBody>
                  <a:tcPr marL="68580" marR="68580" marT="34282" marB="34282"/>
                </a:tc>
                <a:tc>
                  <a:txBody>
                    <a:bodyPr/>
                    <a:lstStyle/>
                    <a:p>
                      <a:pPr algn="ctr"/>
                      <a:r>
                        <a:rPr lang="fr-FR" sz="1400" dirty="0"/>
                        <a:t>3,3%</a:t>
                      </a:r>
                    </a:p>
                  </a:txBody>
                  <a:tcPr marL="68580" marR="68580" marT="34282" marB="34282"/>
                </a:tc>
                <a:tc>
                  <a:txBody>
                    <a:bodyPr/>
                    <a:lstStyle/>
                    <a:p>
                      <a:pPr algn="ctr"/>
                      <a:r>
                        <a:rPr lang="fr-FR" sz="1400" dirty="0"/>
                        <a:t>3%</a:t>
                      </a:r>
                    </a:p>
                  </a:txBody>
                  <a:tcPr marL="68580" marR="68580" marT="34282" marB="34282"/>
                </a:tc>
                <a:tc>
                  <a:txBody>
                    <a:bodyPr/>
                    <a:lstStyle/>
                    <a:p>
                      <a:pPr algn="ctr"/>
                      <a:r>
                        <a:rPr lang="fr-FR" sz="1400" dirty="0"/>
                        <a:t>2,9%</a:t>
                      </a:r>
                    </a:p>
                  </a:txBody>
                  <a:tcPr marL="68580" marR="68580" marT="34282" marB="34282"/>
                </a:tc>
                <a:tc>
                  <a:txBody>
                    <a:bodyPr/>
                    <a:lstStyle/>
                    <a:p>
                      <a:pPr algn="ctr"/>
                      <a:r>
                        <a:rPr lang="fr-FR" sz="1400" dirty="0"/>
                        <a:t>2,6%</a:t>
                      </a:r>
                    </a:p>
                  </a:txBody>
                  <a:tcPr marL="68580" marR="68580" marT="34282" marB="34282"/>
                </a:tc>
                <a:extLst>
                  <a:ext uri="{0D108BD9-81ED-4DB2-BD59-A6C34878D82A}">
                    <a16:rowId xmlns:a16="http://schemas.microsoft.com/office/drawing/2014/main" val="10008"/>
                  </a:ext>
                </a:extLst>
              </a:tr>
              <a:tr h="281921">
                <a:tc>
                  <a:txBody>
                    <a:bodyPr/>
                    <a:lstStyle/>
                    <a:p>
                      <a:pPr algn="ctr"/>
                      <a:r>
                        <a:rPr lang="fr-FR" sz="1400" dirty="0"/>
                        <a:t>9</a:t>
                      </a:r>
                    </a:p>
                  </a:txBody>
                  <a:tcPr marL="68580" marR="68580" marT="34282" marB="34282"/>
                </a:tc>
                <a:tc>
                  <a:txBody>
                    <a:bodyPr/>
                    <a:lstStyle/>
                    <a:p>
                      <a:pPr algn="ctr"/>
                      <a:r>
                        <a:rPr lang="fr-FR" sz="1400" dirty="0"/>
                        <a:t>W9</a:t>
                      </a:r>
                    </a:p>
                  </a:txBody>
                  <a:tcPr marL="68580" marR="68580" marT="34282" marB="34282"/>
                </a:tc>
                <a:tc>
                  <a:txBody>
                    <a:bodyPr/>
                    <a:lstStyle/>
                    <a:p>
                      <a:pPr algn="ctr"/>
                      <a:r>
                        <a:rPr lang="fr-FR" sz="1400" dirty="0"/>
                        <a:t>2,6%</a:t>
                      </a:r>
                    </a:p>
                  </a:txBody>
                  <a:tcPr marL="68580" marR="68580" marT="34282" marB="34282"/>
                </a:tc>
                <a:tc>
                  <a:txBody>
                    <a:bodyPr/>
                    <a:lstStyle/>
                    <a:p>
                      <a:pPr algn="ctr"/>
                      <a:r>
                        <a:rPr lang="fr-FR" sz="1400" dirty="0"/>
                        <a:t>2,6%</a:t>
                      </a:r>
                    </a:p>
                  </a:txBody>
                  <a:tcPr marL="68580" marR="68580" marT="34282" marB="34282"/>
                </a:tc>
                <a:tc>
                  <a:txBody>
                    <a:bodyPr/>
                    <a:lstStyle/>
                    <a:p>
                      <a:pPr algn="ctr"/>
                      <a:r>
                        <a:rPr lang="fr-FR" sz="1400" dirty="0"/>
                        <a:t>2,5%</a:t>
                      </a:r>
                    </a:p>
                  </a:txBody>
                  <a:tcPr marL="68580" marR="68580" marT="34282" marB="34282"/>
                </a:tc>
                <a:tc>
                  <a:txBody>
                    <a:bodyPr/>
                    <a:lstStyle/>
                    <a:p>
                      <a:pPr algn="ctr"/>
                      <a:r>
                        <a:rPr lang="fr-FR" sz="1400" dirty="0"/>
                        <a:t>2,6%</a:t>
                      </a:r>
                    </a:p>
                  </a:txBody>
                  <a:tcPr marL="68580" marR="68580" marT="34282" marB="34282"/>
                </a:tc>
                <a:extLst>
                  <a:ext uri="{0D108BD9-81ED-4DB2-BD59-A6C34878D82A}">
                    <a16:rowId xmlns:a16="http://schemas.microsoft.com/office/drawing/2014/main" val="10009"/>
                  </a:ext>
                </a:extLst>
              </a:tr>
              <a:tr h="281921">
                <a:tc>
                  <a:txBody>
                    <a:bodyPr/>
                    <a:lstStyle/>
                    <a:p>
                      <a:pPr algn="ctr"/>
                      <a:r>
                        <a:rPr lang="fr-FR" sz="1400" dirty="0"/>
                        <a:t>10</a:t>
                      </a:r>
                    </a:p>
                  </a:txBody>
                  <a:tcPr marL="68580" marR="68580" marT="34282" marB="34282"/>
                </a:tc>
                <a:tc>
                  <a:txBody>
                    <a:bodyPr/>
                    <a:lstStyle/>
                    <a:p>
                      <a:pPr algn="ctr"/>
                      <a:r>
                        <a:rPr lang="fr-FR" sz="1400" dirty="0"/>
                        <a:t>TMC</a:t>
                      </a:r>
                    </a:p>
                  </a:txBody>
                  <a:tcPr marL="68580" marR="68580" marT="34282" marB="34282"/>
                </a:tc>
                <a:tc>
                  <a:txBody>
                    <a:bodyPr/>
                    <a:lstStyle/>
                    <a:p>
                      <a:pPr algn="ctr"/>
                      <a:r>
                        <a:rPr lang="fr-FR" sz="1400" dirty="0"/>
                        <a:t>3,2%</a:t>
                      </a:r>
                    </a:p>
                  </a:txBody>
                  <a:tcPr marL="68580" marR="68580" marT="34282" marB="34282"/>
                </a:tc>
                <a:tc>
                  <a:txBody>
                    <a:bodyPr/>
                    <a:lstStyle/>
                    <a:p>
                      <a:pPr algn="ctr"/>
                      <a:r>
                        <a:rPr lang="fr-FR" sz="1400" dirty="0"/>
                        <a:t>3%</a:t>
                      </a:r>
                    </a:p>
                  </a:txBody>
                  <a:tcPr marL="68580" marR="68580" marT="34282" marB="34282"/>
                </a:tc>
                <a:tc>
                  <a:txBody>
                    <a:bodyPr/>
                    <a:lstStyle/>
                    <a:p>
                      <a:pPr algn="ctr"/>
                      <a:r>
                        <a:rPr lang="fr-FR" sz="1400" dirty="0"/>
                        <a:t>3,1%</a:t>
                      </a:r>
                    </a:p>
                  </a:txBody>
                  <a:tcPr marL="68580" marR="68580" marT="34282" marB="34282"/>
                </a:tc>
                <a:tc>
                  <a:txBody>
                    <a:bodyPr/>
                    <a:lstStyle/>
                    <a:p>
                      <a:pPr algn="ctr"/>
                      <a:r>
                        <a:rPr lang="fr-FR" sz="1400" dirty="0"/>
                        <a:t>3%</a:t>
                      </a:r>
                    </a:p>
                  </a:txBody>
                  <a:tcPr marL="68580" marR="68580" marT="34282" marB="34282"/>
                </a:tc>
                <a:extLst>
                  <a:ext uri="{0D108BD9-81ED-4DB2-BD59-A6C34878D82A}">
                    <a16:rowId xmlns:a16="http://schemas.microsoft.com/office/drawing/2014/main" val="10010"/>
                  </a:ext>
                </a:extLst>
              </a:tr>
              <a:tr h="281921">
                <a:tc>
                  <a:txBody>
                    <a:bodyPr/>
                    <a:lstStyle/>
                    <a:p>
                      <a:pPr algn="ctr"/>
                      <a:r>
                        <a:rPr lang="fr-FR" sz="1400" dirty="0"/>
                        <a:t>11</a:t>
                      </a:r>
                    </a:p>
                  </a:txBody>
                  <a:tcPr marL="68580" marR="68580" marT="34282" marB="34282"/>
                </a:tc>
                <a:tc>
                  <a:txBody>
                    <a:bodyPr/>
                    <a:lstStyle/>
                    <a:p>
                      <a:pPr algn="ctr"/>
                      <a:r>
                        <a:rPr lang="fr-FR" sz="1400" dirty="0"/>
                        <a:t>TFX</a:t>
                      </a:r>
                    </a:p>
                  </a:txBody>
                  <a:tcPr marL="68580" marR="68580" marT="34282" marB="34282"/>
                </a:tc>
                <a:tc>
                  <a:txBody>
                    <a:bodyPr/>
                    <a:lstStyle/>
                    <a:p>
                      <a:pPr algn="ctr"/>
                      <a:r>
                        <a:rPr lang="fr-FR" sz="1400" dirty="0"/>
                        <a:t>2%</a:t>
                      </a:r>
                    </a:p>
                  </a:txBody>
                  <a:tcPr marL="68580" marR="68580" marT="34282" marB="34282"/>
                </a:tc>
                <a:tc>
                  <a:txBody>
                    <a:bodyPr/>
                    <a:lstStyle/>
                    <a:p>
                      <a:pPr algn="ctr"/>
                      <a:r>
                        <a:rPr lang="fr-FR" sz="1400" dirty="0"/>
                        <a:t>1,9%</a:t>
                      </a:r>
                    </a:p>
                  </a:txBody>
                  <a:tcPr marL="68580" marR="68580" marT="34282" marB="34282"/>
                </a:tc>
                <a:tc>
                  <a:txBody>
                    <a:bodyPr/>
                    <a:lstStyle/>
                    <a:p>
                      <a:pPr algn="ctr"/>
                      <a:r>
                        <a:rPr lang="fr-FR" sz="1400" dirty="0"/>
                        <a:t>1,8%</a:t>
                      </a:r>
                    </a:p>
                  </a:txBody>
                  <a:tcPr marL="68580" marR="68580" marT="34282" marB="34282"/>
                </a:tc>
                <a:tc>
                  <a:txBody>
                    <a:bodyPr/>
                    <a:lstStyle/>
                    <a:p>
                      <a:pPr algn="ctr"/>
                      <a:r>
                        <a:rPr lang="fr-FR" sz="1400" dirty="0"/>
                        <a:t>1,6%</a:t>
                      </a:r>
                    </a:p>
                  </a:txBody>
                  <a:tcPr marL="68580" marR="68580" marT="34282" marB="34282"/>
                </a:tc>
                <a:extLst>
                  <a:ext uri="{0D108BD9-81ED-4DB2-BD59-A6C34878D82A}">
                    <a16:rowId xmlns:a16="http://schemas.microsoft.com/office/drawing/2014/main" val="10011"/>
                  </a:ext>
                </a:extLst>
              </a:tr>
              <a:tr h="281921">
                <a:tc>
                  <a:txBody>
                    <a:bodyPr/>
                    <a:lstStyle/>
                    <a:p>
                      <a:pPr algn="ctr"/>
                      <a:r>
                        <a:rPr lang="fr-FR" sz="1400" dirty="0"/>
                        <a:t>12</a:t>
                      </a:r>
                    </a:p>
                  </a:txBody>
                  <a:tcPr marL="68580" marR="68580" marT="34282" marB="34282"/>
                </a:tc>
                <a:tc>
                  <a:txBody>
                    <a:bodyPr/>
                    <a:lstStyle/>
                    <a:p>
                      <a:pPr algn="ctr"/>
                      <a:r>
                        <a:rPr lang="fr-FR" sz="1400" dirty="0"/>
                        <a:t>NRJ12</a:t>
                      </a:r>
                    </a:p>
                  </a:txBody>
                  <a:tcPr marL="68580" marR="68580" marT="34282" marB="34282"/>
                </a:tc>
                <a:tc>
                  <a:txBody>
                    <a:bodyPr/>
                    <a:lstStyle/>
                    <a:p>
                      <a:pPr algn="ctr"/>
                      <a:r>
                        <a:rPr lang="fr-FR" sz="1400" dirty="0"/>
                        <a:t>1,6%</a:t>
                      </a:r>
                    </a:p>
                  </a:txBody>
                  <a:tcPr marL="68580" marR="68580" marT="34282" marB="34282"/>
                </a:tc>
                <a:tc>
                  <a:txBody>
                    <a:bodyPr/>
                    <a:lstStyle/>
                    <a:p>
                      <a:pPr algn="ctr"/>
                      <a:r>
                        <a:rPr lang="fr-FR" sz="1400" dirty="0"/>
                        <a:t>1,5%</a:t>
                      </a:r>
                    </a:p>
                  </a:txBody>
                  <a:tcPr marL="68580" marR="68580" marT="34282" marB="34282"/>
                </a:tc>
                <a:tc>
                  <a:txBody>
                    <a:bodyPr/>
                    <a:lstStyle/>
                    <a:p>
                      <a:pPr algn="ctr"/>
                      <a:r>
                        <a:rPr lang="fr-FR" sz="1400" dirty="0"/>
                        <a:t>1,5%</a:t>
                      </a:r>
                    </a:p>
                  </a:txBody>
                  <a:tcPr marL="68580" marR="68580" marT="34282" marB="34282"/>
                </a:tc>
                <a:tc>
                  <a:txBody>
                    <a:bodyPr/>
                    <a:lstStyle/>
                    <a:p>
                      <a:pPr algn="ctr"/>
                      <a:r>
                        <a:rPr lang="fr-FR" sz="1400" dirty="0"/>
                        <a:t>1,3%</a:t>
                      </a:r>
                    </a:p>
                  </a:txBody>
                  <a:tcPr marL="68580" marR="68580" marT="34282" marB="34282"/>
                </a:tc>
                <a:extLst>
                  <a:ext uri="{0D108BD9-81ED-4DB2-BD59-A6C34878D82A}">
                    <a16:rowId xmlns:a16="http://schemas.microsoft.com/office/drawing/2014/main" val="10012"/>
                  </a:ext>
                </a:extLst>
              </a:tr>
              <a:tr h="281921">
                <a:tc>
                  <a:txBody>
                    <a:bodyPr/>
                    <a:lstStyle/>
                    <a:p>
                      <a:pPr algn="ctr"/>
                      <a:r>
                        <a:rPr lang="fr-FR" sz="1400" dirty="0"/>
                        <a:t>13</a:t>
                      </a:r>
                    </a:p>
                  </a:txBody>
                  <a:tcPr marL="68580" marR="68580" marT="34282" marB="34282"/>
                </a:tc>
                <a:tc>
                  <a:txBody>
                    <a:bodyPr/>
                    <a:lstStyle/>
                    <a:p>
                      <a:pPr algn="ctr"/>
                      <a:r>
                        <a:rPr lang="fr-FR" sz="1400" dirty="0"/>
                        <a:t>LCP</a:t>
                      </a:r>
                    </a:p>
                  </a:txBody>
                  <a:tcPr marL="68580" marR="68580" marT="34282" marB="34282"/>
                </a:tc>
                <a:tc>
                  <a:txBody>
                    <a:bodyPr/>
                    <a:lstStyle/>
                    <a:p>
                      <a:pPr algn="ctr"/>
                      <a:r>
                        <a:rPr lang="fr-FR" sz="1400" dirty="0"/>
                        <a:t>NC</a:t>
                      </a:r>
                    </a:p>
                  </a:txBody>
                  <a:tcPr marL="68580" marR="68580" marT="34282" marB="34282"/>
                </a:tc>
                <a:tc>
                  <a:txBody>
                    <a:bodyPr/>
                    <a:lstStyle/>
                    <a:p>
                      <a:pPr algn="ctr"/>
                      <a:r>
                        <a:rPr lang="fr-FR" sz="1400" dirty="0"/>
                        <a:t>NC</a:t>
                      </a:r>
                    </a:p>
                  </a:txBody>
                  <a:tcPr marL="68580" marR="68580" marT="34282" marB="34282"/>
                </a:tc>
                <a:tc>
                  <a:txBody>
                    <a:bodyPr/>
                    <a:lstStyle/>
                    <a:p>
                      <a:pPr algn="ctr"/>
                      <a:r>
                        <a:rPr lang="fr-FR" sz="1400" dirty="0"/>
                        <a:t>NC</a:t>
                      </a:r>
                    </a:p>
                  </a:txBody>
                  <a:tcPr marL="68580" marR="68580" marT="34282" marB="34282"/>
                </a:tc>
                <a:tc>
                  <a:txBody>
                    <a:bodyPr/>
                    <a:lstStyle/>
                    <a:p>
                      <a:pPr algn="ctr"/>
                      <a:r>
                        <a:rPr lang="fr-FR" sz="1400" dirty="0"/>
                        <a:t>NC</a:t>
                      </a:r>
                    </a:p>
                  </a:txBody>
                  <a:tcPr marL="68580" marR="68580" marT="34282" marB="34282"/>
                </a:tc>
                <a:extLst>
                  <a:ext uri="{0D108BD9-81ED-4DB2-BD59-A6C34878D82A}">
                    <a16:rowId xmlns:a16="http://schemas.microsoft.com/office/drawing/2014/main" val="10013"/>
                  </a:ext>
                </a:extLst>
              </a:tr>
              <a:tr h="281921">
                <a:tc>
                  <a:txBody>
                    <a:bodyPr/>
                    <a:lstStyle/>
                    <a:p>
                      <a:pPr algn="ctr"/>
                      <a:r>
                        <a:rPr lang="fr-FR" sz="1400" dirty="0"/>
                        <a:t>14</a:t>
                      </a:r>
                    </a:p>
                  </a:txBody>
                  <a:tcPr marL="68580" marR="68580" marT="34282" marB="34282"/>
                </a:tc>
                <a:tc>
                  <a:txBody>
                    <a:bodyPr/>
                    <a:lstStyle/>
                    <a:p>
                      <a:pPr algn="ctr"/>
                      <a:r>
                        <a:rPr lang="fr-FR" sz="1400" dirty="0"/>
                        <a:t>F4</a:t>
                      </a:r>
                    </a:p>
                  </a:txBody>
                  <a:tcPr marL="68580" marR="68580" marT="34282" marB="34282"/>
                </a:tc>
                <a:tc>
                  <a:txBody>
                    <a:bodyPr/>
                    <a:lstStyle/>
                    <a:p>
                      <a:pPr algn="ctr"/>
                      <a:r>
                        <a:rPr lang="fr-FR" sz="1400" dirty="0"/>
                        <a:t>1,8%</a:t>
                      </a:r>
                    </a:p>
                  </a:txBody>
                  <a:tcPr marL="68580" marR="68580" marT="34282" marB="34282"/>
                </a:tc>
                <a:tc>
                  <a:txBody>
                    <a:bodyPr/>
                    <a:lstStyle/>
                    <a:p>
                      <a:pPr algn="ctr"/>
                      <a:r>
                        <a:rPr lang="fr-FR" sz="1400" dirty="0"/>
                        <a:t>1,6%</a:t>
                      </a:r>
                    </a:p>
                  </a:txBody>
                  <a:tcPr marL="68580" marR="68580" marT="34282" marB="34282"/>
                </a:tc>
                <a:tc>
                  <a:txBody>
                    <a:bodyPr/>
                    <a:lstStyle/>
                    <a:p>
                      <a:pPr algn="ctr"/>
                      <a:r>
                        <a:rPr lang="fr-FR" sz="1400" dirty="0"/>
                        <a:t>1,6%</a:t>
                      </a:r>
                    </a:p>
                  </a:txBody>
                  <a:tcPr marL="68580" marR="68580" marT="34282" marB="34282"/>
                </a:tc>
                <a:tc>
                  <a:txBody>
                    <a:bodyPr/>
                    <a:lstStyle/>
                    <a:p>
                      <a:pPr algn="ctr"/>
                      <a:r>
                        <a:rPr lang="fr-FR" sz="1400" dirty="0"/>
                        <a:t>1,6%</a:t>
                      </a:r>
                    </a:p>
                  </a:txBody>
                  <a:tcPr marL="68580" marR="68580" marT="34282" marB="34282"/>
                </a:tc>
                <a:extLst>
                  <a:ext uri="{0D108BD9-81ED-4DB2-BD59-A6C34878D82A}">
                    <a16:rowId xmlns:a16="http://schemas.microsoft.com/office/drawing/2014/main" val="10014"/>
                  </a:ext>
                </a:extLst>
              </a:tr>
              <a:tr h="281921">
                <a:tc>
                  <a:txBody>
                    <a:bodyPr/>
                    <a:lstStyle/>
                    <a:p>
                      <a:pPr algn="ctr"/>
                      <a:r>
                        <a:rPr lang="fr-FR" sz="1400" dirty="0"/>
                        <a:t>15</a:t>
                      </a:r>
                    </a:p>
                  </a:txBody>
                  <a:tcPr marL="68580" marR="68580" marT="34282" marB="34282"/>
                </a:tc>
                <a:tc>
                  <a:txBody>
                    <a:bodyPr/>
                    <a:lstStyle/>
                    <a:p>
                      <a:pPr algn="ctr"/>
                      <a:r>
                        <a:rPr lang="fr-FR" sz="1400" dirty="0"/>
                        <a:t>BFM</a:t>
                      </a:r>
                    </a:p>
                  </a:txBody>
                  <a:tcPr marL="68580" marR="68580" marT="34282" marB="34282"/>
                </a:tc>
                <a:tc>
                  <a:txBody>
                    <a:bodyPr/>
                    <a:lstStyle/>
                    <a:p>
                      <a:pPr algn="ctr"/>
                      <a:r>
                        <a:rPr lang="fr-FR" sz="1400" dirty="0"/>
                        <a:t>2,7%</a:t>
                      </a:r>
                    </a:p>
                  </a:txBody>
                  <a:tcPr marL="68580" marR="68580" marT="34282" marB="34282"/>
                </a:tc>
                <a:tc>
                  <a:txBody>
                    <a:bodyPr/>
                    <a:lstStyle/>
                    <a:p>
                      <a:pPr algn="ctr"/>
                      <a:r>
                        <a:rPr lang="fr-FR" sz="1400" dirty="0"/>
                        <a:t>2,6%</a:t>
                      </a:r>
                    </a:p>
                  </a:txBody>
                  <a:tcPr marL="68580" marR="68580" marT="34282" marB="34282"/>
                </a:tc>
                <a:tc>
                  <a:txBody>
                    <a:bodyPr/>
                    <a:lstStyle/>
                    <a:p>
                      <a:pPr algn="ctr"/>
                      <a:r>
                        <a:rPr lang="fr-FR" sz="1400" dirty="0"/>
                        <a:t>2,3%</a:t>
                      </a:r>
                    </a:p>
                  </a:txBody>
                  <a:tcPr marL="68580" marR="68580" marT="34282" marB="34282"/>
                </a:tc>
                <a:tc>
                  <a:txBody>
                    <a:bodyPr/>
                    <a:lstStyle/>
                    <a:p>
                      <a:pPr algn="ctr"/>
                      <a:r>
                        <a:rPr lang="fr-FR" sz="1400" dirty="0"/>
                        <a:t>2,9%</a:t>
                      </a:r>
                    </a:p>
                  </a:txBody>
                  <a:tcPr marL="68580" marR="68580" marT="34282" marB="34282"/>
                </a:tc>
                <a:extLst>
                  <a:ext uri="{0D108BD9-81ED-4DB2-BD59-A6C34878D82A}">
                    <a16:rowId xmlns:a16="http://schemas.microsoft.com/office/drawing/2014/main" val="10015"/>
                  </a:ext>
                </a:extLst>
              </a:tr>
              <a:tr h="281921">
                <a:tc>
                  <a:txBody>
                    <a:bodyPr/>
                    <a:lstStyle/>
                    <a:p>
                      <a:pPr algn="ctr"/>
                      <a:r>
                        <a:rPr lang="fr-FR" sz="1400" dirty="0"/>
                        <a:t>16</a:t>
                      </a:r>
                    </a:p>
                  </a:txBody>
                  <a:tcPr marL="68580" marR="68580" marT="34282" marB="34282"/>
                </a:tc>
                <a:tc>
                  <a:txBody>
                    <a:bodyPr/>
                    <a:lstStyle/>
                    <a:p>
                      <a:pPr algn="ctr"/>
                      <a:r>
                        <a:rPr lang="fr-FR" sz="1400" dirty="0" err="1"/>
                        <a:t>CNews</a:t>
                      </a:r>
                      <a:endParaRPr lang="fr-FR" sz="1400" dirty="0"/>
                    </a:p>
                  </a:txBody>
                  <a:tcPr marL="68580" marR="68580" marT="34282" marB="34282"/>
                </a:tc>
                <a:tc>
                  <a:txBody>
                    <a:bodyPr/>
                    <a:lstStyle/>
                    <a:p>
                      <a:pPr algn="ctr"/>
                      <a:r>
                        <a:rPr lang="fr-FR" sz="1400" dirty="0"/>
                        <a:t>0,6%</a:t>
                      </a:r>
                    </a:p>
                  </a:txBody>
                  <a:tcPr marL="68580" marR="68580" marT="34282" marB="34282"/>
                </a:tc>
                <a:tc>
                  <a:txBody>
                    <a:bodyPr/>
                    <a:lstStyle/>
                    <a:p>
                      <a:pPr algn="ctr"/>
                      <a:r>
                        <a:rPr lang="fr-FR" sz="1400" dirty="0"/>
                        <a:t>0,7%</a:t>
                      </a:r>
                    </a:p>
                  </a:txBody>
                  <a:tcPr marL="68580" marR="68580" marT="34282" marB="34282"/>
                </a:tc>
                <a:tc>
                  <a:txBody>
                    <a:bodyPr/>
                    <a:lstStyle/>
                    <a:p>
                      <a:pPr algn="ctr"/>
                      <a:r>
                        <a:rPr lang="fr-FR" sz="1400" dirty="0"/>
                        <a:t>0,8%</a:t>
                      </a:r>
                    </a:p>
                  </a:txBody>
                  <a:tcPr marL="68580" marR="68580" marT="34282" marB="34282"/>
                </a:tc>
                <a:tc>
                  <a:txBody>
                    <a:bodyPr/>
                    <a:lstStyle/>
                    <a:p>
                      <a:pPr algn="ctr"/>
                      <a:r>
                        <a:rPr lang="fr-FR" sz="1400" dirty="0"/>
                        <a:t>1,4%</a:t>
                      </a:r>
                    </a:p>
                  </a:txBody>
                  <a:tcPr marL="68580" marR="68580" marT="34282" marB="34282"/>
                </a:tc>
                <a:extLst>
                  <a:ext uri="{0D108BD9-81ED-4DB2-BD59-A6C34878D82A}">
                    <a16:rowId xmlns:a16="http://schemas.microsoft.com/office/drawing/2014/main" val="10016"/>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3">
            <a:extLst>
              <a:ext uri="{FF2B5EF4-FFF2-40B4-BE49-F238E27FC236}">
                <a16:creationId xmlns:a16="http://schemas.microsoft.com/office/drawing/2014/main" id="{12511CD0-347D-47D5-EFBB-E2BF48B15419}"/>
              </a:ext>
            </a:extLst>
          </p:cNvPr>
          <p:cNvSpPr txBox="1">
            <a:spLocks noChangeArrowheads="1"/>
          </p:cNvSpPr>
          <p:nvPr/>
        </p:nvSpPr>
        <p:spPr bwMode="auto">
          <a:xfrm>
            <a:off x="1657350" y="2343150"/>
            <a:ext cx="5657850" cy="684213"/>
          </a:xfrm>
          <a:prstGeom prst="rect">
            <a:avLst/>
          </a:prstGeom>
          <a:solidFill>
            <a:schemeClr val="bg2">
              <a:lumMod val="20000"/>
              <a:lumOff val="80000"/>
            </a:schemeClr>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5000"/>
              </a:lnSpc>
              <a:defRPr/>
            </a:pPr>
            <a:r>
              <a:rPr lang="fr-FR" altLang="fr-FR" sz="4050" b="1">
                <a:solidFill>
                  <a:srgbClr val="FF0000"/>
                </a:solidFill>
              </a:rPr>
              <a:t>L’affichage</a:t>
            </a:r>
          </a:p>
        </p:txBody>
      </p:sp>
      <p:sp>
        <p:nvSpPr>
          <p:cNvPr id="385026" name="Text Box 4">
            <a:extLst>
              <a:ext uri="{FF2B5EF4-FFF2-40B4-BE49-F238E27FC236}">
                <a16:creationId xmlns:a16="http://schemas.microsoft.com/office/drawing/2014/main" id="{CDBC8631-FFD6-393B-D3FB-D11C1AD1A191}"/>
              </a:ext>
            </a:extLst>
          </p:cNvPr>
          <p:cNvSpPr txBox="1">
            <a:spLocks noChangeArrowheads="1"/>
          </p:cNvSpPr>
          <p:nvPr/>
        </p:nvSpPr>
        <p:spPr bwMode="auto">
          <a:xfrm>
            <a:off x="1771650" y="3314700"/>
            <a:ext cx="5372100" cy="1144588"/>
          </a:xfrm>
          <a:prstGeom prst="rect">
            <a:avLst/>
          </a:prstGeom>
          <a:solidFill>
            <a:schemeClr val="hlink"/>
          </a:solidFill>
          <a:ln w="57150" cmpd="thickThin">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b="1">
                <a:solidFill>
                  <a:srgbClr val="FF0000"/>
                </a:solidFill>
                <a:latin typeface="Times New Roman" panose="02020603050405020304" pitchFamily="18" charset="0"/>
              </a:rPr>
              <a:t>Part de marché : 17,3 %</a:t>
            </a:r>
          </a:p>
          <a:p>
            <a:pPr algn="ctr" eaLnBrk="1" hangingPunct="1">
              <a:lnSpc>
                <a:spcPct val="95000"/>
              </a:lnSpc>
            </a:pPr>
            <a:endParaRPr lang="fr-FR" altLang="fr-FR" b="1">
              <a:latin typeface="Times New Roman" panose="02020603050405020304" pitchFamily="18" charset="0"/>
            </a:endParaRPr>
          </a:p>
          <a:p>
            <a:pPr algn="ctr" eaLnBrk="1" hangingPunct="1">
              <a:lnSpc>
                <a:spcPct val="95000"/>
              </a:lnSpc>
            </a:pPr>
            <a:r>
              <a:rPr lang="fr-FR" altLang="fr-FR" b="1">
                <a:solidFill>
                  <a:srgbClr val="0033CC"/>
                </a:solidFill>
                <a:latin typeface="Times New Roman" panose="02020603050405020304" pitchFamily="18" charset="0"/>
              </a:rPr>
              <a:t>Points forts</a:t>
            </a:r>
            <a:r>
              <a:rPr lang="fr-FR" altLang="fr-FR" b="1">
                <a:latin typeface="Times New Roman" panose="02020603050405020304" pitchFamily="18" charset="0"/>
              </a:rPr>
              <a:t> : valorisation de l’image, sélectivité géographique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a:extLst>
              <a:ext uri="{FF2B5EF4-FFF2-40B4-BE49-F238E27FC236}">
                <a16:creationId xmlns:a16="http://schemas.microsoft.com/office/drawing/2014/main" id="{913CD0F9-71B9-5B9E-BFF8-D965B09E9CA9}"/>
              </a:ext>
            </a:extLst>
          </p:cNvPr>
          <p:cNvSpPr>
            <a:spLocks noChangeArrowheads="1"/>
          </p:cNvSpPr>
          <p:nvPr/>
        </p:nvSpPr>
        <p:spPr bwMode="auto">
          <a:xfrm>
            <a:off x="1763713" y="908050"/>
            <a:ext cx="5829300" cy="628650"/>
          </a:xfrm>
          <a:prstGeom prst="rect">
            <a:avLst/>
          </a:prstGeom>
          <a:solidFill>
            <a:schemeClr val="bg2">
              <a:lumMod val="20000"/>
              <a:lumOff val="80000"/>
            </a:schemeClr>
          </a:solidFill>
          <a:ln w="12700">
            <a:solidFill>
              <a:schemeClr val="tx1"/>
            </a:solidFill>
            <a:miter lim="800000"/>
            <a:headEnd/>
            <a:tailEnd/>
          </a:ln>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fr-FR" altLang="fr-FR" sz="3300" dirty="0">
                <a:solidFill>
                  <a:srgbClr val="FF0000"/>
                </a:solidFill>
              </a:rPr>
              <a:t>Meilleure affiche 2020</a:t>
            </a:r>
          </a:p>
        </p:txBody>
      </p:sp>
      <p:pic>
        <p:nvPicPr>
          <p:cNvPr id="386050" name="Image 2">
            <a:extLst>
              <a:ext uri="{FF2B5EF4-FFF2-40B4-BE49-F238E27FC236}">
                <a16:creationId xmlns:a16="http://schemas.microsoft.com/office/drawing/2014/main" id="{F89061E0-A8BE-F3D9-872F-55A618696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60575"/>
            <a:ext cx="7772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003FB1-56B4-1307-A2CF-DA2E6178E18F}"/>
              </a:ext>
            </a:extLst>
          </p:cNvPr>
          <p:cNvSpPr/>
          <p:nvPr/>
        </p:nvSpPr>
        <p:spPr>
          <a:xfrm>
            <a:off x="323850" y="73025"/>
            <a:ext cx="8569325" cy="6740525"/>
          </a:xfrm>
          <a:prstGeom prst="rect">
            <a:avLst/>
          </a:prstGeom>
          <a:solidFill>
            <a:schemeClr val="bg2">
              <a:lumMod val="20000"/>
              <a:lumOff val="80000"/>
            </a:schemeClr>
          </a:solidFill>
        </p:spPr>
        <p:txBody>
          <a:bodyPr>
            <a:spAutoFit/>
          </a:bodyPr>
          <a:lstStyle/>
          <a:p>
            <a:pPr>
              <a:defRPr/>
            </a:pPr>
            <a:r>
              <a:rPr lang="fr-FR" b="1" dirty="0" err="1">
                <a:solidFill>
                  <a:srgbClr val="FF0000"/>
                </a:solidFill>
                <a:latin typeface="Montserrat"/>
              </a:rPr>
              <a:t>Yaris</a:t>
            </a:r>
            <a:r>
              <a:rPr lang="fr-FR" b="1" dirty="0">
                <a:solidFill>
                  <a:srgbClr val="FF0000"/>
                </a:solidFill>
                <a:latin typeface="Montserrat"/>
              </a:rPr>
              <a:t>, très française</a:t>
            </a:r>
          </a:p>
          <a:p>
            <a:pPr algn="ctr">
              <a:defRPr/>
            </a:pPr>
            <a:endParaRPr lang="fr-FR" cap="all" dirty="0">
              <a:solidFill>
                <a:srgbClr val="10195D"/>
              </a:solidFill>
              <a:latin typeface="Montserrat"/>
            </a:endParaRPr>
          </a:p>
          <a:p>
            <a:pPr algn="ctr">
              <a:defRPr/>
            </a:pPr>
            <a:r>
              <a:rPr lang="fr-FR" dirty="0">
                <a:solidFill>
                  <a:srgbClr val="333333"/>
                </a:solidFill>
                <a:latin typeface="Ubuntu"/>
              </a:rPr>
              <a:t>En cherchant à démontrer aux consommateurs que </a:t>
            </a:r>
            <a:r>
              <a:rPr lang="fr-FR" dirty="0" err="1">
                <a:solidFill>
                  <a:srgbClr val="333333"/>
                </a:solidFill>
                <a:latin typeface="Ubuntu"/>
              </a:rPr>
              <a:t>Yaris</a:t>
            </a:r>
            <a:r>
              <a:rPr lang="fr-FR" dirty="0">
                <a:solidFill>
                  <a:srgbClr val="333333"/>
                </a:solidFill>
                <a:latin typeface="Ubuntu"/>
              </a:rPr>
              <a:t> est la plus française des voitures, Toyota et son agence </a:t>
            </a:r>
            <a:r>
              <a:rPr lang="fr-FR" dirty="0" err="1">
                <a:solidFill>
                  <a:srgbClr val="333333"/>
                </a:solidFill>
                <a:latin typeface="Ubuntu"/>
              </a:rPr>
              <a:t>The&amp;Partnership</a:t>
            </a:r>
            <a:r>
              <a:rPr lang="fr-FR" dirty="0">
                <a:solidFill>
                  <a:srgbClr val="333333"/>
                </a:solidFill>
                <a:latin typeface="Ubuntu"/>
              </a:rPr>
              <a:t> ont également prouvé au jury de cette 11e édition leur capacité à réaliser une campagne digne du Grand Prix du Brand Content. </a:t>
            </a:r>
          </a:p>
          <a:p>
            <a:pPr algn="ctr">
              <a:defRPr/>
            </a:pPr>
            <a:endParaRPr lang="fr-FR" dirty="0">
              <a:solidFill>
                <a:srgbClr val="333333"/>
              </a:solidFill>
              <a:latin typeface="Ubuntu"/>
            </a:endParaRPr>
          </a:p>
          <a:p>
            <a:pPr algn="ctr">
              <a:defRPr/>
            </a:pPr>
            <a:r>
              <a:rPr lang="fr-FR" dirty="0">
                <a:solidFill>
                  <a:srgbClr val="333333"/>
                </a:solidFill>
                <a:latin typeface="Ubuntu"/>
              </a:rPr>
              <a:t>Ce dispositif qualifié de brillant par le jury a été conçu et réalisé dans ses moindres détails selon une logique 100 % made in France. </a:t>
            </a:r>
          </a:p>
          <a:p>
            <a:pPr algn="ctr">
              <a:defRPr/>
            </a:pPr>
            <a:endParaRPr lang="fr-FR" dirty="0">
              <a:solidFill>
                <a:srgbClr val="333333"/>
              </a:solidFill>
              <a:latin typeface="Ubuntu"/>
            </a:endParaRPr>
          </a:p>
          <a:p>
            <a:pPr algn="ctr">
              <a:defRPr/>
            </a:pPr>
            <a:r>
              <a:rPr lang="fr-FR" dirty="0">
                <a:solidFill>
                  <a:srgbClr val="333333"/>
                </a:solidFill>
                <a:latin typeface="Ubuntu"/>
              </a:rPr>
              <a:t>Ambitieux, il a impliqué 60 marques françaises ayant en commun le fait de fabriquer localement leurs produits. </a:t>
            </a:r>
          </a:p>
          <a:p>
            <a:pPr algn="ctr">
              <a:defRPr/>
            </a:pPr>
            <a:endParaRPr lang="fr-FR" dirty="0">
              <a:solidFill>
                <a:srgbClr val="333333"/>
              </a:solidFill>
              <a:latin typeface="Ubuntu"/>
            </a:endParaRPr>
          </a:p>
          <a:p>
            <a:pPr algn="ctr">
              <a:defRPr/>
            </a:pPr>
            <a:r>
              <a:rPr lang="fr-FR" dirty="0">
                <a:solidFill>
                  <a:srgbClr val="333333"/>
                </a:solidFill>
                <a:latin typeface="Ubuntu"/>
              </a:rPr>
              <a:t>L’objectif était de créer un environnement totalement français, avec en prime la possibilité pour les consommateurs de bien vérifier la véracité de ces informations sur un site web conçu spécialement pour l’occasion. </a:t>
            </a:r>
          </a:p>
          <a:p>
            <a:pPr algn="ctr">
              <a:defRPr/>
            </a:pPr>
            <a:endParaRPr lang="fr-FR" dirty="0">
              <a:solidFill>
                <a:srgbClr val="333333"/>
              </a:solidFill>
              <a:latin typeface="Ubuntu"/>
            </a:endParaRPr>
          </a:p>
          <a:p>
            <a:pPr algn="ctr">
              <a:defRPr/>
            </a:pPr>
            <a:r>
              <a:rPr lang="fr-FR" dirty="0">
                <a:solidFill>
                  <a:srgbClr val="333333"/>
                </a:solidFill>
                <a:latin typeface="Ubuntu"/>
              </a:rPr>
              <a:t>Poussant jusqu’au bout cette même logique, la marque a diffusé sa campagne uniquement sur des médias français… excluant ainsi de son média planning tous les réseaux sociaux, une démarche qualifiée d’extrêmement cohérente par les membres du jury. </a:t>
            </a:r>
          </a:p>
          <a:p>
            <a:pPr algn="ctr">
              <a:defRPr/>
            </a:pPr>
            <a:endParaRPr lang="fr-FR" dirty="0">
              <a:solidFill>
                <a:srgbClr val="333333"/>
              </a:solidFill>
              <a:latin typeface="Ubuntu"/>
            </a:endParaRPr>
          </a:p>
          <a:p>
            <a:pPr algn="ctr">
              <a:defRPr/>
            </a:pPr>
            <a:r>
              <a:rPr lang="fr-FR" dirty="0">
                <a:solidFill>
                  <a:srgbClr val="333333"/>
                </a:solidFill>
                <a:latin typeface="Ubuntu"/>
              </a:rPr>
              <a:t>Ce Grand Prix du Brand Content vient ainsi mettre sur le devant de la scène une industrie particulièrement touchée par la crise sanitaire sans précédents que nous venons de traverser.</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29904E-44D0-1668-E7F6-FED44E6549F7}"/>
              </a:ext>
            </a:extLst>
          </p:cNvPr>
          <p:cNvSpPr txBox="1">
            <a:spLocks/>
          </p:cNvSpPr>
          <p:nvPr/>
        </p:nvSpPr>
        <p:spPr>
          <a:xfrm>
            <a:off x="347663" y="2609850"/>
            <a:ext cx="8408987" cy="2698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b="1" dirty="0"/>
              <a:t>Panneaux 4mx3m : </a:t>
            </a:r>
          </a:p>
          <a:p>
            <a:pPr>
              <a:defRPr/>
            </a:pPr>
            <a:r>
              <a:rPr lang="fr-FR" altLang="fr-FR" b="1" dirty="0"/>
              <a:t>Panneaux moyens transport : bus , Tramway, Taxis, etc…</a:t>
            </a:r>
          </a:p>
          <a:p>
            <a:pPr>
              <a:defRPr/>
            </a:pPr>
            <a:r>
              <a:rPr lang="fr-FR" altLang="fr-FR" b="1" dirty="0"/>
              <a:t>Mobilier urbain</a:t>
            </a:r>
          </a:p>
          <a:p>
            <a:pPr>
              <a:defRPr/>
            </a:pPr>
            <a:endParaRPr lang="fr-FR" altLang="fr-FR" b="1" dirty="0"/>
          </a:p>
          <a:p>
            <a:pPr marL="0" indent="0">
              <a:buFont typeface="Arial" panose="020B0604020202020204" pitchFamily="34" charset="0"/>
              <a:buNone/>
              <a:defRPr/>
            </a:pPr>
            <a:r>
              <a:rPr lang="fr-FR" altLang="fr-FR" b="1" dirty="0"/>
              <a:t>---&gt; media sélectif / situation panneaux</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8">
            <a:extLst>
              <a:ext uri="{FF2B5EF4-FFF2-40B4-BE49-F238E27FC236}">
                <a16:creationId xmlns:a16="http://schemas.microsoft.com/office/drawing/2014/main" id="{FA119923-C556-3609-3DFE-E24F6FCF71A1}"/>
              </a:ext>
            </a:extLst>
          </p:cNvPr>
          <p:cNvSpPr txBox="1">
            <a:spLocks noChangeArrowheads="1"/>
          </p:cNvSpPr>
          <p:nvPr/>
        </p:nvSpPr>
        <p:spPr bwMode="auto">
          <a:xfrm>
            <a:off x="1714500" y="971550"/>
            <a:ext cx="5657850" cy="812800"/>
          </a:xfrm>
          <a:prstGeom prst="rect">
            <a:avLst/>
          </a:prstGeom>
          <a:solidFill>
            <a:schemeClr val="bg2">
              <a:lumMod val="20000"/>
              <a:lumOff val="80000"/>
            </a:schemeClr>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defRPr/>
            </a:pPr>
            <a:r>
              <a:rPr lang="fr-FR" altLang="fr-FR" sz="4050" b="1">
                <a:solidFill>
                  <a:srgbClr val="FF0000"/>
                </a:solidFill>
              </a:rPr>
              <a:t>La radio</a:t>
            </a:r>
          </a:p>
          <a:p>
            <a:pPr algn="ctr" eaLnBrk="1" hangingPunct="1">
              <a:lnSpc>
                <a:spcPct val="80000"/>
              </a:lnSpc>
              <a:defRPr/>
            </a:pPr>
            <a:r>
              <a:rPr lang="fr-FR" altLang="fr-FR" sz="1800" b="1">
                <a:solidFill>
                  <a:srgbClr val="FF0000"/>
                </a:solidFill>
              </a:rPr>
              <a:t>Part de marché : 8,5 %</a:t>
            </a:r>
          </a:p>
        </p:txBody>
      </p:sp>
      <p:sp>
        <p:nvSpPr>
          <p:cNvPr id="43017" name="Text Box 9">
            <a:extLst>
              <a:ext uri="{FF2B5EF4-FFF2-40B4-BE49-F238E27FC236}">
                <a16:creationId xmlns:a16="http://schemas.microsoft.com/office/drawing/2014/main" id="{3CA4AA72-A86C-B399-9E71-5CEC38EE629F}"/>
              </a:ext>
            </a:extLst>
          </p:cNvPr>
          <p:cNvSpPr txBox="1">
            <a:spLocks noChangeArrowheads="1"/>
          </p:cNvSpPr>
          <p:nvPr/>
        </p:nvSpPr>
        <p:spPr bwMode="auto">
          <a:xfrm>
            <a:off x="1485900" y="2105025"/>
            <a:ext cx="3143250" cy="1319213"/>
          </a:xfrm>
          <a:prstGeom prst="rect">
            <a:avLst/>
          </a:prstGeom>
          <a:solidFill>
            <a:schemeClr val="hlink"/>
          </a:solidFill>
          <a:ln w="57150" cmpd="thickThin">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100" b="1">
                <a:solidFill>
                  <a:srgbClr val="0033CC"/>
                </a:solidFill>
                <a:latin typeface="Times New Roman" panose="02020603050405020304" pitchFamily="18" charset="0"/>
              </a:rPr>
              <a:t>Points forts</a:t>
            </a:r>
            <a:r>
              <a:rPr lang="fr-FR" altLang="fr-FR" sz="2100" b="1">
                <a:latin typeface="Times New Roman" panose="02020603050405020304" pitchFamily="18" charset="0"/>
              </a:rPr>
              <a:t> : capacité à informer et faire agir, la répétition du message…</a:t>
            </a:r>
          </a:p>
          <a:p>
            <a:pPr algn="ctr" eaLnBrk="1" hangingPunct="1">
              <a:lnSpc>
                <a:spcPct val="95000"/>
              </a:lnSpc>
            </a:pPr>
            <a:r>
              <a:rPr lang="fr-FR" altLang="fr-FR" sz="2100" b="1">
                <a:latin typeface="Times New Roman" panose="02020603050405020304" pitchFamily="18" charset="0"/>
              </a:rPr>
              <a:t>Rapidité d’action</a:t>
            </a:r>
          </a:p>
        </p:txBody>
      </p:sp>
      <p:pic>
        <p:nvPicPr>
          <p:cNvPr id="389123" name="Picture 11" descr="RTL">
            <a:extLst>
              <a:ext uri="{FF2B5EF4-FFF2-40B4-BE49-F238E27FC236}">
                <a16:creationId xmlns:a16="http://schemas.microsoft.com/office/drawing/2014/main" id="{49FB9F00-076B-8FF5-A6EF-81FBA00AA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2171700"/>
            <a:ext cx="977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4" name="Picture 19" descr="NRJ">
            <a:hlinkClick r:id="rId3" tooltip="nrj"/>
            <a:extLst>
              <a:ext uri="{FF2B5EF4-FFF2-40B4-BE49-F238E27FC236}">
                <a16:creationId xmlns:a16="http://schemas.microsoft.com/office/drawing/2014/main" id="{1EF377BA-F0B2-B90F-242B-40143DF00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028950"/>
            <a:ext cx="113188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5" name="Picture 22" descr="http://www.rmcinfo.fr/fileadmin/templates/images/rmc.gif">
            <a:hlinkClick r:id="rId5"/>
            <a:extLst>
              <a:ext uri="{FF2B5EF4-FFF2-40B4-BE49-F238E27FC236}">
                <a16:creationId xmlns:a16="http://schemas.microsoft.com/office/drawing/2014/main" id="{64AA79C9-BAE9-0D7E-242A-C4541E599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0" y="3600450"/>
            <a:ext cx="153511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2" name="Text Box 24">
            <a:extLst>
              <a:ext uri="{FF2B5EF4-FFF2-40B4-BE49-F238E27FC236}">
                <a16:creationId xmlns:a16="http://schemas.microsoft.com/office/drawing/2014/main" id="{EDC05515-A54D-6669-398D-8D6BE50CA493}"/>
              </a:ext>
            </a:extLst>
          </p:cNvPr>
          <p:cNvSpPr txBox="1">
            <a:spLocks noChangeArrowheads="1"/>
          </p:cNvSpPr>
          <p:nvPr/>
        </p:nvSpPr>
        <p:spPr bwMode="auto">
          <a:xfrm>
            <a:off x="1485900" y="4572000"/>
            <a:ext cx="3143250" cy="969963"/>
          </a:xfrm>
          <a:prstGeom prst="rect">
            <a:avLst/>
          </a:prstGeom>
          <a:solidFill>
            <a:schemeClr val="hlink"/>
          </a:solidFill>
          <a:ln w="57150" cmpd="thickThin">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1500" b="1">
                <a:solidFill>
                  <a:srgbClr val="0033CC"/>
                </a:solidFill>
                <a:latin typeface="Times New Roman" panose="02020603050405020304" pitchFamily="18" charset="0"/>
              </a:rPr>
              <a:t>Les radios publiques (France Inter, France Info, France Culture…) ne peuvent diffuser que 30 minutes de messages commerciaux par jour</a:t>
            </a:r>
            <a:endParaRPr lang="fr-FR" altLang="fr-FR" sz="15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017"/>
                                        </p:tgtEl>
                                        <p:attrNameLst>
                                          <p:attrName>style.visibility</p:attrName>
                                        </p:attrNameLst>
                                      </p:cBhvr>
                                      <p:to>
                                        <p:strVal val="visible"/>
                                      </p:to>
                                    </p:set>
                                    <p:anim calcmode="lin" valueType="num">
                                      <p:cBhvr additive="base">
                                        <p:cTn id="7" dur="500" fill="hold"/>
                                        <p:tgtEl>
                                          <p:spTgt spid="43017"/>
                                        </p:tgtEl>
                                        <p:attrNameLst>
                                          <p:attrName>ppt_x</p:attrName>
                                        </p:attrNameLst>
                                      </p:cBhvr>
                                      <p:tavLst>
                                        <p:tav tm="0">
                                          <p:val>
                                            <p:strVal val="0-#ppt_w/2"/>
                                          </p:val>
                                        </p:tav>
                                        <p:tav tm="100000">
                                          <p:val>
                                            <p:strVal val="#ppt_x"/>
                                          </p:val>
                                        </p:tav>
                                      </p:tavLst>
                                    </p:anim>
                                    <p:anim calcmode="lin" valueType="num">
                                      <p:cBhvr additive="base">
                                        <p:cTn id="8" dur="500" fill="hold"/>
                                        <p:tgtEl>
                                          <p:spTgt spid="430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3032"/>
                                        </p:tgtEl>
                                        <p:attrNameLst>
                                          <p:attrName>style.visibility</p:attrName>
                                        </p:attrNameLst>
                                      </p:cBhvr>
                                      <p:to>
                                        <p:strVal val="visible"/>
                                      </p:to>
                                    </p:set>
                                    <p:anim calcmode="lin" valueType="num">
                                      <p:cBhvr additive="base">
                                        <p:cTn id="13" dur="500" fill="hold"/>
                                        <p:tgtEl>
                                          <p:spTgt spid="43032"/>
                                        </p:tgtEl>
                                        <p:attrNameLst>
                                          <p:attrName>ppt_x</p:attrName>
                                        </p:attrNameLst>
                                      </p:cBhvr>
                                      <p:tavLst>
                                        <p:tav tm="0">
                                          <p:val>
                                            <p:strVal val="0-#ppt_w/2"/>
                                          </p:val>
                                        </p:tav>
                                        <p:tav tm="100000">
                                          <p:val>
                                            <p:strVal val="#ppt_x"/>
                                          </p:val>
                                        </p:tav>
                                      </p:tavLst>
                                    </p:anim>
                                    <p:anim calcmode="lin" valueType="num">
                                      <p:cBhvr additive="base">
                                        <p:cTn id="14" dur="500" fill="hold"/>
                                        <p:tgtEl>
                                          <p:spTgt spid="430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animBg="1" autoUpdateAnimBg="0"/>
      <p:bldP spid="43032" grpId="0" animBg="1"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5AE376F-9813-43EE-DFCE-551577C3A12E}"/>
              </a:ext>
            </a:extLst>
          </p:cNvPr>
          <p:cNvSpPr txBox="1"/>
          <p:nvPr/>
        </p:nvSpPr>
        <p:spPr>
          <a:xfrm>
            <a:off x="1520825" y="1512888"/>
            <a:ext cx="3922713" cy="461962"/>
          </a:xfrm>
          <a:prstGeom prst="rect">
            <a:avLst/>
          </a:prstGeom>
          <a:solidFill>
            <a:schemeClr val="bg2">
              <a:lumMod val="20000"/>
              <a:lumOff val="80000"/>
            </a:schemeClr>
          </a:solidFill>
        </p:spPr>
        <p:txBody>
          <a:bodyPr wrap="none">
            <a:spAutoFit/>
          </a:bodyPr>
          <a:lstStyle/>
          <a:p>
            <a:pPr>
              <a:defRPr/>
            </a:pPr>
            <a:r>
              <a:rPr lang="fr-FR" sz="2400" b="1" dirty="0">
                <a:solidFill>
                  <a:srgbClr val="FF0000"/>
                </a:solidFill>
                <a:latin typeface="Times" pitchFamily="2" charset="0"/>
              </a:rPr>
              <a:t>Nombre de radios en France</a:t>
            </a:r>
          </a:p>
        </p:txBody>
      </p:sp>
      <p:sp>
        <p:nvSpPr>
          <p:cNvPr id="3" name="Explosion 2 2">
            <a:extLst>
              <a:ext uri="{FF2B5EF4-FFF2-40B4-BE49-F238E27FC236}">
                <a16:creationId xmlns:a16="http://schemas.microsoft.com/office/drawing/2014/main" id="{29B6F4D2-881C-5D5C-549C-4BF9717B0CB5}"/>
              </a:ext>
            </a:extLst>
          </p:cNvPr>
          <p:cNvSpPr/>
          <p:nvPr/>
        </p:nvSpPr>
        <p:spPr>
          <a:xfrm>
            <a:off x="1520825" y="2417763"/>
            <a:ext cx="5973763" cy="3230562"/>
          </a:xfrm>
          <a:prstGeom prst="irregularSeal2">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4950" dirty="0">
                <a:solidFill>
                  <a:srgbClr val="FF0000"/>
                </a:solidFill>
              </a:rPr>
              <a:t>126.000</a:t>
            </a:r>
            <a:endParaRPr lang="fr-FR" dirty="0">
              <a:solidFill>
                <a:srgbClr val="FF0000"/>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ZoneTexte 1">
            <a:extLst>
              <a:ext uri="{FF2B5EF4-FFF2-40B4-BE49-F238E27FC236}">
                <a16:creationId xmlns:a16="http://schemas.microsoft.com/office/drawing/2014/main" id="{8EA57104-710F-5731-9652-6832D3AE613D}"/>
              </a:ext>
            </a:extLst>
          </p:cNvPr>
          <p:cNvSpPr txBox="1">
            <a:spLocks noChangeArrowheads="1"/>
          </p:cNvSpPr>
          <p:nvPr/>
        </p:nvSpPr>
        <p:spPr bwMode="auto">
          <a:xfrm>
            <a:off x="6669088" y="3082925"/>
            <a:ext cx="22621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t>Audiences des principales radios</a:t>
            </a:r>
          </a:p>
        </p:txBody>
      </p:sp>
      <p:graphicFrame>
        <p:nvGraphicFramePr>
          <p:cNvPr id="3" name="Tableau 2">
            <a:extLst>
              <a:ext uri="{FF2B5EF4-FFF2-40B4-BE49-F238E27FC236}">
                <a16:creationId xmlns:a16="http://schemas.microsoft.com/office/drawing/2014/main" id="{F35DE9D0-4A40-DAFD-7BB7-DC97D309299C}"/>
              </a:ext>
            </a:extLst>
          </p:cNvPr>
          <p:cNvGraphicFramePr>
            <a:graphicFrameLocks noGrp="1"/>
          </p:cNvGraphicFramePr>
          <p:nvPr/>
        </p:nvGraphicFramePr>
        <p:xfrm>
          <a:off x="112713" y="914400"/>
          <a:ext cx="6416675" cy="5715000"/>
        </p:xfrm>
        <a:graphic>
          <a:graphicData uri="http://schemas.openxmlformats.org/drawingml/2006/table">
            <a:tbl>
              <a:tblPr firstRow="1" bandRow="1">
                <a:tableStyleId>{5C22544A-7EE6-4342-B048-85BDC9FD1C3A}</a:tableStyleId>
              </a:tblPr>
              <a:tblGrid>
                <a:gridCol w="1770825">
                  <a:extLst>
                    <a:ext uri="{9D8B030D-6E8A-4147-A177-3AD203B41FA5}">
                      <a16:colId xmlns:a16="http://schemas.microsoft.com/office/drawing/2014/main" val="20000"/>
                    </a:ext>
                  </a:extLst>
                </a:gridCol>
                <a:gridCol w="1394781">
                  <a:extLst>
                    <a:ext uri="{9D8B030D-6E8A-4147-A177-3AD203B41FA5}">
                      <a16:colId xmlns:a16="http://schemas.microsoft.com/office/drawing/2014/main" val="20001"/>
                    </a:ext>
                  </a:extLst>
                </a:gridCol>
                <a:gridCol w="1487083">
                  <a:extLst>
                    <a:ext uri="{9D8B030D-6E8A-4147-A177-3AD203B41FA5}">
                      <a16:colId xmlns:a16="http://schemas.microsoft.com/office/drawing/2014/main" val="20002"/>
                    </a:ext>
                  </a:extLst>
                </a:gridCol>
                <a:gridCol w="1763986">
                  <a:extLst>
                    <a:ext uri="{9D8B030D-6E8A-4147-A177-3AD203B41FA5}">
                      <a16:colId xmlns:a16="http://schemas.microsoft.com/office/drawing/2014/main" val="20003"/>
                    </a:ext>
                  </a:extLst>
                </a:gridCol>
              </a:tblGrid>
              <a:tr h="346629">
                <a:tc>
                  <a:txBody>
                    <a:bodyPr/>
                    <a:lstStyle/>
                    <a:p>
                      <a:r>
                        <a:rPr lang="fr-FR" sz="1400" dirty="0"/>
                        <a:t>Radios</a:t>
                      </a:r>
                    </a:p>
                  </a:txBody>
                  <a:tcPr marL="68573" marR="68573" marT="34290" marB="34290"/>
                </a:tc>
                <a:tc>
                  <a:txBody>
                    <a:bodyPr/>
                    <a:lstStyle/>
                    <a:p>
                      <a:r>
                        <a:rPr lang="fr-FR" sz="1400" dirty="0"/>
                        <a:t>Audience 2018</a:t>
                      </a:r>
                    </a:p>
                  </a:txBody>
                  <a:tcPr marL="68573" marR="68573" marT="34290" marB="34290"/>
                </a:tc>
                <a:tc>
                  <a:txBody>
                    <a:bodyPr/>
                    <a:lstStyle/>
                    <a:p>
                      <a:r>
                        <a:rPr lang="fr-FR" sz="1400" dirty="0"/>
                        <a:t>Audience 2019</a:t>
                      </a:r>
                    </a:p>
                  </a:txBody>
                  <a:tcPr marL="68573" marR="68573" marT="34290" marB="34290"/>
                </a:tc>
                <a:tc>
                  <a:txBody>
                    <a:bodyPr/>
                    <a:lstStyle/>
                    <a:p>
                      <a:r>
                        <a:rPr lang="fr-FR" sz="1400" dirty="0"/>
                        <a:t>Audience 2020</a:t>
                      </a:r>
                    </a:p>
                  </a:txBody>
                  <a:tcPr marL="68573" marR="68573" marT="34290" marB="34290"/>
                </a:tc>
                <a:extLst>
                  <a:ext uri="{0D108BD9-81ED-4DB2-BD59-A6C34878D82A}">
                    <a16:rowId xmlns:a16="http://schemas.microsoft.com/office/drawing/2014/main" val="10000"/>
                  </a:ext>
                </a:extLst>
              </a:tr>
              <a:tr h="480060">
                <a:tc>
                  <a:txBody>
                    <a:bodyPr/>
                    <a:lstStyle/>
                    <a:p>
                      <a:r>
                        <a:rPr lang="fr-FR" sz="1400" b="1" dirty="0">
                          <a:solidFill>
                            <a:srgbClr val="FF0000"/>
                          </a:solidFill>
                        </a:rPr>
                        <a:t>Radios généralistes</a:t>
                      </a:r>
                    </a:p>
                  </a:txBody>
                  <a:tcPr marL="68573" marR="68573" marT="34290" marB="34290"/>
                </a:tc>
                <a:tc>
                  <a:txBody>
                    <a:bodyPr/>
                    <a:lstStyle/>
                    <a:p>
                      <a:endParaRPr lang="fr-FR" sz="1400" b="1" dirty="0">
                        <a:solidFill>
                          <a:srgbClr val="FF0000"/>
                        </a:solidFill>
                      </a:endParaRPr>
                    </a:p>
                  </a:txBody>
                  <a:tcPr marL="68573" marR="68573" marT="34290" marB="34290"/>
                </a:tc>
                <a:tc>
                  <a:txBody>
                    <a:bodyPr/>
                    <a:lstStyle/>
                    <a:p>
                      <a:r>
                        <a:rPr lang="fr-FR" sz="1400" b="1" dirty="0">
                          <a:solidFill>
                            <a:srgbClr val="FF0000"/>
                          </a:solidFill>
                        </a:rPr>
                        <a:t>42,2</a:t>
                      </a:r>
                    </a:p>
                  </a:txBody>
                  <a:tcPr marL="68573" marR="68573" marT="34290" marB="34290"/>
                </a:tc>
                <a:tc>
                  <a:txBody>
                    <a:bodyPr/>
                    <a:lstStyle/>
                    <a:p>
                      <a:r>
                        <a:rPr lang="fr-FR" sz="1400" b="1" dirty="0">
                          <a:solidFill>
                            <a:srgbClr val="FF0000"/>
                          </a:solidFill>
                        </a:rPr>
                        <a:t>42,3</a:t>
                      </a:r>
                    </a:p>
                  </a:txBody>
                  <a:tcPr marL="68573" marR="68573" marT="34290" marB="34290"/>
                </a:tc>
                <a:extLst>
                  <a:ext uri="{0D108BD9-81ED-4DB2-BD59-A6C34878D82A}">
                    <a16:rowId xmlns:a16="http://schemas.microsoft.com/office/drawing/2014/main" val="10001"/>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Europe1</a:t>
                      </a:r>
                    </a:p>
                  </a:txBody>
                  <a:tcPr marL="68573" marR="68573" marT="34290" marB="34290"/>
                </a:tc>
                <a:tc>
                  <a:txBody>
                    <a:bodyPr/>
                    <a:lstStyle/>
                    <a:p>
                      <a:endParaRPr lang="fr-FR" sz="1400"/>
                    </a:p>
                  </a:txBody>
                  <a:tcPr marL="68573" marR="68573" marT="34290" marB="34290"/>
                </a:tc>
                <a:tc>
                  <a:txBody>
                    <a:bodyPr/>
                    <a:lstStyle/>
                    <a:p>
                      <a:r>
                        <a:rPr lang="fr-FR" sz="1400" dirty="0"/>
                        <a:t>4,5</a:t>
                      </a:r>
                    </a:p>
                  </a:txBody>
                  <a:tcPr marL="68573" marR="68573" marT="34290" marB="34290"/>
                </a:tc>
                <a:tc>
                  <a:txBody>
                    <a:bodyPr/>
                    <a:lstStyle/>
                    <a:p>
                      <a:r>
                        <a:rPr lang="fr-FR" sz="1400" dirty="0"/>
                        <a:t>3,9</a:t>
                      </a:r>
                    </a:p>
                  </a:txBody>
                  <a:tcPr marL="68573" marR="68573" marT="34290" marB="34290"/>
                </a:tc>
                <a:extLst>
                  <a:ext uri="{0D108BD9-81ED-4DB2-BD59-A6C34878D82A}">
                    <a16:rowId xmlns:a16="http://schemas.microsoft.com/office/drawing/2014/main" val="10002"/>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France Bleu</a:t>
                      </a:r>
                    </a:p>
                  </a:txBody>
                  <a:tcPr marL="68573" marR="68573" marT="34290" marB="34290"/>
                </a:tc>
                <a:tc>
                  <a:txBody>
                    <a:bodyPr/>
                    <a:lstStyle/>
                    <a:p>
                      <a:endParaRPr lang="fr-FR" sz="1400"/>
                    </a:p>
                  </a:txBody>
                  <a:tcPr marL="68573" marR="68573" marT="34290" marB="34290"/>
                </a:tc>
                <a:tc>
                  <a:txBody>
                    <a:bodyPr/>
                    <a:lstStyle/>
                    <a:p>
                      <a:r>
                        <a:rPr lang="fr-FR" sz="1400" dirty="0"/>
                        <a:t>6,5</a:t>
                      </a:r>
                    </a:p>
                  </a:txBody>
                  <a:tcPr marL="68573" marR="68573" marT="34290" marB="34290"/>
                </a:tc>
                <a:tc>
                  <a:txBody>
                    <a:bodyPr/>
                    <a:lstStyle/>
                    <a:p>
                      <a:r>
                        <a:rPr lang="fr-FR" sz="1400" dirty="0"/>
                        <a:t>5,8</a:t>
                      </a:r>
                    </a:p>
                  </a:txBody>
                  <a:tcPr marL="68573" marR="68573" marT="34290" marB="34290"/>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France Inter</a:t>
                      </a:r>
                    </a:p>
                  </a:txBody>
                  <a:tcPr marL="68573" marR="68573" marT="34290" marB="34290"/>
                </a:tc>
                <a:tc>
                  <a:txBody>
                    <a:bodyPr/>
                    <a:lstStyle/>
                    <a:p>
                      <a:endParaRPr lang="fr-FR" sz="1400"/>
                    </a:p>
                  </a:txBody>
                  <a:tcPr marL="68573" marR="68573" marT="34290" marB="34290"/>
                </a:tc>
                <a:tc>
                  <a:txBody>
                    <a:bodyPr/>
                    <a:lstStyle/>
                    <a:p>
                      <a:r>
                        <a:rPr lang="fr-FR" sz="1400" dirty="0"/>
                        <a:t>12,3</a:t>
                      </a:r>
                    </a:p>
                  </a:txBody>
                  <a:tcPr marL="68573" marR="68573" marT="34290" marB="34290"/>
                </a:tc>
                <a:tc>
                  <a:txBody>
                    <a:bodyPr/>
                    <a:lstStyle/>
                    <a:p>
                      <a:r>
                        <a:rPr lang="fr-FR" sz="1400" dirty="0"/>
                        <a:t>14,7</a:t>
                      </a:r>
                    </a:p>
                  </a:txBody>
                  <a:tcPr marL="68573" marR="68573" marT="34290" marB="34290"/>
                </a:tc>
                <a:extLst>
                  <a:ext uri="{0D108BD9-81ED-4DB2-BD59-A6C34878D82A}">
                    <a16:rowId xmlns:a16="http://schemas.microsoft.com/office/drawing/2014/main" val="10004"/>
                  </a:ext>
                </a:extLst>
              </a:tr>
              <a:tr h="274320">
                <a:tc>
                  <a:txBody>
                    <a:bodyPr/>
                    <a:lstStyle/>
                    <a:p>
                      <a:r>
                        <a:rPr lang="fr-FR" sz="1100" dirty="0"/>
                        <a:t>RMC</a:t>
                      </a:r>
                    </a:p>
                  </a:txBody>
                  <a:tcPr marL="68573" marR="68573" marT="34290" marB="34290"/>
                </a:tc>
                <a:tc>
                  <a:txBody>
                    <a:bodyPr/>
                    <a:lstStyle/>
                    <a:p>
                      <a:endParaRPr lang="fr-FR" sz="1400"/>
                    </a:p>
                  </a:txBody>
                  <a:tcPr marL="68573" marR="68573" marT="34290" marB="34290"/>
                </a:tc>
                <a:tc>
                  <a:txBody>
                    <a:bodyPr/>
                    <a:lstStyle/>
                    <a:p>
                      <a:r>
                        <a:rPr lang="fr-FR" sz="1400" dirty="0"/>
                        <a:t>6,3</a:t>
                      </a:r>
                    </a:p>
                  </a:txBody>
                  <a:tcPr marL="68573" marR="68573" marT="34290" marB="34290"/>
                </a:tc>
                <a:tc>
                  <a:txBody>
                    <a:bodyPr/>
                    <a:lstStyle/>
                    <a:p>
                      <a:r>
                        <a:rPr lang="fr-FR" sz="1400" dirty="0"/>
                        <a:t>5,3</a:t>
                      </a:r>
                    </a:p>
                  </a:txBody>
                  <a:tcPr marL="68573" marR="68573" marT="34290" marB="34290"/>
                </a:tc>
                <a:extLst>
                  <a:ext uri="{0D108BD9-81ED-4DB2-BD59-A6C34878D82A}">
                    <a16:rowId xmlns:a16="http://schemas.microsoft.com/office/drawing/2014/main" val="10005"/>
                  </a:ext>
                </a:extLst>
              </a:tr>
              <a:tr h="274320">
                <a:tc>
                  <a:txBody>
                    <a:bodyPr/>
                    <a:lstStyle/>
                    <a:p>
                      <a:r>
                        <a:rPr lang="fr-FR" sz="1100" dirty="0"/>
                        <a:t>RTL</a:t>
                      </a:r>
                    </a:p>
                  </a:txBody>
                  <a:tcPr marL="68573" marR="68573" marT="34290" marB="34290"/>
                </a:tc>
                <a:tc>
                  <a:txBody>
                    <a:bodyPr/>
                    <a:lstStyle/>
                    <a:p>
                      <a:endParaRPr lang="fr-FR" sz="1400"/>
                    </a:p>
                  </a:txBody>
                  <a:tcPr marL="68573" marR="68573" marT="34290" marB="34290"/>
                </a:tc>
                <a:tc>
                  <a:txBody>
                    <a:bodyPr/>
                    <a:lstStyle/>
                    <a:p>
                      <a:r>
                        <a:rPr lang="fr-FR" sz="1400" dirty="0"/>
                        <a:t>12,6</a:t>
                      </a:r>
                    </a:p>
                  </a:txBody>
                  <a:tcPr marL="68573" marR="68573" marT="34290" marB="34290"/>
                </a:tc>
                <a:tc>
                  <a:txBody>
                    <a:bodyPr/>
                    <a:lstStyle/>
                    <a:p>
                      <a:r>
                        <a:rPr lang="fr-FR" sz="1400" dirty="0"/>
                        <a:t>12,6</a:t>
                      </a:r>
                    </a:p>
                  </a:txBody>
                  <a:tcPr marL="68573" marR="68573" marT="34290" marB="34290"/>
                </a:tc>
                <a:extLst>
                  <a:ext uri="{0D108BD9-81ED-4DB2-BD59-A6C34878D82A}">
                    <a16:rowId xmlns:a16="http://schemas.microsoft.com/office/drawing/2014/main" val="10006"/>
                  </a:ext>
                </a:extLst>
              </a:tr>
              <a:tr h="274320">
                <a:tc>
                  <a:txBody>
                    <a:bodyPr/>
                    <a:lstStyle/>
                    <a:p>
                      <a:r>
                        <a:rPr lang="fr-FR" sz="1400" b="1" kern="1200" dirty="0">
                          <a:solidFill>
                            <a:srgbClr val="FF0000"/>
                          </a:solidFill>
                          <a:latin typeface="+mn-lt"/>
                          <a:ea typeface="+mn-ea"/>
                          <a:cs typeface="+mn-cs"/>
                        </a:rPr>
                        <a:t>Radios musicales</a:t>
                      </a:r>
                    </a:p>
                  </a:txBody>
                  <a:tcPr marL="68573" marR="68573" marT="34290" marB="34290"/>
                </a:tc>
                <a:tc>
                  <a:txBody>
                    <a:bodyPr/>
                    <a:lstStyle/>
                    <a:p>
                      <a:endParaRPr lang="fr-FR" sz="1400" b="1" dirty="0">
                        <a:solidFill>
                          <a:srgbClr val="FF0000"/>
                        </a:solidFill>
                      </a:endParaRPr>
                    </a:p>
                  </a:txBody>
                  <a:tcPr marL="68573" marR="68573" marT="34290" marB="34290"/>
                </a:tc>
                <a:tc>
                  <a:txBody>
                    <a:bodyPr/>
                    <a:lstStyle/>
                    <a:p>
                      <a:r>
                        <a:rPr lang="fr-FR" sz="1400" b="1" dirty="0">
                          <a:solidFill>
                            <a:srgbClr val="FF0000"/>
                          </a:solidFill>
                        </a:rPr>
                        <a:t>29,8</a:t>
                      </a:r>
                    </a:p>
                  </a:txBody>
                  <a:tcPr marL="68573" marR="68573" marT="34290" marB="34290"/>
                </a:tc>
                <a:tc>
                  <a:txBody>
                    <a:bodyPr/>
                    <a:lstStyle/>
                    <a:p>
                      <a:r>
                        <a:rPr lang="fr-FR" sz="1400" b="1" dirty="0">
                          <a:solidFill>
                            <a:srgbClr val="FF0000"/>
                          </a:solidFill>
                        </a:rPr>
                        <a:t>27,9</a:t>
                      </a:r>
                    </a:p>
                  </a:txBody>
                  <a:tcPr marL="68573" marR="68573" marT="34290" marB="34290"/>
                </a:tc>
                <a:extLst>
                  <a:ext uri="{0D108BD9-81ED-4DB2-BD59-A6C34878D82A}">
                    <a16:rowId xmlns:a16="http://schemas.microsoft.com/office/drawing/2014/main" val="10007"/>
                  </a:ext>
                </a:extLst>
              </a:tr>
              <a:tr h="274320">
                <a:tc>
                  <a:txBody>
                    <a:bodyPr/>
                    <a:lstStyle/>
                    <a:p>
                      <a:r>
                        <a:rPr lang="fr-FR" sz="1100" dirty="0"/>
                        <a:t>Fun Radio</a:t>
                      </a:r>
                    </a:p>
                  </a:txBody>
                  <a:tcPr marL="68573" marR="68573" marT="34290" marB="34290"/>
                </a:tc>
                <a:tc>
                  <a:txBody>
                    <a:bodyPr/>
                    <a:lstStyle/>
                    <a:p>
                      <a:endParaRPr lang="fr-FR" sz="1400" dirty="0"/>
                    </a:p>
                  </a:txBody>
                  <a:tcPr marL="68573" marR="68573" marT="34290" marB="34290"/>
                </a:tc>
                <a:tc>
                  <a:txBody>
                    <a:bodyPr/>
                    <a:lstStyle/>
                    <a:p>
                      <a:r>
                        <a:rPr lang="fr-FR" sz="1400" dirty="0"/>
                        <a:t>2,9</a:t>
                      </a:r>
                    </a:p>
                  </a:txBody>
                  <a:tcPr marL="68573" marR="68573" marT="34290" marB="34290"/>
                </a:tc>
                <a:tc>
                  <a:txBody>
                    <a:bodyPr/>
                    <a:lstStyle/>
                    <a:p>
                      <a:r>
                        <a:rPr lang="fr-FR" sz="1400" dirty="0"/>
                        <a:t>2,5</a:t>
                      </a:r>
                    </a:p>
                  </a:txBody>
                  <a:tcPr marL="68573" marR="68573" marT="34290" marB="34290"/>
                </a:tc>
                <a:extLst>
                  <a:ext uri="{0D108BD9-81ED-4DB2-BD59-A6C34878D82A}">
                    <a16:rowId xmlns:a16="http://schemas.microsoft.com/office/drawing/2014/main" val="10008"/>
                  </a:ext>
                </a:extLst>
              </a:tr>
              <a:tr h="274320">
                <a:tc>
                  <a:txBody>
                    <a:bodyPr/>
                    <a:lstStyle/>
                    <a:p>
                      <a:r>
                        <a:rPr lang="fr-FR" sz="1100" dirty="0"/>
                        <a:t>Nostalgie</a:t>
                      </a:r>
                    </a:p>
                  </a:txBody>
                  <a:tcPr marL="68573" marR="68573" marT="34290" marB="34290"/>
                </a:tc>
                <a:tc>
                  <a:txBody>
                    <a:bodyPr/>
                    <a:lstStyle/>
                    <a:p>
                      <a:endParaRPr lang="fr-FR" sz="1400" dirty="0"/>
                    </a:p>
                  </a:txBody>
                  <a:tcPr marL="68573" marR="68573" marT="34290" marB="34290"/>
                </a:tc>
                <a:tc>
                  <a:txBody>
                    <a:bodyPr/>
                    <a:lstStyle/>
                    <a:p>
                      <a:r>
                        <a:rPr lang="fr-FR" sz="1400" dirty="0"/>
                        <a:t>4,3</a:t>
                      </a:r>
                    </a:p>
                  </a:txBody>
                  <a:tcPr marL="68573" marR="68573" marT="34290" marB="34290"/>
                </a:tc>
                <a:tc>
                  <a:txBody>
                    <a:bodyPr/>
                    <a:lstStyle/>
                    <a:p>
                      <a:r>
                        <a:rPr lang="fr-FR" sz="1400" dirty="0"/>
                        <a:t>3,9</a:t>
                      </a:r>
                    </a:p>
                  </a:txBody>
                  <a:tcPr marL="68573" marR="68573" marT="34290" marB="34290"/>
                </a:tc>
                <a:extLst>
                  <a:ext uri="{0D108BD9-81ED-4DB2-BD59-A6C34878D82A}">
                    <a16:rowId xmlns:a16="http://schemas.microsoft.com/office/drawing/2014/main" val="10009"/>
                  </a:ext>
                </a:extLst>
              </a:tr>
              <a:tr h="274320">
                <a:tc>
                  <a:txBody>
                    <a:bodyPr/>
                    <a:lstStyle/>
                    <a:p>
                      <a:r>
                        <a:rPr lang="fr-FR" sz="1100" dirty="0"/>
                        <a:t>NRJ</a:t>
                      </a:r>
                    </a:p>
                  </a:txBody>
                  <a:tcPr marL="68573" marR="68573" marT="34290" marB="34290"/>
                </a:tc>
                <a:tc>
                  <a:txBody>
                    <a:bodyPr/>
                    <a:lstStyle/>
                    <a:p>
                      <a:endParaRPr lang="fr-FR" sz="1400" dirty="0"/>
                    </a:p>
                  </a:txBody>
                  <a:tcPr marL="68573" marR="68573" marT="34290" marB="34290"/>
                </a:tc>
                <a:tc>
                  <a:txBody>
                    <a:bodyPr/>
                    <a:lstStyle/>
                    <a:p>
                      <a:r>
                        <a:rPr lang="fr-FR" sz="1400" dirty="0"/>
                        <a:t>6,2</a:t>
                      </a:r>
                    </a:p>
                  </a:txBody>
                  <a:tcPr marL="68573" marR="68573" marT="34290" marB="34290"/>
                </a:tc>
                <a:tc>
                  <a:txBody>
                    <a:bodyPr/>
                    <a:lstStyle/>
                    <a:p>
                      <a:r>
                        <a:rPr lang="fr-FR" sz="1400" dirty="0"/>
                        <a:t>5,6</a:t>
                      </a:r>
                    </a:p>
                  </a:txBody>
                  <a:tcPr marL="68573" marR="68573" marT="34290" marB="34290"/>
                </a:tc>
                <a:extLst>
                  <a:ext uri="{0D108BD9-81ED-4DB2-BD59-A6C34878D82A}">
                    <a16:rowId xmlns:a16="http://schemas.microsoft.com/office/drawing/2014/main" val="10010"/>
                  </a:ext>
                </a:extLst>
              </a:tr>
              <a:tr h="274320">
                <a:tc>
                  <a:txBody>
                    <a:bodyPr/>
                    <a:lstStyle/>
                    <a:p>
                      <a:r>
                        <a:rPr lang="fr-FR" sz="1100" dirty="0"/>
                        <a:t>RFM</a:t>
                      </a:r>
                    </a:p>
                  </a:txBody>
                  <a:tcPr marL="68573" marR="68573" marT="34290" marB="34290"/>
                </a:tc>
                <a:tc>
                  <a:txBody>
                    <a:bodyPr/>
                    <a:lstStyle/>
                    <a:p>
                      <a:endParaRPr lang="fr-FR" sz="1400" dirty="0"/>
                    </a:p>
                  </a:txBody>
                  <a:tcPr marL="68573" marR="68573" marT="34290" marB="34290"/>
                </a:tc>
                <a:tc>
                  <a:txBody>
                    <a:bodyPr/>
                    <a:lstStyle/>
                    <a:p>
                      <a:r>
                        <a:rPr lang="fr-FR" sz="1400" dirty="0"/>
                        <a:t>2,8</a:t>
                      </a:r>
                    </a:p>
                  </a:txBody>
                  <a:tcPr marL="68573" marR="68573" marT="34290" marB="34290"/>
                </a:tc>
                <a:tc>
                  <a:txBody>
                    <a:bodyPr/>
                    <a:lstStyle/>
                    <a:p>
                      <a:r>
                        <a:rPr lang="fr-FR" sz="1400" dirty="0"/>
                        <a:t>2,8</a:t>
                      </a:r>
                    </a:p>
                  </a:txBody>
                  <a:tcPr marL="68573" marR="68573" marT="34290" marB="34290"/>
                </a:tc>
                <a:extLst>
                  <a:ext uri="{0D108BD9-81ED-4DB2-BD59-A6C34878D82A}">
                    <a16:rowId xmlns:a16="http://schemas.microsoft.com/office/drawing/2014/main" val="10011"/>
                  </a:ext>
                </a:extLst>
              </a:tr>
              <a:tr h="274320">
                <a:tc>
                  <a:txBody>
                    <a:bodyPr/>
                    <a:lstStyle/>
                    <a:p>
                      <a:r>
                        <a:rPr lang="fr-FR" sz="1100" dirty="0"/>
                        <a:t>RTL2</a:t>
                      </a:r>
                    </a:p>
                  </a:txBody>
                  <a:tcPr marL="68573" marR="68573" marT="34290" marB="34290"/>
                </a:tc>
                <a:tc>
                  <a:txBody>
                    <a:bodyPr/>
                    <a:lstStyle/>
                    <a:p>
                      <a:endParaRPr lang="fr-FR" sz="1400" dirty="0"/>
                    </a:p>
                  </a:txBody>
                  <a:tcPr marL="68573" marR="68573" marT="34290" marB="34290"/>
                </a:tc>
                <a:tc>
                  <a:txBody>
                    <a:bodyPr/>
                    <a:lstStyle/>
                    <a:p>
                      <a:r>
                        <a:rPr lang="fr-FR" sz="1400" dirty="0"/>
                        <a:t>2,9</a:t>
                      </a:r>
                    </a:p>
                  </a:txBody>
                  <a:tcPr marL="68573" marR="68573" marT="34290" marB="34290"/>
                </a:tc>
                <a:tc>
                  <a:txBody>
                    <a:bodyPr/>
                    <a:lstStyle/>
                    <a:p>
                      <a:r>
                        <a:rPr lang="fr-FR" sz="1400" dirty="0"/>
                        <a:t>3,1</a:t>
                      </a:r>
                    </a:p>
                  </a:txBody>
                  <a:tcPr marL="68573" marR="68573" marT="34290" marB="34290"/>
                </a:tc>
                <a:extLst>
                  <a:ext uri="{0D108BD9-81ED-4DB2-BD59-A6C34878D82A}">
                    <a16:rowId xmlns:a16="http://schemas.microsoft.com/office/drawing/2014/main" val="10012"/>
                  </a:ext>
                </a:extLst>
              </a:tr>
              <a:tr h="274320">
                <a:tc>
                  <a:txBody>
                    <a:bodyPr/>
                    <a:lstStyle/>
                    <a:p>
                      <a:r>
                        <a:rPr lang="fr-FR" sz="1100" dirty="0"/>
                        <a:t>Skyrock</a:t>
                      </a:r>
                    </a:p>
                  </a:txBody>
                  <a:tcPr marL="68573" marR="68573" marT="34290" marB="34290"/>
                </a:tc>
                <a:tc>
                  <a:txBody>
                    <a:bodyPr/>
                    <a:lstStyle/>
                    <a:p>
                      <a:endParaRPr lang="fr-FR" sz="1400" dirty="0"/>
                    </a:p>
                  </a:txBody>
                  <a:tcPr marL="68573" marR="68573" marT="34290" marB="34290"/>
                </a:tc>
                <a:tc>
                  <a:txBody>
                    <a:bodyPr/>
                    <a:lstStyle/>
                    <a:p>
                      <a:r>
                        <a:rPr lang="fr-FR" sz="1400" dirty="0"/>
                        <a:t>3,3</a:t>
                      </a:r>
                    </a:p>
                  </a:txBody>
                  <a:tcPr marL="68573" marR="68573" marT="34290" marB="34290"/>
                </a:tc>
                <a:tc>
                  <a:txBody>
                    <a:bodyPr/>
                    <a:lstStyle/>
                    <a:p>
                      <a:r>
                        <a:rPr lang="fr-FR" sz="1400" dirty="0"/>
                        <a:t>3,1</a:t>
                      </a:r>
                    </a:p>
                  </a:txBody>
                  <a:tcPr marL="68573" marR="68573" marT="34290" marB="34290"/>
                </a:tc>
                <a:extLst>
                  <a:ext uri="{0D108BD9-81ED-4DB2-BD59-A6C34878D82A}">
                    <a16:rowId xmlns:a16="http://schemas.microsoft.com/office/drawing/2014/main" val="10013"/>
                  </a:ext>
                </a:extLst>
              </a:tr>
              <a:tr h="274320">
                <a:tc>
                  <a:txBody>
                    <a:bodyPr/>
                    <a:lstStyle/>
                    <a:p>
                      <a:r>
                        <a:rPr lang="fr-FR" sz="1100" dirty="0"/>
                        <a:t>Virgin Radio</a:t>
                      </a:r>
                    </a:p>
                  </a:txBody>
                  <a:tcPr marL="68573" marR="68573" marT="34290" marB="34290"/>
                </a:tc>
                <a:tc>
                  <a:txBody>
                    <a:bodyPr/>
                    <a:lstStyle/>
                    <a:p>
                      <a:endParaRPr lang="fr-FR" sz="1400" dirty="0"/>
                    </a:p>
                  </a:txBody>
                  <a:tcPr marL="68573" marR="68573" marT="34290" marB="34290"/>
                </a:tc>
                <a:tc>
                  <a:txBody>
                    <a:bodyPr/>
                    <a:lstStyle/>
                    <a:p>
                      <a:r>
                        <a:rPr lang="fr-FR" sz="1400" dirty="0"/>
                        <a:t>2,4</a:t>
                      </a:r>
                    </a:p>
                  </a:txBody>
                  <a:tcPr marL="68573" marR="68573" marT="34290" marB="34290"/>
                </a:tc>
                <a:tc>
                  <a:txBody>
                    <a:bodyPr/>
                    <a:lstStyle/>
                    <a:p>
                      <a:r>
                        <a:rPr lang="fr-FR" sz="1400" dirty="0"/>
                        <a:t>1,9</a:t>
                      </a:r>
                    </a:p>
                  </a:txBody>
                  <a:tcPr marL="68573" marR="68573" marT="34290" marB="34290"/>
                </a:tc>
                <a:extLst>
                  <a:ext uri="{0D108BD9-81ED-4DB2-BD59-A6C34878D82A}">
                    <a16:rowId xmlns:a16="http://schemas.microsoft.com/office/drawing/2014/main" val="10014"/>
                  </a:ext>
                </a:extLst>
              </a:tr>
              <a:tr h="480060">
                <a:tc>
                  <a:txBody>
                    <a:bodyPr/>
                    <a:lstStyle/>
                    <a:p>
                      <a:r>
                        <a:rPr lang="fr-FR" sz="1400" b="1" kern="1200" dirty="0">
                          <a:solidFill>
                            <a:srgbClr val="FF0000"/>
                          </a:solidFill>
                          <a:latin typeface="+mn-lt"/>
                          <a:ea typeface="+mn-ea"/>
                          <a:cs typeface="+mn-cs"/>
                        </a:rPr>
                        <a:t>Radios Thématiques</a:t>
                      </a:r>
                    </a:p>
                  </a:txBody>
                  <a:tcPr marL="68573" marR="68573" marT="34290" marB="34290"/>
                </a:tc>
                <a:tc>
                  <a:txBody>
                    <a:bodyPr/>
                    <a:lstStyle/>
                    <a:p>
                      <a:endParaRPr lang="fr-FR" sz="1400" b="1" kern="1200" dirty="0">
                        <a:solidFill>
                          <a:srgbClr val="FF0000"/>
                        </a:solidFill>
                        <a:latin typeface="+mn-lt"/>
                        <a:ea typeface="+mn-ea"/>
                        <a:cs typeface="+mn-cs"/>
                      </a:endParaRPr>
                    </a:p>
                  </a:txBody>
                  <a:tcPr marL="68573" marR="68573" marT="34290" marB="34290"/>
                </a:tc>
                <a:tc>
                  <a:txBody>
                    <a:bodyPr/>
                    <a:lstStyle/>
                    <a:p>
                      <a:r>
                        <a:rPr lang="fr-FR" sz="1400" b="1" kern="1200" dirty="0">
                          <a:solidFill>
                            <a:srgbClr val="FF0000"/>
                          </a:solidFill>
                          <a:latin typeface="+mn-lt"/>
                          <a:ea typeface="+mn-ea"/>
                          <a:cs typeface="+mn-cs"/>
                        </a:rPr>
                        <a:t>9,9</a:t>
                      </a:r>
                    </a:p>
                  </a:txBody>
                  <a:tcPr marL="68573" marR="68573" marT="34290" marB="34290"/>
                </a:tc>
                <a:tc>
                  <a:txBody>
                    <a:bodyPr/>
                    <a:lstStyle/>
                    <a:p>
                      <a:r>
                        <a:rPr lang="fr-FR" sz="1400" b="1" kern="1200" dirty="0">
                          <a:solidFill>
                            <a:srgbClr val="FF0000"/>
                          </a:solidFill>
                          <a:latin typeface="+mn-lt"/>
                          <a:ea typeface="+mn-ea"/>
                          <a:cs typeface="+mn-cs"/>
                        </a:rPr>
                        <a:t>12,6</a:t>
                      </a:r>
                    </a:p>
                  </a:txBody>
                  <a:tcPr marL="68573" marR="68573" marT="34290" marB="34290"/>
                </a:tc>
                <a:extLst>
                  <a:ext uri="{0D108BD9-81ED-4DB2-BD59-A6C34878D82A}">
                    <a16:rowId xmlns:a16="http://schemas.microsoft.com/office/drawing/2014/main" val="10015"/>
                  </a:ext>
                </a:extLst>
              </a:tr>
              <a:tr h="274320">
                <a:tc>
                  <a:txBody>
                    <a:bodyPr/>
                    <a:lstStyle/>
                    <a:p>
                      <a:r>
                        <a:rPr lang="fr-FR" sz="1100" dirty="0"/>
                        <a:t>France culture</a:t>
                      </a:r>
                    </a:p>
                  </a:txBody>
                  <a:tcPr marL="68573" marR="68573" marT="34290" marB="34290"/>
                </a:tc>
                <a:tc>
                  <a:txBody>
                    <a:bodyPr/>
                    <a:lstStyle/>
                    <a:p>
                      <a:endParaRPr lang="fr-FR" sz="1400" dirty="0"/>
                    </a:p>
                  </a:txBody>
                  <a:tcPr marL="68573" marR="68573" marT="34290" marB="34290"/>
                </a:tc>
                <a:tc>
                  <a:txBody>
                    <a:bodyPr/>
                    <a:lstStyle/>
                    <a:p>
                      <a:r>
                        <a:rPr lang="fr-FR" sz="1400" dirty="0"/>
                        <a:t>2,1</a:t>
                      </a:r>
                    </a:p>
                  </a:txBody>
                  <a:tcPr marL="68573" marR="68573" marT="34290" marB="34290"/>
                </a:tc>
                <a:tc>
                  <a:txBody>
                    <a:bodyPr/>
                    <a:lstStyle/>
                    <a:p>
                      <a:r>
                        <a:rPr lang="fr-FR" sz="1400" dirty="0"/>
                        <a:t>2,7</a:t>
                      </a:r>
                    </a:p>
                  </a:txBody>
                  <a:tcPr marL="68573" marR="68573" marT="34290" marB="34290"/>
                </a:tc>
                <a:extLst>
                  <a:ext uri="{0D108BD9-81ED-4DB2-BD59-A6C34878D82A}">
                    <a16:rowId xmlns:a16="http://schemas.microsoft.com/office/drawing/2014/main" val="10016"/>
                  </a:ext>
                </a:extLst>
              </a:tr>
              <a:tr h="274320">
                <a:tc>
                  <a:txBody>
                    <a:bodyPr/>
                    <a:lstStyle/>
                    <a:p>
                      <a:r>
                        <a:rPr lang="fr-FR" sz="1100" dirty="0"/>
                        <a:t>France Info</a:t>
                      </a:r>
                    </a:p>
                  </a:txBody>
                  <a:tcPr marL="68573" marR="68573" marT="34290" marB="34290"/>
                </a:tc>
                <a:tc>
                  <a:txBody>
                    <a:bodyPr/>
                    <a:lstStyle/>
                    <a:p>
                      <a:endParaRPr lang="fr-FR" sz="1400" dirty="0"/>
                    </a:p>
                  </a:txBody>
                  <a:tcPr marL="68573" marR="68573" marT="34290" marB="34290"/>
                </a:tc>
                <a:tc>
                  <a:txBody>
                    <a:bodyPr/>
                    <a:lstStyle/>
                    <a:p>
                      <a:r>
                        <a:rPr lang="fr-FR" sz="1400" dirty="0"/>
                        <a:t>3,7</a:t>
                      </a:r>
                    </a:p>
                  </a:txBody>
                  <a:tcPr marL="68573" marR="68573" marT="34290" marB="34290"/>
                </a:tc>
                <a:tc>
                  <a:txBody>
                    <a:bodyPr/>
                    <a:lstStyle/>
                    <a:p>
                      <a:r>
                        <a:rPr lang="fr-FR" sz="1400" dirty="0"/>
                        <a:t>4,7</a:t>
                      </a:r>
                    </a:p>
                  </a:txBody>
                  <a:tcPr marL="68573" marR="68573" marT="34290" marB="34290"/>
                </a:tc>
                <a:extLst>
                  <a:ext uri="{0D108BD9-81ED-4DB2-BD59-A6C34878D82A}">
                    <a16:rowId xmlns:a16="http://schemas.microsoft.com/office/drawing/2014/main" val="10017"/>
                  </a:ext>
                </a:extLst>
              </a:tr>
            </a:tbl>
          </a:graphicData>
        </a:graphic>
      </p:graphicFrame>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 Box 2">
            <a:extLst>
              <a:ext uri="{FF2B5EF4-FFF2-40B4-BE49-F238E27FC236}">
                <a16:creationId xmlns:a16="http://schemas.microsoft.com/office/drawing/2014/main" id="{68C49E19-CA7D-9FDB-7DB5-A1D9C0972022}"/>
              </a:ext>
            </a:extLst>
          </p:cNvPr>
          <p:cNvSpPr txBox="1">
            <a:spLocks noChangeArrowheads="1"/>
          </p:cNvSpPr>
          <p:nvPr/>
        </p:nvSpPr>
        <p:spPr bwMode="auto">
          <a:xfrm>
            <a:off x="1714500" y="1143000"/>
            <a:ext cx="5657850" cy="812800"/>
          </a:xfrm>
          <a:prstGeom prst="rect">
            <a:avLst/>
          </a:prstGeom>
          <a:solidFill>
            <a:schemeClr val="bg2">
              <a:lumMod val="20000"/>
              <a:lumOff val="80000"/>
            </a:schemeClr>
          </a:solidFill>
          <a:ln w="57150" cmpd="thickThin">
            <a:solidFill>
              <a:schemeClr val="hlink"/>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defRPr/>
            </a:pPr>
            <a:r>
              <a:rPr lang="fr-FR" altLang="fr-FR" sz="4050" b="1" dirty="0">
                <a:solidFill>
                  <a:srgbClr val="FF0000"/>
                </a:solidFill>
              </a:rPr>
              <a:t>Le cinéma</a:t>
            </a:r>
          </a:p>
          <a:p>
            <a:pPr algn="ctr" eaLnBrk="1" hangingPunct="1">
              <a:lnSpc>
                <a:spcPct val="80000"/>
              </a:lnSpc>
              <a:defRPr/>
            </a:pPr>
            <a:r>
              <a:rPr lang="fr-FR" altLang="fr-FR" sz="1800" b="1" dirty="0">
                <a:solidFill>
                  <a:srgbClr val="FF0000"/>
                </a:solidFill>
              </a:rPr>
              <a:t>Part de marché : 1,3 %</a:t>
            </a:r>
          </a:p>
        </p:txBody>
      </p:sp>
      <p:sp>
        <p:nvSpPr>
          <p:cNvPr id="46083" name="Text Box 3">
            <a:extLst>
              <a:ext uri="{FF2B5EF4-FFF2-40B4-BE49-F238E27FC236}">
                <a16:creationId xmlns:a16="http://schemas.microsoft.com/office/drawing/2014/main" id="{A16F08B7-196D-2B78-3229-A86DFA004797}"/>
              </a:ext>
            </a:extLst>
          </p:cNvPr>
          <p:cNvSpPr txBox="1">
            <a:spLocks noChangeArrowheads="1"/>
          </p:cNvSpPr>
          <p:nvPr/>
        </p:nvSpPr>
        <p:spPr bwMode="auto">
          <a:xfrm>
            <a:off x="1485900" y="2343150"/>
            <a:ext cx="3543300" cy="1320800"/>
          </a:xfrm>
          <a:prstGeom prst="rect">
            <a:avLst/>
          </a:prstGeom>
          <a:solidFill>
            <a:schemeClr val="hlink"/>
          </a:solidFill>
          <a:ln w="57150" cmpd="thickThin">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100" b="1">
                <a:solidFill>
                  <a:srgbClr val="0033CC"/>
                </a:solidFill>
                <a:latin typeface="Times New Roman" panose="02020603050405020304" pitchFamily="18" charset="0"/>
              </a:rPr>
              <a:t>Point fort</a:t>
            </a:r>
            <a:r>
              <a:rPr lang="fr-FR" altLang="fr-FR" sz="2100" b="1">
                <a:latin typeface="Times New Roman" panose="02020603050405020304" pitchFamily="18" charset="0"/>
              </a:rPr>
              <a:t> : le média qui offre le taux de mémorisation le plus élevé, malgré une faible audience.</a:t>
            </a:r>
          </a:p>
        </p:txBody>
      </p:sp>
      <p:pic>
        <p:nvPicPr>
          <p:cNvPr id="392195" name="Picture 9" descr="UGC - Accueil ">
            <a:hlinkClick r:id="rId2" invalidUrl="file:///"/>
            <a:extLst>
              <a:ext uri="{FF2B5EF4-FFF2-40B4-BE49-F238E27FC236}">
                <a16:creationId xmlns:a16="http://schemas.microsoft.com/office/drawing/2014/main" id="{B23290E6-B56E-89E5-6772-2426A077E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429000"/>
            <a:ext cx="18288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10" descr="http://www.pathe.com/medias/img/basics/logo_pathe_home.gif">
            <a:hlinkClick r:id="rId4"/>
            <a:extLst>
              <a:ext uri="{FF2B5EF4-FFF2-40B4-BE49-F238E27FC236}">
                <a16:creationId xmlns:a16="http://schemas.microsoft.com/office/drawing/2014/main" id="{CCDA4AF1-EF42-3EC5-A21F-45453C62F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3943350"/>
            <a:ext cx="2252663" cy="14605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Image 3">
            <a:extLst>
              <a:ext uri="{FF2B5EF4-FFF2-40B4-BE49-F238E27FC236}">
                <a16:creationId xmlns:a16="http://schemas.microsoft.com/office/drawing/2014/main" id="{6A8CD45A-6414-53A9-E26F-1C7C884DF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133600"/>
            <a:ext cx="2159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18" name="Image 5">
            <a:extLst>
              <a:ext uri="{FF2B5EF4-FFF2-40B4-BE49-F238E27FC236}">
                <a16:creationId xmlns:a16="http://schemas.microsoft.com/office/drawing/2014/main" id="{F267EB62-5DA1-7733-6015-69C58AFB2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0650" y="3654425"/>
            <a:ext cx="21463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19" name="Image 7">
            <a:extLst>
              <a:ext uri="{FF2B5EF4-FFF2-40B4-BE49-F238E27FC236}">
                <a16:creationId xmlns:a16="http://schemas.microsoft.com/office/drawing/2014/main" id="{5D20FD86-78EC-1B65-C48A-F817A8594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3667125"/>
            <a:ext cx="2159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0" name="Image 9">
            <a:extLst>
              <a:ext uri="{FF2B5EF4-FFF2-40B4-BE49-F238E27FC236}">
                <a16:creationId xmlns:a16="http://schemas.microsoft.com/office/drawing/2014/main" id="{C834B610-861B-B543-62DD-E152E5B46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650" y="2133600"/>
            <a:ext cx="21605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Image 11">
            <a:extLst>
              <a:ext uri="{FF2B5EF4-FFF2-40B4-BE49-F238E27FC236}">
                <a16:creationId xmlns:a16="http://schemas.microsoft.com/office/drawing/2014/main" id="{D841BDA6-D862-9846-C0E8-4C5981001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628900"/>
            <a:ext cx="28003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8546AF30-A74A-BC3F-BE72-DE87529C5FF3}"/>
              </a:ext>
            </a:extLst>
          </p:cNvPr>
          <p:cNvSpPr>
            <a:spLocks noGrp="1"/>
          </p:cNvSpPr>
          <p:nvPr>
            <p:ph type="ctrTitle"/>
          </p:nvPr>
        </p:nvSpPr>
        <p:spPr>
          <a:xfrm>
            <a:off x="6858000" y="609600"/>
            <a:ext cx="1981200" cy="1143000"/>
          </a:xfrm>
        </p:spPr>
        <p:txBody>
          <a:bodyPr/>
          <a:lstStyle/>
          <a:p>
            <a:pPr algn="ctr" eaLnBrk="1" hangingPunct="1"/>
            <a:r>
              <a:rPr lang="fr-FR" altLang="fr-FR" sz="2400">
                <a:solidFill>
                  <a:srgbClr val="FFFFFF"/>
                </a:solidFill>
                <a:ea typeface="ＭＳ Ｐゴシック" panose="020B0600070205080204" pitchFamily="34" charset="-128"/>
              </a:rPr>
              <a:t>Introduction</a:t>
            </a:r>
          </a:p>
        </p:txBody>
      </p:sp>
      <p:sp>
        <p:nvSpPr>
          <p:cNvPr id="28674" name="Rectangle 3">
            <a:extLst>
              <a:ext uri="{FF2B5EF4-FFF2-40B4-BE49-F238E27FC236}">
                <a16:creationId xmlns:a16="http://schemas.microsoft.com/office/drawing/2014/main" id="{4E23E86E-B5F9-F309-5401-E344957F0C7E}"/>
              </a:ext>
            </a:extLst>
          </p:cNvPr>
          <p:cNvSpPr>
            <a:spLocks noGrp="1"/>
          </p:cNvSpPr>
          <p:nvPr>
            <p:ph type="subTitle" idx="1"/>
          </p:nvPr>
        </p:nvSpPr>
        <p:spPr>
          <a:xfrm>
            <a:off x="609600" y="1676400"/>
            <a:ext cx="3733800" cy="1752600"/>
          </a:xfrm>
        </p:spPr>
        <p:txBody>
          <a:bodyPr/>
          <a:lstStyle/>
          <a:p>
            <a:pPr eaLnBrk="1" hangingPunct="1"/>
            <a:r>
              <a:rPr lang="fr-FR" altLang="fr-FR">
                <a:solidFill>
                  <a:srgbClr val="FFFFFF"/>
                </a:solidFill>
                <a:ea typeface="ＭＳ Ｐゴシック" panose="020B0600070205080204" pitchFamily="34" charset="-128"/>
              </a:rPr>
              <a:t>1 - Apparition du concept de marketing</a:t>
            </a:r>
          </a:p>
          <a:p>
            <a:pPr eaLnBrk="1" hangingPunct="1"/>
            <a:r>
              <a:rPr lang="fr-FR" altLang="fr-FR">
                <a:solidFill>
                  <a:srgbClr val="FFFFFF"/>
                </a:solidFill>
                <a:ea typeface="ＭＳ Ｐゴシック" panose="020B0600070205080204" pitchFamily="34" charset="-128"/>
              </a:rPr>
              <a:t>2 - Définition</a:t>
            </a:r>
          </a:p>
          <a:p>
            <a:pPr eaLnBrk="1" hangingPunct="1"/>
            <a:r>
              <a:rPr lang="fr-FR" altLang="fr-FR">
                <a:solidFill>
                  <a:srgbClr val="FFFFFF"/>
                </a:solidFill>
                <a:ea typeface="ＭＳ Ｐゴシック" panose="020B0600070205080204" pitchFamily="34" charset="-128"/>
              </a:rPr>
              <a:t>3 - Domaines concernés</a:t>
            </a:r>
          </a:p>
          <a:p>
            <a:pPr eaLnBrk="1" hangingPunct="1"/>
            <a:r>
              <a:rPr lang="fr-FR" altLang="fr-FR">
                <a:solidFill>
                  <a:srgbClr val="FFFFFF"/>
                </a:solidFill>
                <a:ea typeface="ＭＳ Ｐゴシック" panose="020B0600070205080204" pitchFamily="34" charset="-128"/>
              </a:rPr>
              <a:t>4 - Evolution du marketing</a:t>
            </a:r>
          </a:p>
        </p:txBody>
      </p:sp>
      <p:sp>
        <p:nvSpPr>
          <p:cNvPr id="28675" name="Rectangle 35">
            <a:extLst>
              <a:ext uri="{FF2B5EF4-FFF2-40B4-BE49-F238E27FC236}">
                <a16:creationId xmlns:a16="http://schemas.microsoft.com/office/drawing/2014/main" id="{2C77DC91-E11E-C228-D015-EE42CEBB0E5F}"/>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A8A08C6-7D29-FC42-A1B0-1E6731389973}" type="slidenum">
              <a:rPr lang="en-US" altLang="fr-FR" sz="1800" smtClean="0">
                <a:solidFill>
                  <a:schemeClr val="bg1"/>
                </a:solidFill>
              </a:rPr>
              <a:pPr algn="l"/>
              <a:t>2</a:t>
            </a:fld>
            <a:endParaRPr lang="en-US" altLang="fr-FR" sz="18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5242A7A9-9EEA-2402-5091-E9C8FC5FCC1D}"/>
              </a:ext>
            </a:extLst>
          </p:cNvPr>
          <p:cNvSpPr>
            <a:spLocks noGrp="1"/>
          </p:cNvSpPr>
          <p:nvPr>
            <p:ph type="title"/>
          </p:nvPr>
        </p:nvSpPr>
        <p:spPr>
          <a:xfrm>
            <a:off x="152400" y="762000"/>
            <a:ext cx="7772400" cy="736600"/>
          </a:xfrm>
        </p:spPr>
        <p:txBody>
          <a:bodyPr/>
          <a:lstStyle/>
          <a:p>
            <a:pPr eaLnBrk="1" hangingPunct="1"/>
            <a:r>
              <a:rPr lang="fr-FR" altLang="fr-FR">
                <a:ea typeface="ＭＳ Ｐゴシック" panose="020B0600070205080204" pitchFamily="34" charset="-128"/>
              </a:rPr>
              <a:t>3- Classification</a:t>
            </a:r>
          </a:p>
        </p:txBody>
      </p:sp>
      <p:sp>
        <p:nvSpPr>
          <p:cNvPr id="60418" name="Rectangle 3">
            <a:extLst>
              <a:ext uri="{FF2B5EF4-FFF2-40B4-BE49-F238E27FC236}">
                <a16:creationId xmlns:a16="http://schemas.microsoft.com/office/drawing/2014/main" id="{AF6EE463-92CA-BF3B-2C09-32DC08208282}"/>
              </a:ext>
            </a:extLst>
          </p:cNvPr>
          <p:cNvSpPr>
            <a:spLocks noGrp="1"/>
          </p:cNvSpPr>
          <p:nvPr>
            <p:ph idx="1"/>
          </p:nvPr>
        </p:nvSpPr>
        <p:spPr>
          <a:xfrm>
            <a:off x="685800" y="1981200"/>
            <a:ext cx="7772400" cy="609600"/>
          </a:xfrm>
        </p:spPr>
        <p:txBody>
          <a:bodyPr/>
          <a:lstStyle/>
          <a:p>
            <a:pPr eaLnBrk="1" hangingPunct="1"/>
            <a:r>
              <a:rPr lang="fr-FR" altLang="fr-FR">
                <a:ea typeface="ＭＳ Ｐゴシック" panose="020B0600070205080204" pitchFamily="34" charset="-128"/>
              </a:rPr>
              <a:t>Selon Maslow</a:t>
            </a:r>
          </a:p>
        </p:txBody>
      </p:sp>
      <p:sp>
        <p:nvSpPr>
          <p:cNvPr id="60419" name="Espace réservé du numéro de diapositive 3">
            <a:extLst>
              <a:ext uri="{FF2B5EF4-FFF2-40B4-BE49-F238E27FC236}">
                <a16:creationId xmlns:a16="http://schemas.microsoft.com/office/drawing/2014/main" id="{C4006298-5FEF-D474-ECDE-7331DA511F4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FF852B2-FA98-3A44-A1E3-D3868DD2E591}" type="slidenum">
              <a:rPr lang="en-US" altLang="fr-FR" sz="1800" smtClean="0">
                <a:solidFill>
                  <a:schemeClr val="bg1"/>
                </a:solidFill>
              </a:rPr>
              <a:pPr algn="l"/>
              <a:t>20</a:t>
            </a:fld>
            <a:endParaRPr lang="en-US" altLang="fr-FR" sz="1800">
              <a:solidFill>
                <a:schemeClr val="bg1"/>
              </a:solidFill>
            </a:endParaRPr>
          </a:p>
        </p:txBody>
      </p:sp>
      <p:sp>
        <p:nvSpPr>
          <p:cNvPr id="60420" name="AutoShape 4">
            <a:extLst>
              <a:ext uri="{FF2B5EF4-FFF2-40B4-BE49-F238E27FC236}">
                <a16:creationId xmlns:a16="http://schemas.microsoft.com/office/drawing/2014/main" id="{D7286802-264D-7C4A-CA98-9B991B571982}"/>
              </a:ext>
            </a:extLst>
          </p:cNvPr>
          <p:cNvSpPr>
            <a:spLocks noChangeArrowheads="1"/>
          </p:cNvSpPr>
          <p:nvPr/>
        </p:nvSpPr>
        <p:spPr bwMode="auto">
          <a:xfrm>
            <a:off x="2590800" y="381000"/>
            <a:ext cx="6096000" cy="5562600"/>
          </a:xfrm>
          <a:prstGeom prst="triangle">
            <a:avLst>
              <a:gd name="adj" fmla="val 50000"/>
            </a:avLst>
          </a:prstGeom>
          <a:solidFill>
            <a:srgbClr val="FFFF00"/>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p>
        </p:txBody>
      </p:sp>
      <p:sp>
        <p:nvSpPr>
          <p:cNvPr id="60421" name="Line 5">
            <a:extLst>
              <a:ext uri="{FF2B5EF4-FFF2-40B4-BE49-F238E27FC236}">
                <a16:creationId xmlns:a16="http://schemas.microsoft.com/office/drawing/2014/main" id="{E50BE77C-9DC8-9EDD-69E7-1F45FF6E8AC8}"/>
              </a:ext>
            </a:extLst>
          </p:cNvPr>
          <p:cNvSpPr>
            <a:spLocks noChangeShapeType="1"/>
          </p:cNvSpPr>
          <p:nvPr/>
        </p:nvSpPr>
        <p:spPr bwMode="auto">
          <a:xfrm>
            <a:off x="3048000" y="51054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0422" name="Line 6">
            <a:extLst>
              <a:ext uri="{FF2B5EF4-FFF2-40B4-BE49-F238E27FC236}">
                <a16:creationId xmlns:a16="http://schemas.microsoft.com/office/drawing/2014/main" id="{8E9BB985-68AD-37A3-E77D-A3DD4BC89E3E}"/>
              </a:ext>
            </a:extLst>
          </p:cNvPr>
          <p:cNvSpPr>
            <a:spLocks noChangeShapeType="1"/>
          </p:cNvSpPr>
          <p:nvPr/>
        </p:nvSpPr>
        <p:spPr bwMode="auto">
          <a:xfrm>
            <a:off x="3657600" y="4038600"/>
            <a:ext cx="396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0423" name="Line 7">
            <a:extLst>
              <a:ext uri="{FF2B5EF4-FFF2-40B4-BE49-F238E27FC236}">
                <a16:creationId xmlns:a16="http://schemas.microsoft.com/office/drawing/2014/main" id="{113CF63D-1097-D3FC-FC95-4F8F47F7761B}"/>
              </a:ext>
            </a:extLst>
          </p:cNvPr>
          <p:cNvSpPr>
            <a:spLocks noChangeShapeType="1"/>
          </p:cNvSpPr>
          <p:nvPr/>
        </p:nvSpPr>
        <p:spPr bwMode="auto">
          <a:xfrm>
            <a:off x="4191000" y="3048000"/>
            <a:ext cx="2895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0424" name="Line 8">
            <a:extLst>
              <a:ext uri="{FF2B5EF4-FFF2-40B4-BE49-F238E27FC236}">
                <a16:creationId xmlns:a16="http://schemas.microsoft.com/office/drawing/2014/main" id="{B270C274-B135-25FF-3D65-C682D00E8F44}"/>
              </a:ext>
            </a:extLst>
          </p:cNvPr>
          <p:cNvSpPr>
            <a:spLocks noChangeShapeType="1"/>
          </p:cNvSpPr>
          <p:nvPr/>
        </p:nvSpPr>
        <p:spPr bwMode="auto">
          <a:xfrm>
            <a:off x="4724400" y="1981200"/>
            <a:ext cx="175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0425" name="Text Box 10">
            <a:extLst>
              <a:ext uri="{FF2B5EF4-FFF2-40B4-BE49-F238E27FC236}">
                <a16:creationId xmlns:a16="http://schemas.microsoft.com/office/drawing/2014/main" id="{4FB0BC74-D58F-84C8-4910-8097E51F487E}"/>
              </a:ext>
            </a:extLst>
          </p:cNvPr>
          <p:cNvSpPr txBox="1">
            <a:spLocks noChangeArrowheads="1"/>
          </p:cNvSpPr>
          <p:nvPr/>
        </p:nvSpPr>
        <p:spPr bwMode="auto">
          <a:xfrm>
            <a:off x="533400" y="3810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sz="2400"/>
          </a:p>
        </p:txBody>
      </p:sp>
      <p:sp>
        <p:nvSpPr>
          <p:cNvPr id="60426" name="Text Box 11">
            <a:extLst>
              <a:ext uri="{FF2B5EF4-FFF2-40B4-BE49-F238E27FC236}">
                <a16:creationId xmlns:a16="http://schemas.microsoft.com/office/drawing/2014/main" id="{F295506B-3223-AF0D-1A04-5B1CF8F80ED6}"/>
              </a:ext>
            </a:extLst>
          </p:cNvPr>
          <p:cNvSpPr txBox="1">
            <a:spLocks noChangeArrowheads="1"/>
          </p:cNvSpPr>
          <p:nvPr/>
        </p:nvSpPr>
        <p:spPr bwMode="auto">
          <a:xfrm>
            <a:off x="4421188" y="5287963"/>
            <a:ext cx="24368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chemeClr val="folHlink"/>
                </a:solidFill>
              </a:rPr>
              <a:t>Physiologiques</a:t>
            </a:r>
            <a:endParaRPr lang="fr-FR" altLang="fr-FR" sz="2400"/>
          </a:p>
        </p:txBody>
      </p:sp>
      <p:sp>
        <p:nvSpPr>
          <p:cNvPr id="60427" name="Text Box 12">
            <a:extLst>
              <a:ext uri="{FF2B5EF4-FFF2-40B4-BE49-F238E27FC236}">
                <a16:creationId xmlns:a16="http://schemas.microsoft.com/office/drawing/2014/main" id="{3E04250D-BCCE-F0BF-23C6-B8FD5C756631}"/>
              </a:ext>
            </a:extLst>
          </p:cNvPr>
          <p:cNvSpPr txBox="1">
            <a:spLocks noChangeArrowheads="1"/>
          </p:cNvSpPr>
          <p:nvPr/>
        </p:nvSpPr>
        <p:spPr bwMode="auto">
          <a:xfrm>
            <a:off x="4572000" y="4297363"/>
            <a:ext cx="1873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chemeClr val="folHlink"/>
                </a:solidFill>
              </a:rPr>
              <a:t>de Sécurité</a:t>
            </a:r>
            <a:endParaRPr lang="fr-FR" altLang="fr-FR" sz="2400"/>
          </a:p>
        </p:txBody>
      </p:sp>
      <p:sp>
        <p:nvSpPr>
          <p:cNvPr id="60428" name="Text Box 13">
            <a:extLst>
              <a:ext uri="{FF2B5EF4-FFF2-40B4-BE49-F238E27FC236}">
                <a16:creationId xmlns:a16="http://schemas.microsoft.com/office/drawing/2014/main" id="{DBF48517-9C4C-0311-4A61-751AC6BB5F11}"/>
              </a:ext>
            </a:extLst>
          </p:cNvPr>
          <p:cNvSpPr txBox="1">
            <a:spLocks noChangeArrowheads="1"/>
          </p:cNvSpPr>
          <p:nvPr/>
        </p:nvSpPr>
        <p:spPr bwMode="auto">
          <a:xfrm>
            <a:off x="4343400" y="3214688"/>
            <a:ext cx="2654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chemeClr val="folHlink"/>
                </a:solidFill>
              </a:rPr>
              <a:t>d’Appartenance</a:t>
            </a:r>
            <a:endParaRPr lang="fr-FR" altLang="fr-FR" sz="2400"/>
          </a:p>
        </p:txBody>
      </p:sp>
      <p:sp>
        <p:nvSpPr>
          <p:cNvPr id="60429" name="Text Box 14">
            <a:extLst>
              <a:ext uri="{FF2B5EF4-FFF2-40B4-BE49-F238E27FC236}">
                <a16:creationId xmlns:a16="http://schemas.microsoft.com/office/drawing/2014/main" id="{60195040-00F7-37CB-308A-22AD01845061}"/>
              </a:ext>
            </a:extLst>
          </p:cNvPr>
          <p:cNvSpPr txBox="1">
            <a:spLocks noChangeArrowheads="1"/>
          </p:cNvSpPr>
          <p:nvPr/>
        </p:nvSpPr>
        <p:spPr bwMode="auto">
          <a:xfrm>
            <a:off x="4800600" y="2316163"/>
            <a:ext cx="1547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800" b="1">
                <a:solidFill>
                  <a:schemeClr val="folHlink"/>
                </a:solidFill>
              </a:rPr>
              <a:t>d’Estime</a:t>
            </a:r>
            <a:endParaRPr lang="fr-FR" altLang="fr-FR" sz="2400"/>
          </a:p>
        </p:txBody>
      </p:sp>
      <p:sp>
        <p:nvSpPr>
          <p:cNvPr id="60430" name="Text Box 15">
            <a:extLst>
              <a:ext uri="{FF2B5EF4-FFF2-40B4-BE49-F238E27FC236}">
                <a16:creationId xmlns:a16="http://schemas.microsoft.com/office/drawing/2014/main" id="{8FB006B8-6228-7948-7536-93A4303F009D}"/>
              </a:ext>
            </a:extLst>
          </p:cNvPr>
          <p:cNvSpPr txBox="1">
            <a:spLocks noChangeArrowheads="1"/>
          </p:cNvSpPr>
          <p:nvPr/>
        </p:nvSpPr>
        <p:spPr bwMode="auto">
          <a:xfrm>
            <a:off x="4495800" y="1035050"/>
            <a:ext cx="2327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800" b="1">
                <a:solidFill>
                  <a:schemeClr val="folHlink"/>
                </a:solidFill>
              </a:rPr>
              <a:t>de Réalisation</a:t>
            </a:r>
          </a:p>
          <a:p>
            <a:pPr algn="ctr"/>
            <a:r>
              <a:rPr lang="fr-FR" altLang="fr-FR" sz="2800" b="1">
                <a:solidFill>
                  <a:schemeClr val="folHlink"/>
                </a:solidFill>
              </a:rPr>
              <a:t>de soi</a:t>
            </a:r>
            <a:endParaRPr lang="fr-FR" altLang="fr-FR" sz="2400">
              <a:solidFill>
                <a:schemeClr val="folHlink"/>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Image 2">
            <a:extLst>
              <a:ext uri="{FF2B5EF4-FFF2-40B4-BE49-F238E27FC236}">
                <a16:creationId xmlns:a16="http://schemas.microsoft.com/office/drawing/2014/main" id="{EB160E18-FD4F-9C74-0B04-31BCD0CF1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68413"/>
            <a:ext cx="825341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a:extLst>
              <a:ext uri="{FF2B5EF4-FFF2-40B4-BE49-F238E27FC236}">
                <a16:creationId xmlns:a16="http://schemas.microsoft.com/office/drawing/2014/main" id="{8EDECD0E-9506-01D6-87CC-797DD22F7C32}"/>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Comment choisir un media?</a:t>
            </a:r>
          </a:p>
        </p:txBody>
      </p:sp>
      <p:sp>
        <p:nvSpPr>
          <p:cNvPr id="3" name="Rectangle 3">
            <a:extLst>
              <a:ext uri="{FF2B5EF4-FFF2-40B4-BE49-F238E27FC236}">
                <a16:creationId xmlns:a16="http://schemas.microsoft.com/office/drawing/2014/main" id="{F2EC4376-8F2C-59D7-641E-496388E91F2C}"/>
              </a:ext>
            </a:extLst>
          </p:cNvPr>
          <p:cNvSpPr txBox="1">
            <a:spLocks/>
          </p:cNvSpPr>
          <p:nvPr/>
        </p:nvSpPr>
        <p:spPr>
          <a:xfrm>
            <a:off x="509588" y="2609850"/>
            <a:ext cx="7210425" cy="2698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dirty="0"/>
              <a:t>Etapes :</a:t>
            </a:r>
          </a:p>
          <a:p>
            <a:pPr lvl="1">
              <a:defRPr/>
            </a:pPr>
            <a:r>
              <a:rPr lang="fr-FR" altLang="fr-FR" sz="1500" dirty="0"/>
              <a:t>éliminer les médias légalement interdits </a:t>
            </a:r>
          </a:p>
          <a:p>
            <a:pPr lvl="2">
              <a:defRPr/>
            </a:pPr>
            <a:r>
              <a:rPr lang="fr-FR" altLang="fr-FR" sz="1350" dirty="0"/>
              <a:t>ex : distribution / TV</a:t>
            </a:r>
          </a:p>
          <a:p>
            <a:pPr lvl="1">
              <a:defRPr/>
            </a:pPr>
            <a:r>
              <a:rPr lang="fr-FR" altLang="fr-FR" sz="1500" dirty="0"/>
              <a:t>éliminer les médias impossibles</a:t>
            </a:r>
          </a:p>
          <a:p>
            <a:pPr lvl="2">
              <a:defRPr/>
            </a:pPr>
            <a:r>
              <a:rPr lang="fr-FR" altLang="fr-FR" sz="1350" dirty="0"/>
              <a:t>ex : démonstration avec radio?</a:t>
            </a:r>
          </a:p>
          <a:p>
            <a:pPr lvl="2">
              <a:defRPr/>
            </a:pPr>
            <a:r>
              <a:rPr lang="fr-FR" altLang="fr-FR" sz="1350" dirty="0"/>
              <a:t>ex : pub « sonore » avec presse, affichage?</a:t>
            </a:r>
          </a:p>
          <a:p>
            <a:pPr lvl="1">
              <a:defRPr/>
            </a:pPr>
            <a:r>
              <a:rPr lang="fr-FR" altLang="fr-FR" sz="1500" dirty="0"/>
              <a:t>Choisir un media qui permet d ’atteindre la cible</a:t>
            </a:r>
          </a:p>
          <a:p>
            <a:pPr lvl="2">
              <a:defRPr/>
            </a:pPr>
            <a:r>
              <a:rPr lang="fr-FR" altLang="fr-FR" sz="1350" dirty="0"/>
              <a:t>ex : presse / jeunes?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a:extLst>
              <a:ext uri="{FF2B5EF4-FFF2-40B4-BE49-F238E27FC236}">
                <a16:creationId xmlns:a16="http://schemas.microsoft.com/office/drawing/2014/main" id="{F1F6FCCA-B6EE-A1B3-D601-BA33B3F7D347}"/>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Comment choisir un support?</a:t>
            </a:r>
          </a:p>
        </p:txBody>
      </p:sp>
      <p:sp>
        <p:nvSpPr>
          <p:cNvPr id="3" name="Rectangle 3">
            <a:extLst>
              <a:ext uri="{FF2B5EF4-FFF2-40B4-BE49-F238E27FC236}">
                <a16:creationId xmlns:a16="http://schemas.microsoft.com/office/drawing/2014/main" id="{B40EEBD2-B3FF-AE9E-E76D-AE5C4FDD64C8}"/>
              </a:ext>
            </a:extLst>
          </p:cNvPr>
          <p:cNvSpPr txBox="1">
            <a:spLocks/>
          </p:cNvSpPr>
          <p:nvPr/>
        </p:nvSpPr>
        <p:spPr>
          <a:xfrm>
            <a:off x="509588" y="2609850"/>
            <a:ext cx="7210425" cy="2698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defRPr/>
            </a:pPr>
            <a:r>
              <a:rPr lang="fr-FR" altLang="fr-FR" sz="1800" dirty="0"/>
              <a:t>Selon :</a:t>
            </a:r>
          </a:p>
          <a:p>
            <a:pPr marL="0" indent="0">
              <a:buFont typeface="Arial" panose="020B0604020202020204" pitchFamily="34" charset="0"/>
              <a:buNone/>
              <a:defRPr/>
            </a:pPr>
            <a:endParaRPr lang="fr-FR" altLang="fr-FR" sz="1800" dirty="0"/>
          </a:p>
          <a:p>
            <a:pPr>
              <a:defRPr/>
            </a:pPr>
            <a:r>
              <a:rPr lang="fr-FR" altLang="fr-FR" sz="2100" dirty="0"/>
              <a:t>l ’Audience : ensemble des « consommateurs » d ’un support</a:t>
            </a:r>
          </a:p>
          <a:p>
            <a:pPr>
              <a:defRPr/>
            </a:pPr>
            <a:r>
              <a:rPr lang="fr-FR" altLang="fr-FR" sz="2100" dirty="0"/>
              <a:t>la duplication : ensemble des personnes qui sont touchés par les 2 supports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3">
            <a:extLst>
              <a:ext uri="{FF2B5EF4-FFF2-40B4-BE49-F238E27FC236}">
                <a16:creationId xmlns:a16="http://schemas.microsoft.com/office/drawing/2014/main" id="{0284007A-3A95-B6AC-5C08-39589EC14040}"/>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Concept d ’Audience</a:t>
            </a:r>
          </a:p>
        </p:txBody>
      </p:sp>
      <p:sp>
        <p:nvSpPr>
          <p:cNvPr id="397314" name="Oval 2">
            <a:extLst>
              <a:ext uri="{FF2B5EF4-FFF2-40B4-BE49-F238E27FC236}">
                <a16:creationId xmlns:a16="http://schemas.microsoft.com/office/drawing/2014/main" id="{29B4E2C1-9A23-ED2C-D501-3CE687E40BAD}"/>
              </a:ext>
            </a:extLst>
          </p:cNvPr>
          <p:cNvSpPr>
            <a:spLocks noChangeArrowheads="1"/>
          </p:cNvSpPr>
          <p:nvPr/>
        </p:nvSpPr>
        <p:spPr bwMode="auto">
          <a:xfrm>
            <a:off x="2400300" y="2862263"/>
            <a:ext cx="1885950" cy="1600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7315" name="Text Box 5">
            <a:extLst>
              <a:ext uri="{FF2B5EF4-FFF2-40B4-BE49-F238E27FC236}">
                <a16:creationId xmlns:a16="http://schemas.microsoft.com/office/drawing/2014/main" id="{43BFF9C5-442D-F395-0033-CD974D56E3EB}"/>
              </a:ext>
            </a:extLst>
          </p:cNvPr>
          <p:cNvSpPr txBox="1">
            <a:spLocks noChangeArrowheads="1"/>
          </p:cNvSpPr>
          <p:nvPr/>
        </p:nvSpPr>
        <p:spPr bwMode="auto">
          <a:xfrm>
            <a:off x="1531938" y="2436813"/>
            <a:ext cx="2319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Audience du support A</a:t>
            </a:r>
          </a:p>
        </p:txBody>
      </p:sp>
      <p:sp>
        <p:nvSpPr>
          <p:cNvPr id="397316" name="Text Box 6">
            <a:extLst>
              <a:ext uri="{FF2B5EF4-FFF2-40B4-BE49-F238E27FC236}">
                <a16:creationId xmlns:a16="http://schemas.microsoft.com/office/drawing/2014/main" id="{E7D1F32D-962D-452A-CCEC-D9D0CE53BE91}"/>
              </a:ext>
            </a:extLst>
          </p:cNvPr>
          <p:cNvSpPr txBox="1">
            <a:spLocks noChangeArrowheads="1"/>
          </p:cNvSpPr>
          <p:nvPr/>
        </p:nvSpPr>
        <p:spPr bwMode="auto">
          <a:xfrm>
            <a:off x="6046788" y="2493963"/>
            <a:ext cx="1216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Cible visée</a:t>
            </a:r>
          </a:p>
        </p:txBody>
      </p:sp>
      <p:sp>
        <p:nvSpPr>
          <p:cNvPr id="397317" name="Oval 7">
            <a:extLst>
              <a:ext uri="{FF2B5EF4-FFF2-40B4-BE49-F238E27FC236}">
                <a16:creationId xmlns:a16="http://schemas.microsoft.com/office/drawing/2014/main" id="{411E4C4D-A14D-7DB5-1B08-2FFF16D313D6}"/>
              </a:ext>
            </a:extLst>
          </p:cNvPr>
          <p:cNvSpPr>
            <a:spLocks noChangeArrowheads="1"/>
          </p:cNvSpPr>
          <p:nvPr/>
        </p:nvSpPr>
        <p:spPr bwMode="auto">
          <a:xfrm>
            <a:off x="3771900" y="2919413"/>
            <a:ext cx="2000250" cy="1600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7318" name="Oval 8">
            <a:extLst>
              <a:ext uri="{FF2B5EF4-FFF2-40B4-BE49-F238E27FC236}">
                <a16:creationId xmlns:a16="http://schemas.microsoft.com/office/drawing/2014/main" id="{813F3520-86C0-05CF-C28D-62937B5B5F0B}"/>
              </a:ext>
            </a:extLst>
          </p:cNvPr>
          <p:cNvSpPr>
            <a:spLocks noChangeArrowheads="1"/>
          </p:cNvSpPr>
          <p:nvPr/>
        </p:nvSpPr>
        <p:spPr bwMode="auto">
          <a:xfrm>
            <a:off x="3829050" y="3319463"/>
            <a:ext cx="400050" cy="8001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7319" name="Line 9">
            <a:extLst>
              <a:ext uri="{FF2B5EF4-FFF2-40B4-BE49-F238E27FC236}">
                <a16:creationId xmlns:a16="http://schemas.microsoft.com/office/drawing/2014/main" id="{6B19AA7A-888E-7D46-E18A-FD29E271FFF4}"/>
              </a:ext>
            </a:extLst>
          </p:cNvPr>
          <p:cNvSpPr>
            <a:spLocks noChangeShapeType="1"/>
          </p:cNvSpPr>
          <p:nvPr/>
        </p:nvSpPr>
        <p:spPr bwMode="auto">
          <a:xfrm>
            <a:off x="4000500" y="4462463"/>
            <a:ext cx="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7320" name="Text Box 10">
            <a:extLst>
              <a:ext uri="{FF2B5EF4-FFF2-40B4-BE49-F238E27FC236}">
                <a16:creationId xmlns:a16="http://schemas.microsoft.com/office/drawing/2014/main" id="{767CC28B-1E3B-95D2-39AC-1520A2EF0A1C}"/>
              </a:ext>
            </a:extLst>
          </p:cNvPr>
          <p:cNvSpPr txBox="1">
            <a:spLocks noChangeArrowheads="1"/>
          </p:cNvSpPr>
          <p:nvPr/>
        </p:nvSpPr>
        <p:spPr bwMode="auto">
          <a:xfrm>
            <a:off x="3092450" y="5010150"/>
            <a:ext cx="188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Audience « utile »</a:t>
            </a:r>
          </a:p>
        </p:txBody>
      </p:sp>
      <p:sp>
        <p:nvSpPr>
          <p:cNvPr id="397321" name="Line 11">
            <a:extLst>
              <a:ext uri="{FF2B5EF4-FFF2-40B4-BE49-F238E27FC236}">
                <a16:creationId xmlns:a16="http://schemas.microsoft.com/office/drawing/2014/main" id="{914763EE-7111-992A-9D2F-AFF63FDB12B0}"/>
              </a:ext>
            </a:extLst>
          </p:cNvPr>
          <p:cNvSpPr>
            <a:spLocks noChangeShapeType="1"/>
          </p:cNvSpPr>
          <p:nvPr/>
        </p:nvSpPr>
        <p:spPr bwMode="auto">
          <a:xfrm>
            <a:off x="2114550" y="2805113"/>
            <a:ext cx="57150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7322" name="Line 12">
            <a:extLst>
              <a:ext uri="{FF2B5EF4-FFF2-40B4-BE49-F238E27FC236}">
                <a16:creationId xmlns:a16="http://schemas.microsoft.com/office/drawing/2014/main" id="{936CFD90-82FE-075F-7B24-E5F57D6188C6}"/>
              </a:ext>
            </a:extLst>
          </p:cNvPr>
          <p:cNvSpPr>
            <a:spLocks noChangeShapeType="1"/>
          </p:cNvSpPr>
          <p:nvPr/>
        </p:nvSpPr>
        <p:spPr bwMode="auto">
          <a:xfrm flipH="1">
            <a:off x="4972050" y="2919413"/>
            <a:ext cx="1600200" cy="628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a:extLst>
              <a:ext uri="{FF2B5EF4-FFF2-40B4-BE49-F238E27FC236}">
                <a16:creationId xmlns:a16="http://schemas.microsoft.com/office/drawing/2014/main" id="{82C53AA9-48EB-11CA-0472-6CF9E2C298E8}"/>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Concept de duplication</a:t>
            </a:r>
          </a:p>
        </p:txBody>
      </p:sp>
      <p:sp>
        <p:nvSpPr>
          <p:cNvPr id="398338" name="Oval 4">
            <a:extLst>
              <a:ext uri="{FF2B5EF4-FFF2-40B4-BE49-F238E27FC236}">
                <a16:creationId xmlns:a16="http://schemas.microsoft.com/office/drawing/2014/main" id="{01D476D0-C598-A6EA-FEAA-55B82BB87E79}"/>
              </a:ext>
            </a:extLst>
          </p:cNvPr>
          <p:cNvSpPr>
            <a:spLocks noChangeArrowheads="1"/>
          </p:cNvSpPr>
          <p:nvPr/>
        </p:nvSpPr>
        <p:spPr bwMode="auto">
          <a:xfrm>
            <a:off x="2400300" y="3143250"/>
            <a:ext cx="1885950" cy="1600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8339" name="Text Box 5">
            <a:extLst>
              <a:ext uri="{FF2B5EF4-FFF2-40B4-BE49-F238E27FC236}">
                <a16:creationId xmlns:a16="http://schemas.microsoft.com/office/drawing/2014/main" id="{E3E9A31F-E04B-BDB0-1975-6F650DCC39BF}"/>
              </a:ext>
            </a:extLst>
          </p:cNvPr>
          <p:cNvSpPr txBox="1">
            <a:spLocks noChangeArrowheads="1"/>
          </p:cNvSpPr>
          <p:nvPr/>
        </p:nvSpPr>
        <p:spPr bwMode="auto">
          <a:xfrm>
            <a:off x="1531938" y="2716213"/>
            <a:ext cx="2319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Audience du support A</a:t>
            </a:r>
          </a:p>
        </p:txBody>
      </p:sp>
      <p:sp>
        <p:nvSpPr>
          <p:cNvPr id="398340" name="Text Box 6">
            <a:extLst>
              <a:ext uri="{FF2B5EF4-FFF2-40B4-BE49-F238E27FC236}">
                <a16:creationId xmlns:a16="http://schemas.microsoft.com/office/drawing/2014/main" id="{25C865AB-F02C-88D8-2ECE-7E3B502D874A}"/>
              </a:ext>
            </a:extLst>
          </p:cNvPr>
          <p:cNvSpPr txBox="1">
            <a:spLocks noChangeArrowheads="1"/>
          </p:cNvSpPr>
          <p:nvPr/>
        </p:nvSpPr>
        <p:spPr bwMode="auto">
          <a:xfrm>
            <a:off x="6170613" y="2840038"/>
            <a:ext cx="154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r"/>
            <a:r>
              <a:rPr lang="fr-FR" altLang="fr-FR">
                <a:latin typeface="Times New Roman" panose="02020603050405020304" pitchFamily="18" charset="0"/>
              </a:rPr>
              <a:t>Audience du support B</a:t>
            </a:r>
          </a:p>
        </p:txBody>
      </p:sp>
      <p:sp>
        <p:nvSpPr>
          <p:cNvPr id="398341" name="Oval 7">
            <a:extLst>
              <a:ext uri="{FF2B5EF4-FFF2-40B4-BE49-F238E27FC236}">
                <a16:creationId xmlns:a16="http://schemas.microsoft.com/office/drawing/2014/main" id="{43ADEE89-2C17-3078-9019-5E652B620263}"/>
              </a:ext>
            </a:extLst>
          </p:cNvPr>
          <p:cNvSpPr>
            <a:spLocks noChangeArrowheads="1"/>
          </p:cNvSpPr>
          <p:nvPr/>
        </p:nvSpPr>
        <p:spPr bwMode="auto">
          <a:xfrm>
            <a:off x="3771900" y="3200400"/>
            <a:ext cx="2000250" cy="1600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8342" name="Oval 8">
            <a:extLst>
              <a:ext uri="{FF2B5EF4-FFF2-40B4-BE49-F238E27FC236}">
                <a16:creationId xmlns:a16="http://schemas.microsoft.com/office/drawing/2014/main" id="{39724EEE-069D-6820-2CC4-BA7774227802}"/>
              </a:ext>
            </a:extLst>
          </p:cNvPr>
          <p:cNvSpPr>
            <a:spLocks noChangeArrowheads="1"/>
          </p:cNvSpPr>
          <p:nvPr/>
        </p:nvSpPr>
        <p:spPr bwMode="auto">
          <a:xfrm>
            <a:off x="3829050" y="3600450"/>
            <a:ext cx="400050" cy="800100"/>
          </a:xfrm>
          <a:prstGeom prst="ellipse">
            <a:avLst/>
          </a:prstGeom>
          <a:solidFill>
            <a:schemeClr val="accent2"/>
          </a:solidFill>
          <a:ln w="9525">
            <a:solidFill>
              <a:schemeClr val="accent2"/>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398343" name="Line 9">
            <a:extLst>
              <a:ext uri="{FF2B5EF4-FFF2-40B4-BE49-F238E27FC236}">
                <a16:creationId xmlns:a16="http://schemas.microsoft.com/office/drawing/2014/main" id="{CA635E1E-E298-1A04-FEB2-54B8182E91D1}"/>
              </a:ext>
            </a:extLst>
          </p:cNvPr>
          <p:cNvSpPr>
            <a:spLocks noChangeShapeType="1"/>
          </p:cNvSpPr>
          <p:nvPr/>
        </p:nvSpPr>
        <p:spPr bwMode="auto">
          <a:xfrm>
            <a:off x="4000500" y="4743450"/>
            <a:ext cx="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8344" name="Line 10">
            <a:extLst>
              <a:ext uri="{FF2B5EF4-FFF2-40B4-BE49-F238E27FC236}">
                <a16:creationId xmlns:a16="http://schemas.microsoft.com/office/drawing/2014/main" id="{B65A31AF-24EB-A94D-D11F-08808DDAFD20}"/>
              </a:ext>
            </a:extLst>
          </p:cNvPr>
          <p:cNvSpPr>
            <a:spLocks noChangeShapeType="1"/>
          </p:cNvSpPr>
          <p:nvPr/>
        </p:nvSpPr>
        <p:spPr bwMode="auto">
          <a:xfrm>
            <a:off x="2114550" y="3086100"/>
            <a:ext cx="57150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8345" name="Line 11">
            <a:extLst>
              <a:ext uri="{FF2B5EF4-FFF2-40B4-BE49-F238E27FC236}">
                <a16:creationId xmlns:a16="http://schemas.microsoft.com/office/drawing/2014/main" id="{A7CF5C36-9D35-40F1-C969-66AA6668DF40}"/>
              </a:ext>
            </a:extLst>
          </p:cNvPr>
          <p:cNvSpPr>
            <a:spLocks noChangeShapeType="1"/>
          </p:cNvSpPr>
          <p:nvPr/>
        </p:nvSpPr>
        <p:spPr bwMode="auto">
          <a:xfrm flipH="1">
            <a:off x="4972050" y="3200400"/>
            <a:ext cx="1600200" cy="628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8346" name="Text Box 12">
            <a:extLst>
              <a:ext uri="{FF2B5EF4-FFF2-40B4-BE49-F238E27FC236}">
                <a16:creationId xmlns:a16="http://schemas.microsoft.com/office/drawing/2014/main" id="{D5617114-EC81-FB86-8F26-66AE8D4A71EE}"/>
              </a:ext>
            </a:extLst>
          </p:cNvPr>
          <p:cNvSpPr txBox="1">
            <a:spLocks noChangeArrowheads="1"/>
          </p:cNvSpPr>
          <p:nvPr/>
        </p:nvSpPr>
        <p:spPr bwMode="auto">
          <a:xfrm>
            <a:off x="3382963" y="5232400"/>
            <a:ext cx="1274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Duplication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a:extLst>
              <a:ext uri="{FF2B5EF4-FFF2-40B4-BE49-F238E27FC236}">
                <a16:creationId xmlns:a16="http://schemas.microsoft.com/office/drawing/2014/main" id="{97835871-0F49-B8E0-1F87-A193E31496B0}"/>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À la recherche de l ’ODV optimum ...</a:t>
            </a:r>
          </a:p>
        </p:txBody>
      </p:sp>
      <p:sp>
        <p:nvSpPr>
          <p:cNvPr id="3" name="Rectangle 3">
            <a:extLst>
              <a:ext uri="{FF2B5EF4-FFF2-40B4-BE49-F238E27FC236}">
                <a16:creationId xmlns:a16="http://schemas.microsoft.com/office/drawing/2014/main" id="{B8EC1EFF-BCFE-CE4D-D0C1-99DB79C22140}"/>
              </a:ext>
            </a:extLst>
          </p:cNvPr>
          <p:cNvSpPr txBox="1">
            <a:spLocks/>
          </p:cNvSpPr>
          <p:nvPr/>
        </p:nvSpPr>
        <p:spPr>
          <a:xfrm>
            <a:off x="509588" y="2609850"/>
            <a:ext cx="7210425" cy="26987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2100"/>
              <a:t>ODV : occasion de voir</a:t>
            </a:r>
          </a:p>
          <a:p>
            <a:pPr>
              <a:defRPr/>
            </a:pPr>
            <a:r>
              <a:rPr lang="fr-FR" altLang="fr-FR" sz="2100"/>
              <a:t>choix d ’un support :</a:t>
            </a:r>
          </a:p>
          <a:p>
            <a:pPr lvl="1">
              <a:defRPr/>
            </a:pPr>
            <a:r>
              <a:rPr lang="fr-FR" altLang="fr-FR" sz="1800"/>
              <a:t>meilleur mix entre :</a:t>
            </a:r>
          </a:p>
          <a:p>
            <a:pPr lvl="2">
              <a:defRPr/>
            </a:pPr>
            <a:r>
              <a:rPr lang="fr-FR" altLang="fr-FR" sz="1500"/>
              <a:t>audiences</a:t>
            </a:r>
          </a:p>
          <a:p>
            <a:pPr lvl="2">
              <a:defRPr/>
            </a:pPr>
            <a:r>
              <a:rPr lang="fr-FR" altLang="fr-FR" sz="1500"/>
              <a:t>qualités</a:t>
            </a:r>
          </a:p>
          <a:p>
            <a:pPr lvl="2">
              <a:defRPr/>
            </a:pPr>
            <a:r>
              <a:rPr lang="fr-FR" altLang="fr-FR" sz="1500"/>
              <a:t>duplication</a:t>
            </a:r>
          </a:p>
          <a:p>
            <a:pPr lvl="2">
              <a:defRPr/>
            </a:pPr>
            <a:r>
              <a:rPr lang="fr-FR" altLang="fr-FR" sz="1500"/>
              <a:t>budget</a:t>
            </a:r>
          </a:p>
          <a:p>
            <a:pPr>
              <a:defRPr/>
            </a:pPr>
            <a:r>
              <a:rPr lang="fr-FR" altLang="fr-FR" sz="2100"/>
              <a:t>---&gt; meilleur couverture de la cible :</a:t>
            </a:r>
          </a:p>
          <a:p>
            <a:pPr lvl="1">
              <a:defRPr/>
            </a:pPr>
            <a:r>
              <a:rPr lang="fr-FR" altLang="fr-FR" sz="1800"/>
              <a:t>ex : 86 % touchée par campagne</a:t>
            </a:r>
            <a:endParaRPr lang="fr-FR" altLang="fr-FR" sz="1800"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a:extLst>
              <a:ext uri="{FF2B5EF4-FFF2-40B4-BE49-F238E27FC236}">
                <a16:creationId xmlns:a16="http://schemas.microsoft.com/office/drawing/2014/main" id="{F31698ED-8356-46B2-081E-EFF72B4FB456}"/>
              </a:ext>
            </a:extLst>
          </p:cNvPr>
          <p:cNvSpPr txBox="1">
            <a:spLocks noChangeArrowheads="1"/>
          </p:cNvSpPr>
          <p:nvPr/>
        </p:nvSpPr>
        <p:spPr bwMode="auto">
          <a:xfrm>
            <a:off x="273050" y="350838"/>
            <a:ext cx="72104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Publicité et législation</a:t>
            </a:r>
          </a:p>
        </p:txBody>
      </p:sp>
      <p:sp>
        <p:nvSpPr>
          <p:cNvPr id="400386" name="ZoneTexte 4">
            <a:extLst>
              <a:ext uri="{FF2B5EF4-FFF2-40B4-BE49-F238E27FC236}">
                <a16:creationId xmlns:a16="http://schemas.microsoft.com/office/drawing/2014/main" id="{1D8C6011-1D4E-281D-FF20-584063E413BB}"/>
              </a:ext>
            </a:extLst>
          </p:cNvPr>
          <p:cNvSpPr txBox="1">
            <a:spLocks noChangeArrowheads="1"/>
          </p:cNvSpPr>
          <p:nvPr/>
        </p:nvSpPr>
        <p:spPr bwMode="auto">
          <a:xfrm>
            <a:off x="188913" y="1571625"/>
            <a:ext cx="3711575" cy="1477963"/>
          </a:xfrm>
          <a:prstGeom prst="rect">
            <a:avLst/>
          </a:prstGeom>
          <a:solidFill>
            <a:srgbClr val="FFC000"/>
          </a:solidFill>
          <a:ln w="9525">
            <a:solidFill>
              <a:schemeClr val="accent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solidFill>
                <a:srgbClr val="FF0000"/>
              </a:solidFill>
            </a:endParaRPr>
          </a:p>
          <a:p>
            <a:r>
              <a:rPr lang="fr-FR" altLang="fr-FR">
                <a:solidFill>
                  <a:srgbClr val="FF0000"/>
                </a:solidFill>
              </a:rPr>
              <a:t>loi ROYER (1973)</a:t>
            </a:r>
          </a:p>
          <a:p>
            <a:endParaRPr lang="fr-FR" altLang="fr-FR">
              <a:solidFill>
                <a:srgbClr val="FF0000"/>
              </a:solidFill>
            </a:endParaRPr>
          </a:p>
          <a:p>
            <a:r>
              <a:rPr lang="fr-FR" altLang="fr-FR">
                <a:solidFill>
                  <a:srgbClr val="FF0000"/>
                </a:solidFill>
              </a:rPr>
              <a:t>réglementation sur la pub mensongère</a:t>
            </a:r>
          </a:p>
          <a:p>
            <a:endParaRPr lang="fr-FR" altLang="fr-FR">
              <a:solidFill>
                <a:srgbClr val="FF0000"/>
              </a:solidFill>
            </a:endParaRPr>
          </a:p>
        </p:txBody>
      </p:sp>
      <p:sp>
        <p:nvSpPr>
          <p:cNvPr id="400387" name="ZoneTexte 5">
            <a:extLst>
              <a:ext uri="{FF2B5EF4-FFF2-40B4-BE49-F238E27FC236}">
                <a16:creationId xmlns:a16="http://schemas.microsoft.com/office/drawing/2014/main" id="{7229489F-FAFC-C772-8128-51EBDC8FD054}"/>
              </a:ext>
            </a:extLst>
          </p:cNvPr>
          <p:cNvSpPr txBox="1">
            <a:spLocks noChangeArrowheads="1"/>
          </p:cNvSpPr>
          <p:nvPr/>
        </p:nvSpPr>
        <p:spPr bwMode="auto">
          <a:xfrm>
            <a:off x="8104188" y="3298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400388" name="ZoneTexte 6">
            <a:extLst>
              <a:ext uri="{FF2B5EF4-FFF2-40B4-BE49-F238E27FC236}">
                <a16:creationId xmlns:a16="http://schemas.microsoft.com/office/drawing/2014/main" id="{A94DBB2D-E683-D6AF-9B0B-55B248B63117}"/>
              </a:ext>
            </a:extLst>
          </p:cNvPr>
          <p:cNvSpPr txBox="1">
            <a:spLocks noChangeArrowheads="1"/>
          </p:cNvSpPr>
          <p:nvPr/>
        </p:nvSpPr>
        <p:spPr bwMode="auto">
          <a:xfrm>
            <a:off x="157163" y="3600450"/>
            <a:ext cx="4414837" cy="2859088"/>
          </a:xfrm>
          <a:prstGeom prst="rect">
            <a:avLst/>
          </a:prstGeom>
          <a:solidFill>
            <a:srgbClr val="FFC000"/>
          </a:solidFill>
          <a:ln w="9525">
            <a:solidFill>
              <a:schemeClr val="accent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900113" indent="-214313">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solidFill>
                <a:srgbClr val="FF0000"/>
              </a:solidFill>
            </a:endParaRPr>
          </a:p>
          <a:p>
            <a:pPr algn="ctr"/>
            <a:r>
              <a:rPr lang="fr-FR" altLang="fr-FR">
                <a:solidFill>
                  <a:srgbClr val="FF0000"/>
                </a:solidFill>
              </a:rPr>
              <a:t>loi EVIN (1991)</a:t>
            </a:r>
          </a:p>
          <a:p>
            <a:pPr algn="ctr"/>
            <a:endParaRPr lang="fr-FR" altLang="fr-FR">
              <a:solidFill>
                <a:srgbClr val="FF0000"/>
              </a:solidFill>
            </a:endParaRPr>
          </a:p>
          <a:p>
            <a:pPr algn="ctr"/>
            <a:r>
              <a:rPr lang="fr-FR" altLang="fr-FR">
                <a:solidFill>
                  <a:srgbClr val="FF0000"/>
                </a:solidFill>
              </a:rPr>
              <a:t>interdiction de toute publicité directe ou indirecte (parrainage) pour le tabac</a:t>
            </a:r>
          </a:p>
          <a:p>
            <a:pPr algn="ctr"/>
            <a:r>
              <a:rPr lang="fr-FR" altLang="fr-FR">
                <a:solidFill>
                  <a:srgbClr val="FF0000"/>
                </a:solidFill>
              </a:rPr>
              <a:t>réglementation / alcools :</a:t>
            </a:r>
          </a:p>
          <a:p>
            <a:pPr lvl="2" algn="ctr">
              <a:buFont typeface="Arial" panose="020B0604020202020204" pitchFamily="34" charset="0"/>
              <a:buChar char="•"/>
            </a:pPr>
            <a:r>
              <a:rPr lang="fr-FR" altLang="fr-FR">
                <a:solidFill>
                  <a:srgbClr val="FF0000"/>
                </a:solidFill>
              </a:rPr>
              <a:t>uniquement presse écrite (# jeunes)</a:t>
            </a:r>
          </a:p>
          <a:p>
            <a:pPr lvl="2" algn="ctr">
              <a:buFont typeface="Arial" panose="020B0604020202020204" pitchFamily="34" charset="0"/>
              <a:buChar char="•"/>
            </a:pPr>
            <a:r>
              <a:rPr lang="fr-FR" altLang="fr-FR">
                <a:solidFill>
                  <a:srgbClr val="FF0000"/>
                </a:solidFill>
              </a:rPr>
              <a:t>radio (tranches spécf)</a:t>
            </a:r>
          </a:p>
          <a:p>
            <a:pPr lvl="2" algn="ctr">
              <a:buFont typeface="Arial" panose="020B0604020202020204" pitchFamily="34" charset="0"/>
              <a:buChar char="•"/>
            </a:pPr>
            <a:r>
              <a:rPr lang="fr-FR" altLang="fr-FR">
                <a:solidFill>
                  <a:srgbClr val="FF0000"/>
                </a:solidFill>
              </a:rPr>
              <a:t>et affiches (dans lieux précis)</a:t>
            </a:r>
          </a:p>
          <a:p>
            <a:endParaRPr lang="fr-FR" altLang="fr-FR">
              <a:solidFill>
                <a:srgbClr val="FF0000"/>
              </a:solidFill>
            </a:endParaRPr>
          </a:p>
        </p:txBody>
      </p:sp>
      <p:sp>
        <p:nvSpPr>
          <p:cNvPr id="400389" name="ZoneTexte 7">
            <a:extLst>
              <a:ext uri="{FF2B5EF4-FFF2-40B4-BE49-F238E27FC236}">
                <a16:creationId xmlns:a16="http://schemas.microsoft.com/office/drawing/2014/main" id="{273756D6-8E2C-F2E8-AFFF-9399DF593041}"/>
              </a:ext>
            </a:extLst>
          </p:cNvPr>
          <p:cNvSpPr txBox="1">
            <a:spLocks noChangeArrowheads="1"/>
          </p:cNvSpPr>
          <p:nvPr/>
        </p:nvSpPr>
        <p:spPr bwMode="auto">
          <a:xfrm>
            <a:off x="4751388" y="881063"/>
            <a:ext cx="4083050" cy="2308225"/>
          </a:xfrm>
          <a:prstGeom prst="rect">
            <a:avLst/>
          </a:prstGeom>
          <a:solidFill>
            <a:srgbClr val="FFC000"/>
          </a:solidFill>
          <a:ln w="9525">
            <a:solidFill>
              <a:schemeClr val="accent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solidFill>
                <a:srgbClr val="FF0000"/>
              </a:solidFill>
            </a:endParaRPr>
          </a:p>
          <a:p>
            <a:r>
              <a:rPr lang="fr-FR" altLang="fr-FR">
                <a:solidFill>
                  <a:srgbClr val="FF0000"/>
                </a:solidFill>
              </a:rPr>
              <a:t>Loi Neiertz (1992)</a:t>
            </a:r>
          </a:p>
          <a:p>
            <a:endParaRPr lang="fr-FR" altLang="fr-FR">
              <a:solidFill>
                <a:srgbClr val="FF0000"/>
              </a:solidFill>
            </a:endParaRPr>
          </a:p>
          <a:p>
            <a:pPr lvl="1"/>
            <a:r>
              <a:rPr lang="fr-FR" altLang="fr-FR">
                <a:solidFill>
                  <a:srgbClr val="FF0000"/>
                </a:solidFill>
              </a:rPr>
              <a:t>autorisation pub comparative</a:t>
            </a:r>
          </a:p>
          <a:p>
            <a:pPr lvl="1"/>
            <a:r>
              <a:rPr lang="fr-FR" altLang="fr-FR">
                <a:solidFill>
                  <a:srgbClr val="FF0000"/>
                </a:solidFill>
              </a:rPr>
              <a:t>mais conditions difficiles</a:t>
            </a:r>
          </a:p>
          <a:p>
            <a:pPr lvl="1"/>
            <a:r>
              <a:rPr lang="fr-FR" altLang="fr-FR">
                <a:solidFill>
                  <a:srgbClr val="FF0000"/>
                </a:solidFill>
              </a:rPr>
              <a:t>doit être « objective, loyale et vraie »</a:t>
            </a:r>
          </a:p>
          <a:p>
            <a:pPr lvl="1"/>
            <a:r>
              <a:rPr lang="fr-FR" altLang="fr-FR">
                <a:solidFill>
                  <a:srgbClr val="FF0000"/>
                </a:solidFill>
              </a:rPr>
              <a:t>et prévenir concurrence</a:t>
            </a:r>
          </a:p>
          <a:p>
            <a:endParaRPr lang="fr-FR" altLang="fr-FR">
              <a:solidFill>
                <a:srgbClr val="FF0000"/>
              </a:solidFill>
            </a:endParaRPr>
          </a:p>
        </p:txBody>
      </p:sp>
      <p:sp>
        <p:nvSpPr>
          <p:cNvPr id="400390" name="ZoneTexte 8">
            <a:extLst>
              <a:ext uri="{FF2B5EF4-FFF2-40B4-BE49-F238E27FC236}">
                <a16:creationId xmlns:a16="http://schemas.microsoft.com/office/drawing/2014/main" id="{36090F2D-6B74-A256-53DC-0C656AA62934}"/>
              </a:ext>
            </a:extLst>
          </p:cNvPr>
          <p:cNvSpPr txBox="1">
            <a:spLocks noChangeArrowheads="1"/>
          </p:cNvSpPr>
          <p:nvPr/>
        </p:nvSpPr>
        <p:spPr bwMode="auto">
          <a:xfrm>
            <a:off x="4932363" y="3600450"/>
            <a:ext cx="3997325" cy="2862263"/>
          </a:xfrm>
          <a:prstGeom prst="rect">
            <a:avLst/>
          </a:prstGeom>
          <a:solidFill>
            <a:srgbClr val="FFC000"/>
          </a:solidFill>
          <a:ln w="9525">
            <a:solidFill>
              <a:schemeClr val="accent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a:solidFill>
                <a:srgbClr val="FF0000"/>
              </a:solidFill>
            </a:endParaRPr>
          </a:p>
          <a:p>
            <a:pPr algn="ctr"/>
            <a:r>
              <a:rPr lang="fr-FR" altLang="fr-FR">
                <a:solidFill>
                  <a:srgbClr val="FF0000"/>
                </a:solidFill>
              </a:rPr>
              <a:t>Loi Sapin (1993)</a:t>
            </a:r>
          </a:p>
          <a:p>
            <a:pPr algn="ctr"/>
            <a:endParaRPr lang="fr-FR" altLang="fr-FR">
              <a:solidFill>
                <a:srgbClr val="FF0000"/>
              </a:solidFill>
            </a:endParaRPr>
          </a:p>
          <a:p>
            <a:pPr algn="ctr"/>
            <a:r>
              <a:rPr lang="fr-FR" altLang="fr-FR">
                <a:solidFill>
                  <a:srgbClr val="FF0000"/>
                </a:solidFill>
              </a:rPr>
              <a:t>achat d ’espace dans la transparence</a:t>
            </a:r>
          </a:p>
          <a:p>
            <a:pPr algn="ctr"/>
            <a:r>
              <a:rPr lang="fr-FR" altLang="fr-FR">
                <a:solidFill>
                  <a:srgbClr val="FF0000"/>
                </a:solidFill>
              </a:rPr>
              <a:t>tarif connu de tous les intervenants :</a:t>
            </a:r>
          </a:p>
          <a:p>
            <a:pPr lvl="1" algn="ctr"/>
            <a:r>
              <a:rPr lang="fr-FR" altLang="fr-FR">
                <a:solidFill>
                  <a:srgbClr val="FF0000"/>
                </a:solidFill>
              </a:rPr>
              <a:t>le support envoie la facture à l ’annonceur</a:t>
            </a:r>
          </a:p>
          <a:p>
            <a:pPr lvl="1" algn="ctr"/>
            <a:r>
              <a:rPr lang="fr-FR" altLang="fr-FR">
                <a:solidFill>
                  <a:srgbClr val="FF0000"/>
                </a:solidFill>
              </a:rPr>
              <a:t>agence : mandataire (#commissionnaire)</a:t>
            </a:r>
          </a:p>
          <a:p>
            <a:pPr lvl="1" algn="ctr"/>
            <a:endParaRPr lang="fr-FR" altLang="fr-FR">
              <a:solidFill>
                <a:srgbClr val="FF0000"/>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re 2">
            <a:extLst>
              <a:ext uri="{FF2B5EF4-FFF2-40B4-BE49-F238E27FC236}">
                <a16:creationId xmlns:a16="http://schemas.microsoft.com/office/drawing/2014/main" id="{B3EB4907-20EC-C66F-3A54-1898EA8631F2}"/>
              </a:ext>
            </a:extLst>
          </p:cNvPr>
          <p:cNvSpPr>
            <a:spLocks noGrp="1"/>
          </p:cNvSpPr>
          <p:nvPr>
            <p:ph type="title"/>
          </p:nvPr>
        </p:nvSpPr>
        <p:spPr/>
        <p:txBody>
          <a:bodyPr anchor="ctr"/>
          <a:lstStyle/>
          <a:p>
            <a:pPr algn="ctr"/>
            <a:r>
              <a:rPr lang="fr-FR" altLang="fr-FR">
                <a:ea typeface="ＭＳ Ｐゴシック" panose="020B0600070205080204" pitchFamily="34" charset="-128"/>
              </a:rPr>
              <a:t>Quiz 5</a:t>
            </a:r>
          </a:p>
        </p:txBody>
      </p:sp>
      <p:pic>
        <p:nvPicPr>
          <p:cNvPr id="401410" name="Image 3">
            <a:extLst>
              <a:ext uri="{FF2B5EF4-FFF2-40B4-BE49-F238E27FC236}">
                <a16:creationId xmlns:a16="http://schemas.microsoft.com/office/drawing/2014/main" id="{B2E265A0-C122-D072-15C8-4C634C49C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itre 2">
            <a:extLst>
              <a:ext uri="{FF2B5EF4-FFF2-40B4-BE49-F238E27FC236}">
                <a16:creationId xmlns:a16="http://schemas.microsoft.com/office/drawing/2014/main" id="{3C91A160-6943-A593-A5A8-C3C316BABC3D}"/>
              </a:ext>
            </a:extLst>
          </p:cNvPr>
          <p:cNvSpPr>
            <a:spLocks noGrp="1"/>
          </p:cNvSpPr>
          <p:nvPr>
            <p:ph type="title"/>
          </p:nvPr>
        </p:nvSpPr>
        <p:spPr/>
        <p:txBody>
          <a:bodyPr anchor="ctr"/>
          <a:lstStyle/>
          <a:p>
            <a:pPr algn="ctr"/>
            <a:r>
              <a:rPr lang="fr-FR" altLang="fr-FR">
                <a:ea typeface="ＭＳ Ｐゴシック" panose="020B0600070205080204" pitchFamily="34" charset="-128"/>
              </a:rPr>
              <a:t>Quiz 6</a:t>
            </a:r>
          </a:p>
        </p:txBody>
      </p:sp>
      <p:pic>
        <p:nvPicPr>
          <p:cNvPr id="402434" name="Image 3">
            <a:extLst>
              <a:ext uri="{FF2B5EF4-FFF2-40B4-BE49-F238E27FC236}">
                <a16:creationId xmlns:a16="http://schemas.microsoft.com/office/drawing/2014/main" id="{456E1A76-E2E9-3F79-C684-0BA2F3CF5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a:extLst>
              <a:ext uri="{FF2B5EF4-FFF2-40B4-BE49-F238E27FC236}">
                <a16:creationId xmlns:a16="http://schemas.microsoft.com/office/drawing/2014/main" id="{8FBAA7EA-777D-3D73-9185-F62E4FD0843A}"/>
              </a:ext>
            </a:extLst>
          </p:cNvPr>
          <p:cNvSpPr>
            <a:spLocks noGrp="1"/>
          </p:cNvSpPr>
          <p:nvPr>
            <p:ph type="ctrTitle"/>
          </p:nvPr>
        </p:nvSpPr>
        <p:spPr>
          <a:xfrm>
            <a:off x="6705600" y="24384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latin typeface="Times" charset="0"/>
                <a:ea typeface="ＭＳ Ｐゴシック" panose="020B0600070205080204" pitchFamily="34" charset="-128"/>
              </a:rPr>
              <a:t>3 – la communication hors-média</a:t>
            </a:r>
          </a:p>
        </p:txBody>
      </p:sp>
      <p:sp>
        <p:nvSpPr>
          <p:cNvPr id="403458" name="Rectangle 35">
            <a:extLst>
              <a:ext uri="{FF2B5EF4-FFF2-40B4-BE49-F238E27FC236}">
                <a16:creationId xmlns:a16="http://schemas.microsoft.com/office/drawing/2014/main" id="{28B58D44-D896-CDEA-768A-2BF00191AE12}"/>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0022DEEA-A818-5141-B2F3-0BDEBEB9CDDD}" type="slidenum">
              <a:rPr lang="en-US" altLang="fr-FR" sz="1800" smtClean="0">
                <a:solidFill>
                  <a:schemeClr val="bg1"/>
                </a:solidFill>
              </a:rPr>
              <a:pPr algn="l"/>
              <a:t>209</a:t>
            </a:fld>
            <a:endParaRPr lang="en-US" altLang="fr-FR" sz="180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FA07B46-1782-087A-D2A1-98E540BCBB38}"/>
              </a:ext>
            </a:extLst>
          </p:cNvPr>
          <p:cNvSpPr>
            <a:spLocks noGrp="1"/>
          </p:cNvSpPr>
          <p:nvPr>
            <p:ph type="ctrTitle"/>
          </p:nvPr>
        </p:nvSpPr>
        <p:spPr>
          <a:xfrm>
            <a:off x="6781800" y="2590800"/>
            <a:ext cx="2133600" cy="1905000"/>
          </a:xfrm>
        </p:spPr>
        <p:txBody>
          <a:bodyPr/>
          <a:lstStyle/>
          <a:p>
            <a:pPr algn="ctr" eaLnBrk="1" hangingPunct="1"/>
            <a:r>
              <a:rPr lang="fr-FR" altLang="fr-FR" sz="2200">
                <a:solidFill>
                  <a:srgbClr val="FFFFFF"/>
                </a:solidFill>
                <a:ea typeface="ＭＳ Ｐゴシック" panose="020B0600070205080204" pitchFamily="34" charset="-128"/>
              </a:rPr>
              <a:t>2 - Le comportement d’achat du consommateur</a:t>
            </a:r>
          </a:p>
        </p:txBody>
      </p:sp>
      <p:sp>
        <p:nvSpPr>
          <p:cNvPr id="62466" name="Rectangle 3">
            <a:extLst>
              <a:ext uri="{FF2B5EF4-FFF2-40B4-BE49-F238E27FC236}">
                <a16:creationId xmlns:a16="http://schemas.microsoft.com/office/drawing/2014/main" id="{ADEC1F37-3844-5D50-53E9-04CFB85870D0}"/>
              </a:ext>
            </a:extLst>
          </p:cNvPr>
          <p:cNvSpPr>
            <a:spLocks noGrp="1"/>
          </p:cNvSpPr>
          <p:nvPr>
            <p:ph type="subTitle" idx="1"/>
          </p:nvPr>
        </p:nvSpPr>
        <p:spPr>
          <a:xfrm>
            <a:off x="381000" y="1143000"/>
            <a:ext cx="6858000" cy="1679575"/>
          </a:xfrm>
        </p:spPr>
        <p:txBody>
          <a:bodyPr/>
          <a:lstStyle/>
          <a:p>
            <a:pPr eaLnBrk="1" hangingPunct="1"/>
            <a:r>
              <a:rPr lang="fr-FR" altLang="fr-FR">
                <a:solidFill>
                  <a:srgbClr val="FFFFFF"/>
                </a:solidFill>
                <a:ea typeface="ＭＳ Ｐゴシック" panose="020B0600070205080204" pitchFamily="34" charset="-128"/>
              </a:rPr>
              <a:t>1 - Définition</a:t>
            </a:r>
          </a:p>
          <a:p>
            <a:pPr eaLnBrk="1" hangingPunct="1"/>
            <a:r>
              <a:rPr lang="fr-FR" altLang="fr-FR">
                <a:solidFill>
                  <a:srgbClr val="FFFFFF"/>
                </a:solidFill>
                <a:ea typeface="ＭＳ Ｐゴシック" panose="020B0600070205080204" pitchFamily="34" charset="-128"/>
              </a:rPr>
              <a:t>2- Le processus de prise de décision</a:t>
            </a:r>
          </a:p>
          <a:p>
            <a:pPr eaLnBrk="1" hangingPunct="1"/>
            <a:r>
              <a:rPr lang="fr-FR" altLang="fr-FR">
                <a:solidFill>
                  <a:srgbClr val="FFFFFF"/>
                </a:solidFill>
                <a:ea typeface="ＭＳ Ｐゴシック" panose="020B0600070205080204" pitchFamily="34" charset="-128"/>
              </a:rPr>
              <a:t>3- Les facteurs explicatifs</a:t>
            </a:r>
          </a:p>
        </p:txBody>
      </p:sp>
      <p:sp>
        <p:nvSpPr>
          <p:cNvPr id="62467" name="Rectangle 35">
            <a:extLst>
              <a:ext uri="{FF2B5EF4-FFF2-40B4-BE49-F238E27FC236}">
                <a16:creationId xmlns:a16="http://schemas.microsoft.com/office/drawing/2014/main" id="{C71CFBA8-07AF-6C42-7409-61C124EA5CD3}"/>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9E1D3E3B-0613-124C-84D5-0D84D6367BE8}" type="slidenum">
              <a:rPr lang="en-US" altLang="fr-FR" sz="1800" smtClean="0">
                <a:solidFill>
                  <a:schemeClr val="bg1"/>
                </a:solidFill>
              </a:rPr>
              <a:pPr algn="l"/>
              <a:t>21</a:t>
            </a:fld>
            <a:endParaRPr lang="en-US" altLang="fr-FR" sz="1800">
              <a:solidFill>
                <a:schemeClr val="bg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re 1">
            <a:extLst>
              <a:ext uri="{FF2B5EF4-FFF2-40B4-BE49-F238E27FC236}">
                <a16:creationId xmlns:a16="http://schemas.microsoft.com/office/drawing/2014/main" id="{CA52FA73-82F3-1419-F58D-504F8B1E2326}"/>
              </a:ext>
            </a:extLst>
          </p:cNvPr>
          <p:cNvSpPr>
            <a:spLocks noGrp="1"/>
          </p:cNvSpPr>
          <p:nvPr>
            <p:ph type="title"/>
          </p:nvPr>
        </p:nvSpPr>
        <p:spPr/>
        <p:txBody>
          <a:bodyPr/>
          <a:lstStyle/>
          <a:p>
            <a:r>
              <a:rPr lang="fr-FR" altLang="fr-FR">
                <a:ea typeface="ＭＳ Ｐゴシック" panose="020B0600070205080204" pitchFamily="34" charset="-128"/>
              </a:rPr>
              <a:t>1 – Le Marketing Direct</a:t>
            </a:r>
          </a:p>
        </p:txBody>
      </p:sp>
      <p:sp>
        <p:nvSpPr>
          <p:cNvPr id="3" name="Text Box 3">
            <a:extLst>
              <a:ext uri="{FF2B5EF4-FFF2-40B4-BE49-F238E27FC236}">
                <a16:creationId xmlns:a16="http://schemas.microsoft.com/office/drawing/2014/main" id="{2C375123-BDCC-D071-B9CF-37C98A551BD1}"/>
              </a:ext>
            </a:extLst>
          </p:cNvPr>
          <p:cNvSpPr txBox="1">
            <a:spLocks noChangeArrowheads="1"/>
          </p:cNvSpPr>
          <p:nvPr/>
        </p:nvSpPr>
        <p:spPr bwMode="auto">
          <a:xfrm>
            <a:off x="103188" y="2416175"/>
            <a:ext cx="2265362" cy="3416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50000"/>
              </a:spcBef>
            </a:pPr>
            <a:endParaRPr lang="fr-FR" altLang="fr-FR">
              <a:solidFill>
                <a:srgbClr val="0033CC"/>
              </a:solidFill>
              <a:latin typeface="Times New Roman" panose="02020603050405020304" pitchFamily="18" charset="0"/>
            </a:endParaRPr>
          </a:p>
          <a:p>
            <a:pPr algn="ctr" eaLnBrk="1" hangingPunct="1">
              <a:spcBef>
                <a:spcPct val="50000"/>
              </a:spcBef>
            </a:pPr>
            <a:r>
              <a:rPr lang="fr-FR" altLang="fr-FR">
                <a:solidFill>
                  <a:srgbClr val="0033CC"/>
                </a:solidFill>
                <a:latin typeface="Times New Roman" panose="02020603050405020304" pitchFamily="18" charset="0"/>
              </a:rPr>
              <a:t>Le marketing direct est l’ensemble des techniques permettant un contact direct et personnalisé (one to one) avec le client (prospect) dans le but de l’amener à une réponse favorable :</a:t>
            </a:r>
          </a:p>
          <a:p>
            <a:pPr algn="ctr" eaLnBrk="1" hangingPunct="1">
              <a:spcBef>
                <a:spcPct val="50000"/>
              </a:spcBef>
            </a:pPr>
            <a:endParaRPr lang="fr-FR" altLang="fr-FR">
              <a:solidFill>
                <a:srgbClr val="0033CC"/>
              </a:solidFill>
              <a:latin typeface="Times New Roman" panose="02020603050405020304" pitchFamily="18" charset="0"/>
            </a:endParaRPr>
          </a:p>
        </p:txBody>
      </p:sp>
      <p:sp>
        <p:nvSpPr>
          <p:cNvPr id="4" name="Text Box 4">
            <a:extLst>
              <a:ext uri="{FF2B5EF4-FFF2-40B4-BE49-F238E27FC236}">
                <a16:creationId xmlns:a16="http://schemas.microsoft.com/office/drawing/2014/main" id="{CA9070E2-0AD6-5F36-F716-6A44694819FB}"/>
              </a:ext>
            </a:extLst>
          </p:cNvPr>
          <p:cNvSpPr txBox="1">
            <a:spLocks noChangeArrowheads="1"/>
          </p:cNvSpPr>
          <p:nvPr/>
        </p:nvSpPr>
        <p:spPr bwMode="auto">
          <a:xfrm>
            <a:off x="3008313" y="2713038"/>
            <a:ext cx="6032500" cy="3036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just" eaLnBrk="1" hangingPunct="1">
              <a:lnSpc>
                <a:spcPct val="85000"/>
              </a:lnSpc>
            </a:pPr>
            <a:r>
              <a:rPr lang="fr-FR" altLang="fr-FR" sz="2100" b="1">
                <a:solidFill>
                  <a:srgbClr val="FF0000"/>
                </a:solidFill>
                <a:latin typeface="Times New Roman" panose="02020603050405020304" pitchFamily="18" charset="0"/>
              </a:rPr>
              <a:t>Le téléphone</a:t>
            </a:r>
            <a:r>
              <a:rPr lang="fr-FR" altLang="fr-FR" sz="2100">
                <a:solidFill>
                  <a:srgbClr val="FF0000"/>
                </a:solidFill>
                <a:latin typeface="Times New Roman" panose="02020603050405020304" pitchFamily="18" charset="0"/>
              </a:rPr>
              <a:t> </a:t>
            </a:r>
            <a:r>
              <a:rPr lang="fr-FR" altLang="fr-FR" sz="2100">
                <a:latin typeface="Times New Roman" panose="02020603050405020304" pitchFamily="18" charset="0"/>
              </a:rPr>
              <a:t>(phoning), souvent sur une plate-forme téléphonique (appels entrants ou sortants)</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Le publipostage </a:t>
            </a:r>
            <a:r>
              <a:rPr lang="fr-FR" altLang="fr-FR" sz="2100">
                <a:latin typeface="Times New Roman" panose="02020603050405020304" pitchFamily="18" charset="0"/>
              </a:rPr>
              <a:t>(mailing)</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Le bus mailing </a:t>
            </a:r>
            <a:r>
              <a:rPr lang="fr-FR" altLang="fr-FR" sz="2100">
                <a:latin typeface="Times New Roman" panose="02020603050405020304" pitchFamily="18" charset="0"/>
              </a:rPr>
              <a:t>(envoi groupé)</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L’ISA</a:t>
            </a:r>
            <a:r>
              <a:rPr lang="fr-FR" altLang="fr-FR" sz="2100">
                <a:latin typeface="Times New Roman" panose="02020603050405020304" pitchFamily="18" charset="0"/>
              </a:rPr>
              <a:t> (imprimé sans adresse)</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L’asile colis </a:t>
            </a:r>
            <a:r>
              <a:rPr lang="fr-FR" altLang="fr-FR" sz="2100">
                <a:latin typeface="Times New Roman" panose="02020603050405020304" pitchFamily="18" charset="0"/>
              </a:rPr>
              <a:t>(flyer dans le colis d’une autre entreprise)</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Internet</a:t>
            </a:r>
            <a:r>
              <a:rPr lang="fr-FR" altLang="fr-FR" sz="2100">
                <a:latin typeface="Times New Roman" panose="02020603050405020304" pitchFamily="18" charset="0"/>
              </a:rPr>
              <a:t> (e-mailing…)</a:t>
            </a:r>
          </a:p>
          <a:p>
            <a:pPr algn="just" eaLnBrk="1" hangingPunct="1">
              <a:lnSpc>
                <a:spcPct val="85000"/>
              </a:lnSpc>
            </a:pPr>
            <a:endParaRPr lang="fr-FR" altLang="fr-FR" sz="600">
              <a:latin typeface="Times New Roman" panose="02020603050405020304" pitchFamily="18" charset="0"/>
            </a:endParaRPr>
          </a:p>
          <a:p>
            <a:pPr algn="just" eaLnBrk="1" hangingPunct="1">
              <a:lnSpc>
                <a:spcPct val="85000"/>
              </a:lnSpc>
            </a:pPr>
            <a:r>
              <a:rPr lang="fr-FR" altLang="fr-FR" sz="2100" b="1">
                <a:solidFill>
                  <a:srgbClr val="FF0000"/>
                </a:solidFill>
                <a:latin typeface="Times New Roman" panose="02020603050405020304" pitchFamily="18" charset="0"/>
              </a:rPr>
              <a:t>Le couponning… </a:t>
            </a:r>
            <a:r>
              <a:rPr lang="fr-FR" altLang="fr-FR" sz="2100">
                <a:latin typeface="Times New Roman" panose="02020603050405020304" pitchFamily="18" charset="0"/>
              </a:rPr>
              <a:t>(dans les journaux)</a:t>
            </a:r>
          </a:p>
        </p:txBody>
      </p:sp>
      <p:sp>
        <p:nvSpPr>
          <p:cNvPr id="5" name="Flèche vers la droite 4">
            <a:extLst>
              <a:ext uri="{FF2B5EF4-FFF2-40B4-BE49-F238E27FC236}">
                <a16:creationId xmlns:a16="http://schemas.microsoft.com/office/drawing/2014/main" id="{CCE7E119-29B0-C925-EBAE-B51E8F8DE5CA}"/>
              </a:ext>
            </a:extLst>
          </p:cNvPr>
          <p:cNvSpPr/>
          <p:nvPr/>
        </p:nvSpPr>
        <p:spPr>
          <a:xfrm>
            <a:off x="2368550" y="3589338"/>
            <a:ext cx="655638" cy="118586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additive="base">
                                        <p:cTn id="49"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 calcmode="lin" valueType="num">
                                      <p:cBhvr additive="base">
                                        <p:cTn id="55"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build="p"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a:extLst>
              <a:ext uri="{FF2B5EF4-FFF2-40B4-BE49-F238E27FC236}">
                <a16:creationId xmlns:a16="http://schemas.microsoft.com/office/drawing/2014/main" id="{379CD51B-CBF2-626F-CADA-F12F14F03CC0}"/>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Objectifs du marketing direct</a:t>
            </a:r>
          </a:p>
        </p:txBody>
      </p:sp>
      <p:sp>
        <p:nvSpPr>
          <p:cNvPr id="406530" name="Rectangle 3">
            <a:extLst>
              <a:ext uri="{FF2B5EF4-FFF2-40B4-BE49-F238E27FC236}">
                <a16:creationId xmlns:a16="http://schemas.microsoft.com/office/drawing/2014/main" id="{8F4FD692-E792-65DB-88A2-78D154326B69}"/>
              </a:ext>
            </a:extLst>
          </p:cNvPr>
          <p:cNvSpPr txBox="1">
            <a:spLocks/>
          </p:cNvSpPr>
          <p:nvPr/>
        </p:nvSpPr>
        <p:spPr bwMode="auto">
          <a:xfrm>
            <a:off x="125413" y="2392363"/>
            <a:ext cx="4291012" cy="2595562"/>
          </a:xfrm>
          <a:prstGeom prst="rect">
            <a:avLst/>
          </a:prstGeom>
          <a:solidFill>
            <a:srgbClr val="FFC000"/>
          </a:solidFill>
          <a:ln w="9525">
            <a:solidFill>
              <a:schemeClr val="accent1"/>
            </a:solidFill>
            <a:miter lim="800000"/>
            <a:headEnd/>
            <a:tailEnd/>
          </a:ln>
        </p:spPr>
        <p:txBody>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None/>
            </a:pPr>
            <a:r>
              <a:rPr lang="fr-FR" altLang="fr-FR" sz="2100">
                <a:solidFill>
                  <a:srgbClr val="FF0000"/>
                </a:solidFill>
              </a:rPr>
              <a:t>objectifs premiers :</a:t>
            </a:r>
          </a:p>
          <a:p>
            <a:pPr lvl="1" eaLnBrk="1" hangingPunct="1">
              <a:lnSpc>
                <a:spcPct val="90000"/>
              </a:lnSpc>
              <a:spcBef>
                <a:spcPts val="500"/>
              </a:spcBef>
              <a:buClrTx/>
              <a:buSzTx/>
              <a:buFont typeface="Arial" panose="020B0604020202020204" pitchFamily="34" charset="0"/>
              <a:buChar char="•"/>
            </a:pPr>
            <a:r>
              <a:rPr lang="fr-FR" altLang="fr-FR">
                <a:solidFill>
                  <a:srgbClr val="FF0000"/>
                </a:solidFill>
              </a:rPr>
              <a:t>qualification des prospects</a:t>
            </a:r>
          </a:p>
          <a:p>
            <a:pPr lvl="2" eaLnBrk="1" hangingPunct="1">
              <a:lnSpc>
                <a:spcPct val="90000"/>
              </a:lnSpc>
              <a:spcBef>
                <a:spcPts val="500"/>
              </a:spcBef>
              <a:buClrTx/>
              <a:buSzTx/>
              <a:buFont typeface="Arial" panose="020B0604020202020204" pitchFamily="34" charset="0"/>
              <a:buChar char="•"/>
            </a:pPr>
            <a:r>
              <a:rPr lang="fr-FR" altLang="fr-FR" sz="1500">
                <a:solidFill>
                  <a:srgbClr val="FF0000"/>
                </a:solidFill>
              </a:rPr>
              <a:t>---&gt; suspect ---&gt; prospect</a:t>
            </a:r>
          </a:p>
          <a:p>
            <a:pPr lvl="1" eaLnBrk="1" hangingPunct="1">
              <a:lnSpc>
                <a:spcPct val="90000"/>
              </a:lnSpc>
              <a:spcBef>
                <a:spcPts val="500"/>
              </a:spcBef>
              <a:buClrTx/>
              <a:buSzTx/>
              <a:buFont typeface="Arial" panose="020B0604020202020204" pitchFamily="34" charset="0"/>
              <a:buChar char="•"/>
            </a:pPr>
            <a:r>
              <a:rPr lang="fr-FR" altLang="fr-FR">
                <a:solidFill>
                  <a:srgbClr val="FF0000"/>
                </a:solidFill>
              </a:rPr>
              <a:t>prospection : --&gt; rdv</a:t>
            </a:r>
          </a:p>
          <a:p>
            <a:pPr lvl="1" eaLnBrk="1" hangingPunct="1">
              <a:lnSpc>
                <a:spcPct val="90000"/>
              </a:lnSpc>
              <a:spcBef>
                <a:spcPts val="500"/>
              </a:spcBef>
              <a:buClrTx/>
              <a:buSzTx/>
              <a:buFont typeface="Arial" panose="020B0604020202020204" pitchFamily="34" charset="0"/>
              <a:buChar char="•"/>
            </a:pPr>
            <a:r>
              <a:rPr lang="fr-FR" altLang="fr-FR">
                <a:solidFill>
                  <a:srgbClr val="FF0000"/>
                </a:solidFill>
              </a:rPr>
              <a:t>vente de produits </a:t>
            </a:r>
          </a:p>
          <a:p>
            <a:pPr lvl="1" eaLnBrk="1" hangingPunct="1">
              <a:lnSpc>
                <a:spcPct val="90000"/>
              </a:lnSpc>
              <a:spcBef>
                <a:spcPts val="500"/>
              </a:spcBef>
              <a:buClrTx/>
              <a:buSzTx/>
              <a:buFont typeface="Arial" panose="020B0604020202020204" pitchFamily="34" charset="0"/>
              <a:buChar char="•"/>
            </a:pPr>
            <a:r>
              <a:rPr lang="fr-FR" altLang="fr-FR">
                <a:solidFill>
                  <a:srgbClr val="FF0000"/>
                </a:solidFill>
              </a:rPr>
              <a:t>fidélisation / présence maintenue</a:t>
            </a:r>
          </a:p>
        </p:txBody>
      </p:sp>
      <p:sp>
        <p:nvSpPr>
          <p:cNvPr id="406531" name="ZoneTexte 6">
            <a:extLst>
              <a:ext uri="{FF2B5EF4-FFF2-40B4-BE49-F238E27FC236}">
                <a16:creationId xmlns:a16="http://schemas.microsoft.com/office/drawing/2014/main" id="{E57FDB3D-50CD-8133-36FA-44F067B0C866}"/>
              </a:ext>
            </a:extLst>
          </p:cNvPr>
          <p:cNvSpPr txBox="1">
            <a:spLocks noChangeArrowheads="1"/>
          </p:cNvSpPr>
          <p:nvPr/>
        </p:nvSpPr>
        <p:spPr bwMode="auto">
          <a:xfrm>
            <a:off x="4768850" y="2633663"/>
            <a:ext cx="4260850" cy="2354262"/>
          </a:xfrm>
          <a:prstGeom prst="rect">
            <a:avLst/>
          </a:prstGeom>
          <a:solidFill>
            <a:srgbClr val="FFC000"/>
          </a:solidFill>
          <a:ln w="9525">
            <a:solidFill>
              <a:schemeClr val="accent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600075" indent="-25717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100">
                <a:solidFill>
                  <a:srgbClr val="FF0000"/>
                </a:solidFill>
              </a:rPr>
              <a:t>objectifs seconds :</a:t>
            </a:r>
          </a:p>
          <a:p>
            <a:endParaRPr lang="fr-FR" altLang="fr-FR"/>
          </a:p>
          <a:p>
            <a:pPr lvl="1">
              <a:buFont typeface="Arial" panose="020B0604020202020204" pitchFamily="34" charset="0"/>
              <a:buChar char="•"/>
            </a:pPr>
            <a:r>
              <a:rPr lang="fr-FR" altLang="fr-FR">
                <a:solidFill>
                  <a:srgbClr val="FF0000"/>
                </a:solidFill>
              </a:rPr>
              <a:t>diminution des coûts variables : tel / automobile</a:t>
            </a:r>
          </a:p>
          <a:p>
            <a:pPr lvl="1">
              <a:buFont typeface="Arial" panose="020B0604020202020204" pitchFamily="34" charset="0"/>
              <a:buChar char="•"/>
            </a:pPr>
            <a:r>
              <a:rPr lang="fr-FR" altLang="fr-FR">
                <a:solidFill>
                  <a:srgbClr val="FF0000"/>
                </a:solidFill>
              </a:rPr>
              <a:t>amélioration productivité commerciaux : gestion informatisée relance</a:t>
            </a:r>
          </a:p>
          <a:p>
            <a:endParaRPr lang="fr-FR" altLang="fr-F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a:extLst>
              <a:ext uri="{FF2B5EF4-FFF2-40B4-BE49-F238E27FC236}">
                <a16:creationId xmlns:a16="http://schemas.microsoft.com/office/drawing/2014/main" id="{89BB754D-0683-ACF2-CE49-18ED1B483A9B}"/>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La base du marketing direct : le fichier</a:t>
            </a:r>
          </a:p>
        </p:txBody>
      </p:sp>
      <p:sp>
        <p:nvSpPr>
          <p:cNvPr id="407554" name="Rectangle 3">
            <a:extLst>
              <a:ext uri="{FF2B5EF4-FFF2-40B4-BE49-F238E27FC236}">
                <a16:creationId xmlns:a16="http://schemas.microsoft.com/office/drawing/2014/main" id="{E074064A-BBE7-3E05-F5D5-AD2CC67154F7}"/>
              </a:ext>
            </a:extLst>
          </p:cNvPr>
          <p:cNvSpPr txBox="1">
            <a:spLocks noChangeArrowheads="1"/>
          </p:cNvSpPr>
          <p:nvPr/>
        </p:nvSpPr>
        <p:spPr bwMode="auto">
          <a:xfrm>
            <a:off x="509588" y="2609850"/>
            <a:ext cx="72104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 une entreprise sans fichier n ’a pas de mémoire! »</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une entreprise sans fichier informatisé n ’a pas de …fichier! »</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deux types de fichiers :</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fichiers de compilation</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fichiers de comportement</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a:extLst>
              <a:ext uri="{FF2B5EF4-FFF2-40B4-BE49-F238E27FC236}">
                <a16:creationId xmlns:a16="http://schemas.microsoft.com/office/drawing/2014/main" id="{5490BA0A-A9ED-6F74-492C-63E844CD82C4}"/>
              </a:ext>
            </a:extLst>
          </p:cNvPr>
          <p:cNvSpPr txBox="1">
            <a:spLocks/>
          </p:cNvSpPr>
          <p:nvPr/>
        </p:nvSpPr>
        <p:spPr bwMode="auto">
          <a:xfrm>
            <a:off x="147638" y="1120775"/>
            <a:ext cx="4321175" cy="3603625"/>
          </a:xfrm>
          <a:prstGeom prst="rect">
            <a:avLst/>
          </a:prstGeom>
          <a:solidFill>
            <a:srgbClr val="FFC000"/>
          </a:solidFill>
          <a:ln w="9525">
            <a:solidFill>
              <a:schemeClr val="accent1"/>
            </a:solidFill>
            <a:miter lim="800000"/>
            <a:headEnd/>
            <a:tailEnd/>
          </a:ln>
        </p:spPr>
        <p:txBody>
          <a:bodyPr/>
          <a:lstStyle>
            <a:lvl1pPr>
              <a:defRPr>
                <a:solidFill>
                  <a:schemeClr val="tx1"/>
                </a:solidFill>
                <a:latin typeface="Times" charset="0"/>
                <a:ea typeface="ＭＳ Ｐゴシック" panose="020B0600070205080204" pitchFamily="34" charset="-128"/>
              </a:defRPr>
            </a:lvl1pPr>
            <a:lvl2pPr>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2700">
                <a:solidFill>
                  <a:srgbClr val="FF0000"/>
                </a:solidFill>
                <a:latin typeface="Rockwell" panose="02060603020205020403" pitchFamily="18" charset="77"/>
              </a:rPr>
              <a:t>les fichiers de compilation</a:t>
            </a:r>
          </a:p>
          <a:p>
            <a:pPr eaLnBrk="1" hangingPunct="1">
              <a:lnSpc>
                <a:spcPct val="90000"/>
              </a:lnSpc>
            </a:pPr>
            <a:endParaRPr lang="fr-FR" altLang="fr-FR">
              <a:solidFill>
                <a:srgbClr val="FF0000"/>
              </a:solidFill>
              <a:latin typeface="Rockwell" panose="02060603020205020403" pitchFamily="18" charset="77"/>
            </a:endParaRPr>
          </a:p>
          <a:p>
            <a:pPr eaLnBrk="1" hangingPunct="1">
              <a:lnSpc>
                <a:spcPct val="90000"/>
              </a:lnSpc>
            </a:pPr>
            <a:r>
              <a:rPr lang="fr-FR" altLang="fr-FR">
                <a:solidFill>
                  <a:srgbClr val="FF0000"/>
                </a:solidFill>
                <a:latin typeface="Rockwell" panose="02060603020205020403" pitchFamily="18" charset="77"/>
              </a:rPr>
              <a:t>Diversité de l ’offre :</a:t>
            </a:r>
          </a:p>
          <a:p>
            <a:pPr lvl="1"/>
            <a:r>
              <a:rPr lang="fr-FR" altLang="fr-FR">
                <a:solidFill>
                  <a:srgbClr val="FF0000"/>
                </a:solidFill>
              </a:rPr>
              <a:t>à partir INSEE / code APE : 4 millions d’adresses</a:t>
            </a:r>
          </a:p>
          <a:p>
            <a:pPr lvl="1"/>
            <a:r>
              <a:rPr lang="fr-FR" altLang="fr-FR">
                <a:solidFill>
                  <a:srgbClr val="FF0000"/>
                </a:solidFill>
              </a:rPr>
              <a:t>France télécom : 2.8 Millions d’adresses</a:t>
            </a:r>
          </a:p>
          <a:p>
            <a:pPr lvl="1"/>
            <a:r>
              <a:rPr lang="fr-FR" altLang="fr-FR">
                <a:solidFill>
                  <a:srgbClr val="FF0000"/>
                </a:solidFill>
              </a:rPr>
              <a:t>RNCS </a:t>
            </a:r>
          </a:p>
          <a:p>
            <a:pPr lvl="1"/>
            <a:r>
              <a:rPr lang="fr-FR" altLang="fr-FR">
                <a:solidFill>
                  <a:srgbClr val="FF0000"/>
                </a:solidFill>
              </a:rPr>
              <a:t>chambres de commerce et métiers</a:t>
            </a:r>
          </a:p>
          <a:p>
            <a:pPr lvl="1"/>
            <a:r>
              <a:rPr lang="fr-FR" altLang="fr-FR">
                <a:solidFill>
                  <a:srgbClr val="FF0000"/>
                </a:solidFill>
              </a:rPr>
              <a:t>greffe de commerce</a:t>
            </a:r>
          </a:p>
          <a:p>
            <a:pPr lvl="1"/>
            <a:r>
              <a:rPr lang="fr-FR" altLang="fr-FR">
                <a:solidFill>
                  <a:srgbClr val="FF0000"/>
                </a:solidFill>
              </a:rPr>
              <a:t>presse professionnelle</a:t>
            </a:r>
          </a:p>
          <a:p>
            <a:pPr eaLnBrk="1" hangingPunct="1">
              <a:lnSpc>
                <a:spcPct val="90000"/>
              </a:lnSpc>
            </a:pPr>
            <a:endParaRPr lang="fr-FR" altLang="fr-FR" sz="2700">
              <a:solidFill>
                <a:srgbClr val="FF0000"/>
              </a:solidFill>
              <a:latin typeface="Rockwell" panose="02060603020205020403" pitchFamily="18" charset="77"/>
            </a:endParaRPr>
          </a:p>
        </p:txBody>
      </p:sp>
      <p:sp>
        <p:nvSpPr>
          <p:cNvPr id="3" name="Rectangle 3">
            <a:extLst>
              <a:ext uri="{FF2B5EF4-FFF2-40B4-BE49-F238E27FC236}">
                <a16:creationId xmlns:a16="http://schemas.microsoft.com/office/drawing/2014/main" id="{B59FFB3D-1216-F5AD-0E81-BB2B53322714}"/>
              </a:ext>
            </a:extLst>
          </p:cNvPr>
          <p:cNvSpPr txBox="1">
            <a:spLocks/>
          </p:cNvSpPr>
          <p:nvPr/>
        </p:nvSpPr>
        <p:spPr>
          <a:xfrm>
            <a:off x="4749800" y="3149600"/>
            <a:ext cx="4124325" cy="2203450"/>
          </a:xfrm>
          <a:prstGeom prst="rect">
            <a:avLst/>
          </a:prstGeom>
          <a:solidFill>
            <a:srgbClr val="FFC000"/>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defRPr/>
            </a:pPr>
            <a:r>
              <a:rPr lang="fr-FR" altLang="fr-FR" sz="2700" dirty="0">
                <a:solidFill>
                  <a:srgbClr val="FF0000"/>
                </a:solidFill>
                <a:latin typeface="+mj-lt"/>
                <a:ea typeface="+mj-ea"/>
                <a:cs typeface="+mj-cs"/>
              </a:rPr>
              <a:t>les fichiers de comportement</a:t>
            </a:r>
          </a:p>
          <a:p>
            <a:pPr marL="0" indent="0">
              <a:buFont typeface="Arial" panose="020B0604020202020204" pitchFamily="34" charset="0"/>
              <a:buNone/>
              <a:defRPr/>
            </a:pPr>
            <a:endParaRPr lang="fr-FR" altLang="fr-FR" sz="1800" dirty="0">
              <a:solidFill>
                <a:srgbClr val="FF0000"/>
              </a:solidFill>
              <a:latin typeface="+mj-lt"/>
              <a:ea typeface="+mj-ea"/>
              <a:cs typeface="+mj-cs"/>
            </a:endParaRPr>
          </a:p>
          <a:p>
            <a:pPr lvl="1">
              <a:defRPr/>
            </a:pPr>
            <a:r>
              <a:rPr lang="fr-FR" altLang="fr-FR" sz="1500" dirty="0">
                <a:solidFill>
                  <a:srgbClr val="FF0000"/>
                </a:solidFill>
              </a:rPr>
              <a:t>plus complets (informations sur les comportements)</a:t>
            </a:r>
          </a:p>
          <a:p>
            <a:pPr lvl="1">
              <a:defRPr/>
            </a:pPr>
            <a:r>
              <a:rPr lang="fr-FR" altLang="fr-FR" sz="1500" dirty="0">
                <a:solidFill>
                  <a:srgbClr val="FF0000"/>
                </a:solidFill>
              </a:rPr>
              <a:t>==&gt; plus coûteux</a:t>
            </a:r>
          </a:p>
          <a:p>
            <a:pPr lvl="1">
              <a:defRPr/>
            </a:pPr>
            <a:r>
              <a:rPr lang="fr-FR" altLang="fr-FR" sz="1500" dirty="0">
                <a:solidFill>
                  <a:srgbClr val="FF0000"/>
                </a:solidFill>
              </a:rPr>
              <a:t>ex : VPC </a:t>
            </a:r>
          </a:p>
        </p:txBody>
      </p:sp>
      <p:sp>
        <p:nvSpPr>
          <p:cNvPr id="408579" name="Rectangle 2">
            <a:extLst>
              <a:ext uri="{FF2B5EF4-FFF2-40B4-BE49-F238E27FC236}">
                <a16:creationId xmlns:a16="http://schemas.microsoft.com/office/drawing/2014/main" id="{2E192277-1C5B-1EC6-94EB-E18476AD3014}"/>
              </a:ext>
            </a:extLst>
          </p:cNvPr>
          <p:cNvSpPr txBox="1">
            <a:spLocks/>
          </p:cNvSpPr>
          <p:nvPr/>
        </p:nvSpPr>
        <p:spPr bwMode="auto">
          <a:xfrm>
            <a:off x="684213" y="5157788"/>
            <a:ext cx="2663825" cy="809625"/>
          </a:xfrm>
          <a:prstGeom prst="rect">
            <a:avLst/>
          </a:prstGeom>
          <a:solidFill>
            <a:srgbClr val="FFC000"/>
          </a:solidFill>
          <a:ln w="9525">
            <a:solidFill>
              <a:schemeClr val="accent1"/>
            </a:solidFill>
            <a:miter lim="800000"/>
            <a:headEnd/>
            <a:tailEnd/>
          </a:ln>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solidFill>
                  <a:srgbClr val="FF0000"/>
                </a:solidFill>
                <a:latin typeface="Rockwell" panose="02060603020205020403" pitchFamily="18" charset="77"/>
              </a:rPr>
              <a:t>Coût fichier :</a:t>
            </a:r>
          </a:p>
          <a:p>
            <a:pPr algn="ctr" eaLnBrk="1" hangingPunct="1">
              <a:lnSpc>
                <a:spcPct val="90000"/>
              </a:lnSpc>
            </a:pPr>
            <a:r>
              <a:rPr lang="fr-FR" altLang="fr-FR" sz="3000">
                <a:solidFill>
                  <a:srgbClr val="FF0000"/>
                </a:solidFill>
                <a:latin typeface="Rockwell" panose="02060603020205020403" pitchFamily="18" charset="77"/>
              </a:rPr>
              <a:t> </a:t>
            </a:r>
            <a:r>
              <a:rPr lang="fr-FR" altLang="fr-FR" sz="2100">
                <a:solidFill>
                  <a:srgbClr val="FF0000"/>
                </a:solidFill>
                <a:latin typeface="Rockwell" panose="02060603020205020403" pitchFamily="18" charset="77"/>
              </a:rPr>
              <a:t>0.03 cts à 3 euros</a:t>
            </a:r>
          </a:p>
          <a:p>
            <a:pPr eaLnBrk="1" hangingPunct="1">
              <a:lnSpc>
                <a:spcPct val="90000"/>
              </a:lnSpc>
            </a:pPr>
            <a:endParaRPr lang="fr-FR" altLang="fr-FR" sz="3000">
              <a:solidFill>
                <a:srgbClr val="FF0000"/>
              </a:solidFill>
              <a:latin typeface="Rockwell" panose="02060603020205020403" pitchFamily="18"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ZOUM.WAV"/>
                                        </p:tgtEl>
                                      </p:cMediaNode>
                                    </p:audio>
                                  </p:sub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ZOUM.WAV"/>
                                        </p:tgtEl>
                                      </p:cMediaNode>
                                    </p:audio>
                                  </p:subTnLst>
                                </p:cTn>
                              </p:par>
                              <p:par>
                                <p:cTn id="13" presetID="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ZOUM.WAV"/>
                                        </p:tgtEl>
                                      </p:cMediaNode>
                                    </p:audio>
                                  </p:subTnLst>
                                </p:cTn>
                              </p:par>
                              <p:par>
                                <p:cTn id="17" presetID="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ZOU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a:extLst>
              <a:ext uri="{FF2B5EF4-FFF2-40B4-BE49-F238E27FC236}">
                <a16:creationId xmlns:a16="http://schemas.microsoft.com/office/drawing/2014/main" id="{E490DF20-4601-AA9D-7D03-A444B37D0FE4}"/>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Les 3 piliers du marketing direct</a:t>
            </a:r>
          </a:p>
        </p:txBody>
      </p:sp>
      <p:sp>
        <p:nvSpPr>
          <p:cNvPr id="7" name="Ellipse 6">
            <a:extLst>
              <a:ext uri="{FF2B5EF4-FFF2-40B4-BE49-F238E27FC236}">
                <a16:creationId xmlns:a16="http://schemas.microsoft.com/office/drawing/2014/main" id="{B916DA0E-72A2-0D54-F618-741AC9769491}"/>
              </a:ext>
            </a:extLst>
          </p:cNvPr>
          <p:cNvSpPr/>
          <p:nvPr/>
        </p:nvSpPr>
        <p:spPr>
          <a:xfrm>
            <a:off x="4926013" y="2233613"/>
            <a:ext cx="1889125" cy="17859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FF0000"/>
                </a:solidFill>
              </a:rPr>
              <a:t>Types de communication</a:t>
            </a:r>
          </a:p>
        </p:txBody>
      </p:sp>
      <p:sp>
        <p:nvSpPr>
          <p:cNvPr id="8" name="Ellipse 7">
            <a:extLst>
              <a:ext uri="{FF2B5EF4-FFF2-40B4-BE49-F238E27FC236}">
                <a16:creationId xmlns:a16="http://schemas.microsoft.com/office/drawing/2014/main" id="{E2CB7EB1-4809-3289-9537-01FB54D63671}"/>
              </a:ext>
            </a:extLst>
          </p:cNvPr>
          <p:cNvSpPr/>
          <p:nvPr/>
        </p:nvSpPr>
        <p:spPr>
          <a:xfrm>
            <a:off x="2703513" y="2233613"/>
            <a:ext cx="1889125" cy="17859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FF0000"/>
                </a:solidFill>
              </a:rPr>
              <a:t>Base de données marketing</a:t>
            </a:r>
          </a:p>
        </p:txBody>
      </p:sp>
      <p:sp>
        <p:nvSpPr>
          <p:cNvPr id="9" name="Ellipse 8">
            <a:extLst>
              <a:ext uri="{FF2B5EF4-FFF2-40B4-BE49-F238E27FC236}">
                <a16:creationId xmlns:a16="http://schemas.microsoft.com/office/drawing/2014/main" id="{5D5E9FB7-8457-AB2F-94DC-D49A42458C43}"/>
              </a:ext>
            </a:extLst>
          </p:cNvPr>
          <p:cNvSpPr/>
          <p:nvPr/>
        </p:nvSpPr>
        <p:spPr>
          <a:xfrm>
            <a:off x="479425" y="2233613"/>
            <a:ext cx="1890713" cy="17859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FF0000"/>
                </a:solidFill>
              </a:rPr>
              <a:t>Gestion des relations avec les clients</a:t>
            </a:r>
          </a:p>
        </p:txBody>
      </p:sp>
      <p:sp>
        <p:nvSpPr>
          <p:cNvPr id="13" name="Rectangle 12">
            <a:extLst>
              <a:ext uri="{FF2B5EF4-FFF2-40B4-BE49-F238E27FC236}">
                <a16:creationId xmlns:a16="http://schemas.microsoft.com/office/drawing/2014/main" id="{C85E8AB7-8C28-B4AC-0E7B-5011B3FF6FA4}"/>
              </a:ext>
            </a:extLst>
          </p:cNvPr>
          <p:cNvSpPr/>
          <p:nvPr/>
        </p:nvSpPr>
        <p:spPr>
          <a:xfrm>
            <a:off x="2909888" y="4830763"/>
            <a:ext cx="1746250" cy="138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Capter les transactions</a:t>
            </a:r>
          </a:p>
          <a:p>
            <a:pPr algn="ctr">
              <a:defRPr/>
            </a:pPr>
            <a:r>
              <a:rPr lang="fr-FR" dirty="0"/>
              <a:t>des clients et prospects</a:t>
            </a:r>
          </a:p>
        </p:txBody>
      </p:sp>
      <p:sp>
        <p:nvSpPr>
          <p:cNvPr id="14" name="Rectangle 13">
            <a:extLst>
              <a:ext uri="{FF2B5EF4-FFF2-40B4-BE49-F238E27FC236}">
                <a16:creationId xmlns:a16="http://schemas.microsoft.com/office/drawing/2014/main" id="{C54C2A58-7266-CA0D-A523-FAABE19CCC82}"/>
              </a:ext>
            </a:extLst>
          </p:cNvPr>
          <p:cNvSpPr/>
          <p:nvPr/>
        </p:nvSpPr>
        <p:spPr>
          <a:xfrm>
            <a:off x="455613" y="4830763"/>
            <a:ext cx="1938337" cy="138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Segmentation</a:t>
            </a:r>
          </a:p>
          <a:p>
            <a:pPr algn="ctr">
              <a:defRPr/>
            </a:pPr>
            <a:r>
              <a:rPr lang="fr-FR" dirty="0"/>
              <a:t>Ciblage</a:t>
            </a:r>
          </a:p>
          <a:p>
            <a:pPr algn="ctr">
              <a:defRPr/>
            </a:pPr>
            <a:r>
              <a:rPr lang="fr-FR" dirty="0"/>
              <a:t>Personnalisation</a:t>
            </a:r>
          </a:p>
        </p:txBody>
      </p:sp>
      <p:sp>
        <p:nvSpPr>
          <p:cNvPr id="16" name="Rectangle 15">
            <a:extLst>
              <a:ext uri="{FF2B5EF4-FFF2-40B4-BE49-F238E27FC236}">
                <a16:creationId xmlns:a16="http://schemas.microsoft.com/office/drawing/2014/main" id="{FED7F0E2-7581-4F9B-7020-BE50BE0129D0}"/>
              </a:ext>
            </a:extLst>
          </p:cNvPr>
          <p:cNvSpPr/>
          <p:nvPr/>
        </p:nvSpPr>
        <p:spPr>
          <a:xfrm>
            <a:off x="5048250" y="4832350"/>
            <a:ext cx="1644650" cy="138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Adaptées à chaque client</a:t>
            </a:r>
          </a:p>
          <a:p>
            <a:pPr algn="ctr">
              <a:defRPr/>
            </a:pPr>
            <a:r>
              <a:rPr lang="fr-FR" dirty="0"/>
              <a:t>One ton one</a:t>
            </a:r>
          </a:p>
        </p:txBody>
      </p:sp>
      <p:sp>
        <p:nvSpPr>
          <p:cNvPr id="17" name="Flèche vers le bas 16">
            <a:extLst>
              <a:ext uri="{FF2B5EF4-FFF2-40B4-BE49-F238E27FC236}">
                <a16:creationId xmlns:a16="http://schemas.microsoft.com/office/drawing/2014/main" id="{1EFB5B75-C114-D836-A0DD-51E7EE4DE8C8}"/>
              </a:ext>
            </a:extLst>
          </p:cNvPr>
          <p:cNvSpPr/>
          <p:nvPr/>
        </p:nvSpPr>
        <p:spPr>
          <a:xfrm>
            <a:off x="1201738" y="4019550"/>
            <a:ext cx="446087"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Flèche vers le bas 17">
            <a:extLst>
              <a:ext uri="{FF2B5EF4-FFF2-40B4-BE49-F238E27FC236}">
                <a16:creationId xmlns:a16="http://schemas.microsoft.com/office/drawing/2014/main" id="{0AA9C586-1F0A-957C-D217-8832093B248A}"/>
              </a:ext>
            </a:extLst>
          </p:cNvPr>
          <p:cNvSpPr/>
          <p:nvPr/>
        </p:nvSpPr>
        <p:spPr>
          <a:xfrm>
            <a:off x="3424238" y="4033838"/>
            <a:ext cx="447675"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Flèche vers le bas 18">
            <a:extLst>
              <a:ext uri="{FF2B5EF4-FFF2-40B4-BE49-F238E27FC236}">
                <a16:creationId xmlns:a16="http://schemas.microsoft.com/office/drawing/2014/main" id="{D7810931-CA08-8208-7F04-4AD55D9011ED}"/>
              </a:ext>
            </a:extLst>
          </p:cNvPr>
          <p:cNvSpPr/>
          <p:nvPr/>
        </p:nvSpPr>
        <p:spPr>
          <a:xfrm>
            <a:off x="5646738" y="4033838"/>
            <a:ext cx="447675"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Image 2">
            <a:extLst>
              <a:ext uri="{FF2B5EF4-FFF2-40B4-BE49-F238E27FC236}">
                <a16:creationId xmlns:a16="http://schemas.microsoft.com/office/drawing/2014/main" id="{7B10A551-ED40-3BE1-DD61-E1237BFBB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1647825"/>
            <a:ext cx="6615112"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6" name="Rectangle 2">
            <a:extLst>
              <a:ext uri="{FF2B5EF4-FFF2-40B4-BE49-F238E27FC236}">
                <a16:creationId xmlns:a16="http://schemas.microsoft.com/office/drawing/2014/main" id="{CD854DAF-6669-921D-1215-1D5EA178AA33}"/>
              </a:ext>
            </a:extLst>
          </p:cNvPr>
          <p:cNvSpPr txBox="1">
            <a:spLocks noChangeArrowheads="1"/>
          </p:cNvSpPr>
          <p:nvPr/>
        </p:nvSpPr>
        <p:spPr bwMode="auto">
          <a:xfrm>
            <a:off x="84138" y="836613"/>
            <a:ext cx="905986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Les compétences spécifiques du marketing direct</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Image 2">
            <a:extLst>
              <a:ext uri="{FF2B5EF4-FFF2-40B4-BE49-F238E27FC236}">
                <a16:creationId xmlns:a16="http://schemas.microsoft.com/office/drawing/2014/main" id="{F296D5F4-5456-7ED1-C47A-51D7101A0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512888"/>
            <a:ext cx="883126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0" name="Rectangle 2">
            <a:extLst>
              <a:ext uri="{FF2B5EF4-FFF2-40B4-BE49-F238E27FC236}">
                <a16:creationId xmlns:a16="http://schemas.microsoft.com/office/drawing/2014/main" id="{0271E965-63D7-6D39-236D-6B19E3ABE6DD}"/>
              </a:ext>
            </a:extLst>
          </p:cNvPr>
          <p:cNvSpPr txBox="1">
            <a:spLocks noChangeArrowheads="1"/>
          </p:cNvSpPr>
          <p:nvPr/>
        </p:nvSpPr>
        <p:spPr bwMode="auto">
          <a:xfrm>
            <a:off x="133350" y="919163"/>
            <a:ext cx="791686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Cycle de vie de la relation client</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Image 2">
            <a:extLst>
              <a:ext uri="{FF2B5EF4-FFF2-40B4-BE49-F238E27FC236}">
                <a16:creationId xmlns:a16="http://schemas.microsoft.com/office/drawing/2014/main" id="{7FCBA3EF-E00D-F7F9-A31F-80F8BF09D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606550"/>
            <a:ext cx="837247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
            <a:extLst>
              <a:ext uri="{FF2B5EF4-FFF2-40B4-BE49-F238E27FC236}">
                <a16:creationId xmlns:a16="http://schemas.microsoft.com/office/drawing/2014/main" id="{E831849D-AABB-0731-5957-70E45E5020A7}"/>
              </a:ext>
            </a:extLst>
          </p:cNvPr>
          <p:cNvSpPr>
            <a:spLocks noChangeArrowheads="1"/>
          </p:cNvSpPr>
          <p:nvPr/>
        </p:nvSpPr>
        <p:spPr bwMode="auto">
          <a:xfrm>
            <a:off x="179388" y="349250"/>
            <a:ext cx="8821737" cy="6248400"/>
          </a:xfrm>
          <a:prstGeom prst="rect">
            <a:avLst/>
          </a:prstGeom>
          <a:solidFill>
            <a:srgbClr val="FFC000"/>
          </a:solidFill>
          <a:ln w="9525">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1600" b="1">
                <a:solidFill>
                  <a:srgbClr val="FF0000"/>
                </a:solidFill>
                <a:latin typeface="inherit"/>
              </a:rPr>
              <a:t>Attention (ou conscience)</a:t>
            </a:r>
          </a:p>
          <a:p>
            <a:r>
              <a:rPr lang="fr-FR" altLang="fr-FR" sz="1600">
                <a:latin typeface="Helvetica Neue" panose="02000503000000020004" pitchFamily="2" charset="0"/>
              </a:rPr>
              <a:t>C’est quand le consommateur prend conscience ou fait connaissance avec votre marque. Souvent ce premier contact se fait avec la publicité, les relations publiques, le contenu diffusé par la marque. Le consommateur n’est pas nécessairement intéressé par votre produit, vos services mais dans tous les cas, il rentre en contact avec votre marque.</a:t>
            </a:r>
            <a:br>
              <a:rPr lang="fr-FR" altLang="fr-FR" sz="1600">
                <a:latin typeface="Helvetica Neue" panose="02000503000000020004" pitchFamily="2" charset="0"/>
              </a:rPr>
            </a:br>
            <a:r>
              <a:rPr lang="fr-FR" altLang="fr-FR" sz="1600">
                <a:latin typeface="Helvetica Neue" panose="02000503000000020004" pitchFamily="2" charset="0"/>
              </a:rPr>
              <a:t>A ce premier niveau, ce premier point de contact, le </a:t>
            </a:r>
            <a:r>
              <a:rPr lang="fr-FR" altLang="fr-FR" sz="1600" b="1">
                <a:latin typeface="Helvetica Neue" panose="02000503000000020004" pitchFamily="2" charset="0"/>
              </a:rPr>
              <a:t>prospect sait que votre marque existe</a:t>
            </a:r>
            <a:r>
              <a:rPr lang="fr-FR" altLang="fr-FR" sz="1600">
                <a:latin typeface="Helvetica Neue" panose="02000503000000020004" pitchFamily="2" charset="0"/>
              </a:rPr>
              <a:t>.</a:t>
            </a:r>
          </a:p>
          <a:p>
            <a:endParaRPr lang="fr-FR" altLang="fr-FR" sz="1600" b="1">
              <a:latin typeface="inherit"/>
            </a:endParaRPr>
          </a:p>
          <a:p>
            <a:r>
              <a:rPr lang="fr-FR" altLang="fr-FR" sz="1600" b="1">
                <a:solidFill>
                  <a:srgbClr val="FF0000"/>
                </a:solidFill>
                <a:latin typeface="inherit"/>
              </a:rPr>
              <a:t>Intérêt</a:t>
            </a:r>
          </a:p>
          <a:p>
            <a:r>
              <a:rPr lang="fr-FR" altLang="fr-FR" sz="1600">
                <a:latin typeface="Helvetica Neue" panose="02000503000000020004" pitchFamily="2" charset="0"/>
              </a:rPr>
              <a:t>Comme vous pouvez le deviner à ce niveau le prospect commence à s’intéresser à votre marque. Le consommateur n’est toujours pas en train d’acheter votre produit ou vos services mais il fait preuve d’un certain intérêt, d’une certaine </a:t>
            </a:r>
            <a:r>
              <a:rPr lang="fr-FR" altLang="fr-FR" sz="1600" b="1">
                <a:latin typeface="Helvetica Neue" panose="02000503000000020004" pitchFamily="2" charset="0"/>
              </a:rPr>
              <a:t>curiosité à l’égard de vos produits ou services</a:t>
            </a:r>
            <a:r>
              <a:rPr lang="fr-FR" altLang="fr-FR" sz="1600">
                <a:latin typeface="Helvetica Neue" panose="02000503000000020004" pitchFamily="2" charset="0"/>
              </a:rPr>
              <a:t>.</a:t>
            </a:r>
          </a:p>
          <a:p>
            <a:endParaRPr lang="fr-FR" altLang="fr-FR" sz="1600" b="1">
              <a:latin typeface="inherit"/>
            </a:endParaRPr>
          </a:p>
          <a:p>
            <a:r>
              <a:rPr lang="fr-FR" altLang="fr-FR" sz="1600" b="1">
                <a:solidFill>
                  <a:srgbClr val="FF0000"/>
                </a:solidFill>
                <a:latin typeface="inherit"/>
              </a:rPr>
              <a:t>Désir</a:t>
            </a:r>
          </a:p>
          <a:p>
            <a:r>
              <a:rPr lang="fr-FR" altLang="fr-FR" sz="1600">
                <a:latin typeface="Helvetica Neue" panose="02000503000000020004" pitchFamily="2" charset="0"/>
              </a:rPr>
              <a:t>Le désir, comme vous devez vous en douter est le moment dans le parcours client où le prospect a une </a:t>
            </a:r>
            <a:r>
              <a:rPr lang="fr-FR" altLang="fr-FR" sz="1600" b="1">
                <a:latin typeface="Helvetica Neue" panose="02000503000000020004" pitchFamily="2" charset="0"/>
              </a:rPr>
              <a:t>certaine attirance pour vos produits ou services</a:t>
            </a:r>
            <a:r>
              <a:rPr lang="fr-FR" altLang="fr-FR" sz="1600">
                <a:latin typeface="Helvetica Neue" panose="02000503000000020004" pitchFamily="2" charset="0"/>
              </a:rPr>
              <a:t>. C’est le moment où le prospect veut acheter votre produit ou service. Il ne l’a pas encore fait à ce niveau mais souhaite vraiment passer à l’acte.</a:t>
            </a:r>
          </a:p>
          <a:p>
            <a:endParaRPr lang="fr-FR" altLang="fr-FR" sz="1600" b="1">
              <a:latin typeface="inherit"/>
            </a:endParaRPr>
          </a:p>
          <a:p>
            <a:r>
              <a:rPr lang="fr-FR" altLang="fr-FR" sz="1600" b="1">
                <a:solidFill>
                  <a:srgbClr val="FF0000"/>
                </a:solidFill>
                <a:latin typeface="inherit"/>
              </a:rPr>
              <a:t>Action</a:t>
            </a:r>
          </a:p>
          <a:p>
            <a:r>
              <a:rPr lang="fr-FR" altLang="fr-FR" sz="1600">
                <a:latin typeface="Helvetica Neue" panose="02000503000000020004" pitchFamily="2" charset="0"/>
              </a:rPr>
              <a:t>Voilà, nous y sommes ! A ce niveau le prospect réalise l’action que l’on souhaitait. Ça peut donc être l’</a:t>
            </a:r>
            <a:r>
              <a:rPr lang="fr-FR" altLang="fr-FR" sz="1600" b="1">
                <a:latin typeface="Helvetica Neue" panose="02000503000000020004" pitchFamily="2" charset="0"/>
              </a:rPr>
              <a:t>achat de vos produits ou services</a:t>
            </a:r>
            <a:r>
              <a:rPr lang="fr-FR" altLang="fr-FR" sz="1600">
                <a:latin typeface="Helvetica Neue" panose="02000503000000020004" pitchFamily="2" charset="0"/>
              </a:rPr>
              <a:t>, ou une inscription à votre newsletter ou encore un appel. Bref, l’action souhaitée se réalise à ce niveau. Nous retiendrons que parfois les objectifs d’une campagne ne sont pas nécessairement une vente à proprement parler mais parfois un appel, une inscription à une newsletter, bref, une action souhaitée.</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a:extLst>
              <a:ext uri="{FF2B5EF4-FFF2-40B4-BE49-F238E27FC236}">
                <a16:creationId xmlns:a16="http://schemas.microsoft.com/office/drawing/2014/main" id="{5E40E865-4D27-5E00-5C2B-3CC4C37D6689}"/>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Quel avenir pour le marketing direct ?</a:t>
            </a:r>
          </a:p>
        </p:txBody>
      </p:sp>
      <p:sp>
        <p:nvSpPr>
          <p:cNvPr id="414722" name="Rectangle 3">
            <a:extLst>
              <a:ext uri="{FF2B5EF4-FFF2-40B4-BE49-F238E27FC236}">
                <a16:creationId xmlns:a16="http://schemas.microsoft.com/office/drawing/2014/main" id="{D0D164FF-DC3E-A21C-33B9-5ECC8D597437}"/>
              </a:ext>
            </a:extLst>
          </p:cNvPr>
          <p:cNvSpPr txBox="1">
            <a:spLocks/>
          </p:cNvSpPr>
          <p:nvPr/>
        </p:nvSpPr>
        <p:spPr bwMode="auto">
          <a:xfrm>
            <a:off x="385763" y="3243263"/>
            <a:ext cx="1619250" cy="1054100"/>
          </a:xfrm>
          <a:prstGeom prst="rect">
            <a:avLst/>
          </a:prstGeom>
          <a:solidFill>
            <a:srgbClr val="FFC000"/>
          </a:solidFill>
          <a:ln w="9525">
            <a:solidFill>
              <a:schemeClr val="accent1"/>
            </a:solidFill>
            <a:miter lim="800000"/>
            <a:headEnd/>
            <a:tailEnd/>
          </a:ln>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rgbClr val="FF0000"/>
                </a:solidFill>
              </a:rPr>
              <a:t>Prospecter </a:t>
            </a:r>
          </a:p>
          <a:p>
            <a:pPr eaLnBrk="1" hangingPunct="1">
              <a:lnSpc>
                <a:spcPct val="90000"/>
              </a:lnSpc>
              <a:spcBef>
                <a:spcPts val="1000"/>
              </a:spcBef>
              <a:buClrTx/>
              <a:buSzTx/>
              <a:buFont typeface="Arial" panose="020B0604020202020204" pitchFamily="34" charset="0"/>
              <a:buChar char="•"/>
            </a:pPr>
            <a:r>
              <a:rPr lang="fr-FR" altLang="fr-FR" sz="1800">
                <a:solidFill>
                  <a:srgbClr val="FF0000"/>
                </a:solidFill>
              </a:rPr>
              <a:t>Vendre</a:t>
            </a:r>
          </a:p>
          <a:p>
            <a:pPr eaLnBrk="1" hangingPunct="1">
              <a:lnSpc>
                <a:spcPct val="90000"/>
              </a:lnSpc>
              <a:spcBef>
                <a:spcPts val="1000"/>
              </a:spcBef>
              <a:buClrTx/>
              <a:buSzTx/>
              <a:buFont typeface="Arial" panose="020B0604020202020204" pitchFamily="34" charset="0"/>
              <a:buChar char="•"/>
            </a:pPr>
            <a:r>
              <a:rPr lang="fr-FR" altLang="fr-FR" sz="1800">
                <a:solidFill>
                  <a:srgbClr val="FF0000"/>
                </a:solidFill>
              </a:rPr>
              <a:t>Fidéliser</a:t>
            </a:r>
          </a:p>
        </p:txBody>
      </p:sp>
      <p:sp>
        <p:nvSpPr>
          <p:cNvPr id="414723" name="Line 4">
            <a:extLst>
              <a:ext uri="{FF2B5EF4-FFF2-40B4-BE49-F238E27FC236}">
                <a16:creationId xmlns:a16="http://schemas.microsoft.com/office/drawing/2014/main" id="{46B95C00-DBF2-9D8B-7F0C-CA85BA89EFE3}"/>
              </a:ext>
            </a:extLst>
          </p:cNvPr>
          <p:cNvSpPr>
            <a:spLocks noChangeShapeType="1"/>
          </p:cNvSpPr>
          <p:nvPr/>
        </p:nvSpPr>
        <p:spPr bwMode="auto">
          <a:xfrm flipV="1">
            <a:off x="2005013" y="3040063"/>
            <a:ext cx="2244725" cy="642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4724" name="Text Box 5">
            <a:extLst>
              <a:ext uri="{FF2B5EF4-FFF2-40B4-BE49-F238E27FC236}">
                <a16:creationId xmlns:a16="http://schemas.microsoft.com/office/drawing/2014/main" id="{8DD448A6-DD45-4902-63E2-C2CD3BEA882B}"/>
              </a:ext>
            </a:extLst>
          </p:cNvPr>
          <p:cNvSpPr txBox="1">
            <a:spLocks noChangeArrowheads="1"/>
          </p:cNvSpPr>
          <p:nvPr/>
        </p:nvSpPr>
        <p:spPr bwMode="auto">
          <a:xfrm>
            <a:off x="4364038" y="2814638"/>
            <a:ext cx="37576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latin typeface="Times New Roman" panose="02020603050405020304" pitchFamily="18" charset="0"/>
              </a:rPr>
              <a:t>Travailler de nouveaux segments</a:t>
            </a:r>
          </a:p>
          <a:p>
            <a:pPr algn="ctr"/>
            <a:endParaRPr lang="fr-FR" altLang="fr-FR">
              <a:latin typeface="Times New Roman" panose="02020603050405020304" pitchFamily="18" charset="0"/>
            </a:endParaRPr>
          </a:p>
          <a:p>
            <a:pPr algn="ctr"/>
            <a:r>
              <a:rPr lang="fr-FR" altLang="fr-FR">
                <a:latin typeface="Times New Roman" panose="02020603050405020304" pitchFamily="18" charset="0"/>
              </a:rPr>
              <a:t>Augmenter fréquence de contacts</a:t>
            </a:r>
          </a:p>
          <a:p>
            <a:pPr algn="ctr"/>
            <a:endParaRPr lang="fr-FR" altLang="fr-FR">
              <a:latin typeface="Times New Roman" panose="02020603050405020304" pitchFamily="18" charset="0"/>
            </a:endParaRPr>
          </a:p>
          <a:p>
            <a:pPr algn="ctr"/>
            <a:r>
              <a:rPr lang="fr-FR" altLang="fr-FR">
                <a:latin typeface="Times New Roman" panose="02020603050405020304" pitchFamily="18" charset="0"/>
              </a:rPr>
              <a:t>Susciter réaction rapide du client</a:t>
            </a:r>
          </a:p>
          <a:p>
            <a:pPr algn="ctr"/>
            <a:endParaRPr lang="fr-FR" altLang="fr-FR">
              <a:latin typeface="Times New Roman" panose="02020603050405020304" pitchFamily="18" charset="0"/>
            </a:endParaRPr>
          </a:p>
          <a:p>
            <a:pPr algn="ctr"/>
            <a:r>
              <a:rPr lang="fr-FR" altLang="fr-FR">
                <a:latin typeface="Times New Roman" panose="02020603050405020304" pitchFamily="18" charset="0"/>
              </a:rPr>
              <a:t>Accroître rentabilité</a:t>
            </a:r>
          </a:p>
        </p:txBody>
      </p:sp>
      <p:sp>
        <p:nvSpPr>
          <p:cNvPr id="414725" name="Line 6">
            <a:extLst>
              <a:ext uri="{FF2B5EF4-FFF2-40B4-BE49-F238E27FC236}">
                <a16:creationId xmlns:a16="http://schemas.microsoft.com/office/drawing/2014/main" id="{5A2B2816-4404-8DCE-1022-8226A7972C81}"/>
              </a:ext>
            </a:extLst>
          </p:cNvPr>
          <p:cNvSpPr>
            <a:spLocks noChangeShapeType="1"/>
          </p:cNvSpPr>
          <p:nvPr/>
        </p:nvSpPr>
        <p:spPr bwMode="auto">
          <a:xfrm>
            <a:off x="2005013" y="3870325"/>
            <a:ext cx="2162175" cy="752475"/>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4726" name="Line 7">
            <a:extLst>
              <a:ext uri="{FF2B5EF4-FFF2-40B4-BE49-F238E27FC236}">
                <a16:creationId xmlns:a16="http://schemas.microsoft.com/office/drawing/2014/main" id="{7AD7EFC6-6EE9-2267-5563-2B0440F08417}"/>
              </a:ext>
            </a:extLst>
          </p:cNvPr>
          <p:cNvSpPr>
            <a:spLocks noChangeShapeType="1"/>
          </p:cNvSpPr>
          <p:nvPr/>
        </p:nvSpPr>
        <p:spPr bwMode="auto">
          <a:xfrm flipV="1">
            <a:off x="2005013" y="3568700"/>
            <a:ext cx="2244725" cy="187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4727" name="Line 8">
            <a:extLst>
              <a:ext uri="{FF2B5EF4-FFF2-40B4-BE49-F238E27FC236}">
                <a16:creationId xmlns:a16="http://schemas.microsoft.com/office/drawing/2014/main" id="{49510360-5A3B-5215-5351-1953AA250A00}"/>
              </a:ext>
            </a:extLst>
          </p:cNvPr>
          <p:cNvSpPr>
            <a:spLocks noChangeShapeType="1"/>
          </p:cNvSpPr>
          <p:nvPr/>
        </p:nvSpPr>
        <p:spPr bwMode="auto">
          <a:xfrm>
            <a:off x="2005013" y="3817938"/>
            <a:ext cx="2244725"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4728" name="Text Box 9">
            <a:extLst>
              <a:ext uri="{FF2B5EF4-FFF2-40B4-BE49-F238E27FC236}">
                <a16:creationId xmlns:a16="http://schemas.microsoft.com/office/drawing/2014/main" id="{1F1D23E5-2FD3-5FA7-BCA4-E2E217CCC85C}"/>
              </a:ext>
            </a:extLst>
          </p:cNvPr>
          <p:cNvSpPr txBox="1">
            <a:spLocks noChangeArrowheads="1"/>
          </p:cNvSpPr>
          <p:nvPr/>
        </p:nvSpPr>
        <p:spPr bwMode="auto">
          <a:xfrm>
            <a:off x="2160588" y="5230813"/>
            <a:ext cx="477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==&gt; véritable outil marketing : en développement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20C248F-5C6D-E450-F960-EDF61F1B934D}"/>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1- Définition</a:t>
            </a:r>
          </a:p>
        </p:txBody>
      </p:sp>
      <p:sp>
        <p:nvSpPr>
          <p:cNvPr id="64514" name="Rectangle 3">
            <a:extLst>
              <a:ext uri="{FF2B5EF4-FFF2-40B4-BE49-F238E27FC236}">
                <a16:creationId xmlns:a16="http://schemas.microsoft.com/office/drawing/2014/main" id="{296CF8D6-44B0-5BA7-DE40-498AC286E32F}"/>
              </a:ext>
            </a:extLst>
          </p:cNvPr>
          <p:cNvSpPr>
            <a:spLocks noGrp="1" noChangeArrowheads="1"/>
          </p:cNvSpPr>
          <p:nvPr>
            <p:ph idx="1"/>
          </p:nvPr>
        </p:nvSpPr>
        <p:spPr>
          <a:xfrm>
            <a:off x="685800" y="2133600"/>
            <a:ext cx="7772400" cy="1295400"/>
          </a:xfrm>
          <a:ln w="38100" cmpd="dbl">
            <a:solidFill>
              <a:schemeClr val="tx1"/>
            </a:solidFill>
            <a:miter lim="800000"/>
            <a:headEnd/>
            <a:tailEnd/>
          </a:ln>
        </p:spPr>
        <p:txBody>
          <a:bodyPr/>
          <a:lstStyle/>
          <a:p>
            <a:pPr indent="34925" algn="ctr" eaLnBrk="1" hangingPunct="1">
              <a:lnSpc>
                <a:spcPct val="90000"/>
              </a:lnSpc>
              <a:buFont typeface="Times" charset="0"/>
              <a:buNone/>
            </a:pPr>
            <a:r>
              <a:rPr lang="fr-FR" altLang="fr-FR">
                <a:ea typeface="ＭＳ Ｐゴシック" panose="020B0600070205080204" pitchFamily="34" charset="-128"/>
              </a:rPr>
              <a:t>Le comportement d’achat du consommateur est l’ensemble des actes directement liés à la décision d’achat de produits ou de service. Il prend en considération les facteurs qui influencent la décision d’achat et la déclenchent</a:t>
            </a:r>
          </a:p>
        </p:txBody>
      </p:sp>
      <p:sp>
        <p:nvSpPr>
          <p:cNvPr id="64515" name="Espace réservé du numéro de diapositive 3">
            <a:extLst>
              <a:ext uri="{FF2B5EF4-FFF2-40B4-BE49-F238E27FC236}">
                <a16:creationId xmlns:a16="http://schemas.microsoft.com/office/drawing/2014/main" id="{CFDFE0B8-6E84-E3B6-DACC-44B53E40E47D}"/>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9E92B6B-D8FA-AB49-804F-788D8AEC1413}" type="slidenum">
              <a:rPr lang="en-US" altLang="fr-FR" sz="1800" smtClean="0">
                <a:solidFill>
                  <a:schemeClr val="bg1"/>
                </a:solidFill>
              </a:rPr>
              <a:pPr algn="l"/>
              <a:t>22</a:t>
            </a:fld>
            <a:endParaRPr lang="en-US" altLang="fr-FR" sz="1800">
              <a:solidFill>
                <a:schemeClr val="bg1"/>
              </a:solidFill>
            </a:endParaRPr>
          </a:p>
        </p:txBody>
      </p:sp>
      <p:pic>
        <p:nvPicPr>
          <p:cNvPr id="64516" name="Image 4" descr="images-1.jpeg">
            <a:extLst>
              <a:ext uri="{FF2B5EF4-FFF2-40B4-BE49-F238E27FC236}">
                <a16:creationId xmlns:a16="http://schemas.microsoft.com/office/drawing/2014/main" id="{E337E07E-9CF0-1409-55DA-B6B0A5C71B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19500"/>
            <a:ext cx="25019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Titre 1">
            <a:extLst>
              <a:ext uri="{FF2B5EF4-FFF2-40B4-BE49-F238E27FC236}">
                <a16:creationId xmlns:a16="http://schemas.microsoft.com/office/drawing/2014/main" id="{FDD584D5-0FE9-28EE-E85E-4D3A2061850D}"/>
              </a:ext>
            </a:extLst>
          </p:cNvPr>
          <p:cNvSpPr>
            <a:spLocks noGrp="1"/>
          </p:cNvSpPr>
          <p:nvPr>
            <p:ph type="title"/>
          </p:nvPr>
        </p:nvSpPr>
        <p:spPr>
          <a:xfrm>
            <a:off x="684213" y="333375"/>
            <a:ext cx="7559675" cy="809625"/>
          </a:xfrm>
        </p:spPr>
        <p:txBody>
          <a:bodyPr/>
          <a:lstStyle/>
          <a:p>
            <a:pPr algn="ctr"/>
            <a:r>
              <a:rPr lang="fr-FR" altLang="fr-FR">
                <a:ea typeface="ＭＳ Ｐゴシック" panose="020B0600070205080204" pitchFamily="34" charset="-128"/>
              </a:rPr>
              <a:t>2 – Parrainage, Mécénat,</a:t>
            </a:r>
            <a:br>
              <a:rPr lang="fr-FR" altLang="fr-FR">
                <a:ea typeface="ＭＳ Ｐゴシック" panose="020B0600070205080204" pitchFamily="34" charset="-128"/>
              </a:rPr>
            </a:br>
            <a:r>
              <a:rPr lang="fr-FR" altLang="fr-FR">
                <a:ea typeface="ＭＳ Ｐゴシック" panose="020B0600070205080204" pitchFamily="34" charset="-128"/>
              </a:rPr>
              <a:t>Relations publiques</a:t>
            </a:r>
          </a:p>
        </p:txBody>
      </p:sp>
      <p:sp>
        <p:nvSpPr>
          <p:cNvPr id="415746" name="Text Box 2">
            <a:extLst>
              <a:ext uri="{FF2B5EF4-FFF2-40B4-BE49-F238E27FC236}">
                <a16:creationId xmlns:a16="http://schemas.microsoft.com/office/drawing/2014/main" id="{1E13714B-1C37-22AF-0490-E074A6D254E1}"/>
              </a:ext>
            </a:extLst>
          </p:cNvPr>
          <p:cNvSpPr txBox="1">
            <a:spLocks noChangeArrowheads="1"/>
          </p:cNvSpPr>
          <p:nvPr/>
        </p:nvSpPr>
        <p:spPr bwMode="auto">
          <a:xfrm>
            <a:off x="230188" y="2133600"/>
            <a:ext cx="5657850" cy="485775"/>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700" b="1">
                <a:solidFill>
                  <a:srgbClr val="FF0000"/>
                </a:solidFill>
                <a:latin typeface="Times New Roman" panose="02020603050405020304" pitchFamily="18" charset="0"/>
              </a:rPr>
              <a:t>Le parrainage (sponsoring)</a:t>
            </a:r>
          </a:p>
        </p:txBody>
      </p:sp>
      <p:sp>
        <p:nvSpPr>
          <p:cNvPr id="5" name="Text Box 3">
            <a:extLst>
              <a:ext uri="{FF2B5EF4-FFF2-40B4-BE49-F238E27FC236}">
                <a16:creationId xmlns:a16="http://schemas.microsoft.com/office/drawing/2014/main" id="{9F83918B-3A4B-57CB-43F2-D44A30B66CE4}"/>
              </a:ext>
            </a:extLst>
          </p:cNvPr>
          <p:cNvSpPr txBox="1">
            <a:spLocks noChangeArrowheads="1"/>
          </p:cNvSpPr>
          <p:nvPr/>
        </p:nvSpPr>
        <p:spPr bwMode="auto">
          <a:xfrm>
            <a:off x="230188" y="3355975"/>
            <a:ext cx="3146425" cy="2439988"/>
          </a:xfrm>
          <a:prstGeom prst="rect">
            <a:avLst/>
          </a:prstGeom>
          <a:solidFill>
            <a:srgbClr val="FFFFCC"/>
          </a:solidFill>
          <a:ln w="9525">
            <a:solidFill>
              <a:srgbClr val="000000"/>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defRPr/>
            </a:pPr>
            <a:r>
              <a:rPr lang="fr-FR" altLang="fr-FR" sz="1800" dirty="0"/>
              <a:t>Il consiste à </a:t>
            </a:r>
            <a:r>
              <a:rPr lang="fr-FR" altLang="fr-FR" sz="1800" b="1" dirty="0"/>
              <a:t>apporter un</a:t>
            </a:r>
            <a:r>
              <a:rPr lang="fr-FR" altLang="fr-FR" sz="1800" dirty="0"/>
              <a:t> </a:t>
            </a:r>
            <a:r>
              <a:rPr lang="fr-FR" altLang="fr-FR" sz="1800" b="1" dirty="0"/>
              <a:t>soutien financier ou matériel</a:t>
            </a:r>
            <a:r>
              <a:rPr lang="fr-FR" altLang="fr-FR" sz="1800" dirty="0"/>
              <a:t> à un individu ou à un organisme </a:t>
            </a:r>
            <a:r>
              <a:rPr lang="fr-FR" altLang="fr-FR" sz="1800" b="1" dirty="0"/>
              <a:t>dans le cadre d’un événement ou d’un équipement culturel, social ou sportif</a:t>
            </a:r>
            <a:r>
              <a:rPr lang="fr-FR" altLang="fr-FR" sz="1800" dirty="0"/>
              <a:t>.</a:t>
            </a:r>
          </a:p>
          <a:p>
            <a:pPr algn="ctr" eaLnBrk="1" hangingPunct="1">
              <a:lnSpc>
                <a:spcPct val="90000"/>
              </a:lnSpc>
              <a:defRPr/>
            </a:pPr>
            <a:endParaRPr lang="fr-FR" altLang="fr-FR" sz="750" dirty="0"/>
          </a:p>
          <a:p>
            <a:pPr algn="ctr" eaLnBrk="1" hangingPunct="1">
              <a:lnSpc>
                <a:spcPct val="90000"/>
              </a:lnSpc>
              <a:defRPr/>
            </a:pPr>
            <a:r>
              <a:rPr lang="fr-FR" altLang="fr-FR" sz="1800" dirty="0"/>
              <a:t>Il permet d’améliorer l’image de l’entreprise, d’accroître sa notoriété…</a:t>
            </a:r>
          </a:p>
        </p:txBody>
      </p:sp>
      <p:sp>
        <p:nvSpPr>
          <p:cNvPr id="6" name="Text Box 4">
            <a:extLst>
              <a:ext uri="{FF2B5EF4-FFF2-40B4-BE49-F238E27FC236}">
                <a16:creationId xmlns:a16="http://schemas.microsoft.com/office/drawing/2014/main" id="{6A1D6240-94E6-AD60-BEBA-6F7ED82269B1}"/>
              </a:ext>
            </a:extLst>
          </p:cNvPr>
          <p:cNvSpPr txBox="1">
            <a:spLocks noChangeArrowheads="1"/>
          </p:cNvSpPr>
          <p:nvPr/>
        </p:nvSpPr>
        <p:spPr bwMode="auto">
          <a:xfrm>
            <a:off x="3851275" y="3355975"/>
            <a:ext cx="5175250" cy="2481263"/>
          </a:xfrm>
          <a:prstGeom prst="rect">
            <a:avLst/>
          </a:prstGeom>
          <a:solidFill>
            <a:srgbClr val="FFFFCC"/>
          </a:solidFill>
          <a:ln w="9525">
            <a:solidFill>
              <a:srgbClr val="000000"/>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defRPr/>
            </a:pPr>
            <a:r>
              <a:rPr lang="fr-FR" altLang="fr-FR" sz="1800" dirty="0"/>
              <a:t>Pour que l’opération de parrainage réussisse, elle doit :</a:t>
            </a:r>
          </a:p>
          <a:p>
            <a:pPr eaLnBrk="1" hangingPunct="1">
              <a:lnSpc>
                <a:spcPct val="90000"/>
              </a:lnSpc>
              <a:defRPr/>
            </a:pPr>
            <a:endParaRPr lang="fr-FR" altLang="fr-FR" sz="750" dirty="0"/>
          </a:p>
          <a:p>
            <a:pPr lvl="1" eaLnBrk="1" hangingPunct="1">
              <a:lnSpc>
                <a:spcPct val="90000"/>
              </a:lnSpc>
              <a:buFontTx/>
              <a:buChar char="•"/>
              <a:defRPr/>
            </a:pPr>
            <a:r>
              <a:rPr lang="fr-FR" altLang="fr-FR" sz="1800" dirty="0"/>
              <a:t> </a:t>
            </a:r>
            <a:r>
              <a:rPr lang="fr-FR" altLang="fr-FR" sz="1800" b="1" dirty="0"/>
              <a:t>S’inscrire dans la stratégie</a:t>
            </a:r>
            <a:r>
              <a:rPr lang="fr-FR" altLang="fr-FR" sz="1800" dirty="0"/>
              <a:t> d’image, de positionnement et de communication </a:t>
            </a:r>
            <a:r>
              <a:rPr lang="fr-FR" altLang="fr-FR" sz="1800" b="1" dirty="0"/>
              <a:t>de l’entreprise</a:t>
            </a:r>
          </a:p>
          <a:p>
            <a:pPr lvl="1" eaLnBrk="1" hangingPunct="1">
              <a:lnSpc>
                <a:spcPct val="90000"/>
              </a:lnSpc>
              <a:buFontTx/>
              <a:buChar char="•"/>
              <a:defRPr/>
            </a:pPr>
            <a:endParaRPr lang="fr-FR" altLang="fr-FR" sz="1050" dirty="0"/>
          </a:p>
          <a:p>
            <a:pPr lvl="1" eaLnBrk="1" hangingPunct="1">
              <a:lnSpc>
                <a:spcPct val="90000"/>
              </a:lnSpc>
              <a:buFontTx/>
              <a:buChar char="•"/>
              <a:defRPr/>
            </a:pPr>
            <a:r>
              <a:rPr lang="fr-FR" altLang="fr-FR" sz="1800" dirty="0"/>
              <a:t> </a:t>
            </a:r>
            <a:r>
              <a:rPr lang="fr-FR" altLang="fr-FR" sz="1800" b="1" dirty="0"/>
              <a:t>Être relayée dans les médias</a:t>
            </a:r>
          </a:p>
          <a:p>
            <a:pPr lvl="1" eaLnBrk="1" hangingPunct="1">
              <a:lnSpc>
                <a:spcPct val="90000"/>
              </a:lnSpc>
              <a:buFontTx/>
              <a:buChar char="•"/>
              <a:defRPr/>
            </a:pPr>
            <a:endParaRPr lang="fr-FR" altLang="fr-FR" sz="1050" dirty="0"/>
          </a:p>
          <a:p>
            <a:pPr lvl="1" eaLnBrk="1" hangingPunct="1">
              <a:lnSpc>
                <a:spcPct val="90000"/>
              </a:lnSpc>
              <a:buFontTx/>
              <a:buChar char="•"/>
              <a:defRPr/>
            </a:pPr>
            <a:r>
              <a:rPr lang="fr-FR" altLang="fr-FR" sz="1800" dirty="0"/>
              <a:t> </a:t>
            </a:r>
            <a:r>
              <a:rPr lang="fr-FR" altLang="fr-FR" sz="1800" b="1" dirty="0"/>
              <a:t>Être exploitée commercialement</a:t>
            </a:r>
            <a:r>
              <a:rPr lang="fr-FR" altLang="fr-FR" sz="1800" dirty="0"/>
              <a:t> (packaging, animation, PLV, mercatique directe…)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Image 1">
            <a:extLst>
              <a:ext uri="{FF2B5EF4-FFF2-40B4-BE49-F238E27FC236}">
                <a16:creationId xmlns:a16="http://schemas.microsoft.com/office/drawing/2014/main" id="{B2E3C2F8-B65F-C6F8-54B5-4D0565884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992188"/>
            <a:ext cx="4876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70" name="Image 2">
            <a:extLst>
              <a:ext uri="{FF2B5EF4-FFF2-40B4-BE49-F238E27FC236}">
                <a16:creationId xmlns:a16="http://schemas.microsoft.com/office/drawing/2014/main" id="{6905D7ED-51FA-C859-F253-5C030EDED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4257675"/>
            <a:ext cx="37893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71" name="Image 3">
            <a:extLst>
              <a:ext uri="{FF2B5EF4-FFF2-40B4-BE49-F238E27FC236}">
                <a16:creationId xmlns:a16="http://schemas.microsoft.com/office/drawing/2014/main" id="{EB64028F-4F37-A754-ACA2-6980007D0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3248025"/>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Rectangle 4">
            <a:extLst>
              <a:ext uri="{FF2B5EF4-FFF2-40B4-BE49-F238E27FC236}">
                <a16:creationId xmlns:a16="http://schemas.microsoft.com/office/drawing/2014/main" id="{162C050A-C4EF-2A28-AB03-5FC1E3F0FEAB}"/>
              </a:ext>
            </a:extLst>
          </p:cNvPr>
          <p:cNvSpPr>
            <a:spLocks noChangeArrowheads="1"/>
          </p:cNvSpPr>
          <p:nvPr/>
        </p:nvSpPr>
        <p:spPr bwMode="auto">
          <a:xfrm>
            <a:off x="5568950" y="992188"/>
            <a:ext cx="3481388" cy="20923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lnSpc>
                <a:spcPct val="90000"/>
              </a:lnSpc>
            </a:pPr>
            <a:r>
              <a:rPr lang="fr-FR" altLang="fr-FR">
                <a:solidFill>
                  <a:srgbClr val="FF0000"/>
                </a:solidFill>
              </a:rPr>
              <a:t>OBJECTIFS</a:t>
            </a:r>
            <a:endParaRPr lang="fr-FR" altLang="fr-FR" sz="2100">
              <a:solidFill>
                <a:srgbClr val="FF0000"/>
              </a:solidFill>
            </a:endParaRPr>
          </a:p>
          <a:p>
            <a:pPr algn="ctr">
              <a:lnSpc>
                <a:spcPct val="90000"/>
              </a:lnSpc>
            </a:pPr>
            <a:endParaRPr lang="fr-FR" altLang="fr-FR" sz="2100">
              <a:solidFill>
                <a:srgbClr val="FF0000"/>
              </a:solidFill>
            </a:endParaRPr>
          </a:p>
          <a:p>
            <a:pPr algn="ctr">
              <a:lnSpc>
                <a:spcPct val="90000"/>
              </a:lnSpc>
            </a:pPr>
            <a:r>
              <a:rPr lang="fr-FR" altLang="fr-FR">
                <a:solidFill>
                  <a:srgbClr val="FF0000"/>
                </a:solidFill>
              </a:rPr>
              <a:t>développer la notoriété</a:t>
            </a:r>
          </a:p>
          <a:p>
            <a:pPr algn="ctr">
              <a:lnSpc>
                <a:spcPct val="90000"/>
              </a:lnSpc>
            </a:pPr>
            <a:r>
              <a:rPr lang="fr-FR" altLang="fr-FR" sz="1500">
                <a:solidFill>
                  <a:schemeClr val="bg1"/>
                </a:solidFill>
              </a:rPr>
              <a:t>faire connaître le nom / manifestation</a:t>
            </a:r>
          </a:p>
          <a:p>
            <a:pPr algn="ctr">
              <a:lnSpc>
                <a:spcPct val="90000"/>
              </a:lnSpc>
            </a:pPr>
            <a:endParaRPr lang="fr-FR" altLang="fr-FR" sz="2100">
              <a:solidFill>
                <a:srgbClr val="FF0000"/>
              </a:solidFill>
            </a:endParaRPr>
          </a:p>
          <a:p>
            <a:pPr algn="ctr">
              <a:lnSpc>
                <a:spcPct val="90000"/>
              </a:lnSpc>
            </a:pPr>
            <a:r>
              <a:rPr lang="fr-FR" altLang="fr-FR">
                <a:solidFill>
                  <a:srgbClr val="FF0000"/>
                </a:solidFill>
              </a:rPr>
              <a:t>renforcer l ’image</a:t>
            </a:r>
          </a:p>
          <a:p>
            <a:pPr algn="ctr">
              <a:lnSpc>
                <a:spcPct val="90000"/>
              </a:lnSpc>
            </a:pPr>
            <a:r>
              <a:rPr lang="fr-FR" altLang="fr-FR" sz="1500">
                <a:solidFill>
                  <a:schemeClr val="bg1"/>
                </a:solidFill>
              </a:rPr>
              <a:t>améliorer l ’image de marque / manifestation</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e 24">
            <a:extLst>
              <a:ext uri="{FF2B5EF4-FFF2-40B4-BE49-F238E27FC236}">
                <a16:creationId xmlns:a16="http://schemas.microsoft.com/office/drawing/2014/main" id="{1D637459-4765-977A-F57A-0932C89F1B99}"/>
              </a:ext>
            </a:extLst>
          </p:cNvPr>
          <p:cNvSpPr/>
          <p:nvPr/>
        </p:nvSpPr>
        <p:spPr>
          <a:xfrm>
            <a:off x="41275" y="2365375"/>
            <a:ext cx="3132138" cy="41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7794" name="Rectangle 2">
            <a:extLst>
              <a:ext uri="{FF2B5EF4-FFF2-40B4-BE49-F238E27FC236}">
                <a16:creationId xmlns:a16="http://schemas.microsoft.com/office/drawing/2014/main" id="{E6BF2718-358B-B29A-5E86-814EEAC3FFCA}"/>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Supports du parrainage</a:t>
            </a:r>
          </a:p>
        </p:txBody>
      </p:sp>
      <p:sp>
        <p:nvSpPr>
          <p:cNvPr id="417795" name="Oval 2">
            <a:extLst>
              <a:ext uri="{FF2B5EF4-FFF2-40B4-BE49-F238E27FC236}">
                <a16:creationId xmlns:a16="http://schemas.microsoft.com/office/drawing/2014/main" id="{E4C63370-5634-C947-E2BC-4C34A0A514AF}"/>
              </a:ext>
            </a:extLst>
          </p:cNvPr>
          <p:cNvSpPr>
            <a:spLocks noChangeArrowheads="1"/>
          </p:cNvSpPr>
          <p:nvPr/>
        </p:nvSpPr>
        <p:spPr bwMode="auto">
          <a:xfrm>
            <a:off x="4110038" y="4525963"/>
            <a:ext cx="1828800" cy="37306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17796" name="Oval 5">
            <a:extLst>
              <a:ext uri="{FF2B5EF4-FFF2-40B4-BE49-F238E27FC236}">
                <a16:creationId xmlns:a16="http://schemas.microsoft.com/office/drawing/2014/main" id="{B43054F5-3CF2-A32C-2780-8B7CABCF6F65}"/>
              </a:ext>
            </a:extLst>
          </p:cNvPr>
          <p:cNvSpPr>
            <a:spLocks noChangeArrowheads="1"/>
          </p:cNvSpPr>
          <p:nvPr/>
        </p:nvSpPr>
        <p:spPr bwMode="auto">
          <a:xfrm>
            <a:off x="4914900" y="3246438"/>
            <a:ext cx="2743200" cy="457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17797" name="Oval 6">
            <a:extLst>
              <a:ext uri="{FF2B5EF4-FFF2-40B4-BE49-F238E27FC236}">
                <a16:creationId xmlns:a16="http://schemas.microsoft.com/office/drawing/2014/main" id="{DFCD54E9-259C-4281-ED4A-AD7AEF77053B}"/>
              </a:ext>
            </a:extLst>
          </p:cNvPr>
          <p:cNvSpPr>
            <a:spLocks noChangeArrowheads="1"/>
          </p:cNvSpPr>
          <p:nvPr/>
        </p:nvSpPr>
        <p:spPr bwMode="auto">
          <a:xfrm>
            <a:off x="5372100" y="2332038"/>
            <a:ext cx="1085850" cy="3429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17798" name="Oval 7">
            <a:extLst>
              <a:ext uri="{FF2B5EF4-FFF2-40B4-BE49-F238E27FC236}">
                <a16:creationId xmlns:a16="http://schemas.microsoft.com/office/drawing/2014/main" id="{728F1C41-61A5-631C-EAEB-BB4D46727C4C}"/>
              </a:ext>
            </a:extLst>
          </p:cNvPr>
          <p:cNvSpPr>
            <a:spLocks noChangeArrowheads="1"/>
          </p:cNvSpPr>
          <p:nvPr/>
        </p:nvSpPr>
        <p:spPr bwMode="auto">
          <a:xfrm>
            <a:off x="3371850" y="2332038"/>
            <a:ext cx="1028700" cy="40005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17799" name="Text Box 10">
            <a:extLst>
              <a:ext uri="{FF2B5EF4-FFF2-40B4-BE49-F238E27FC236}">
                <a16:creationId xmlns:a16="http://schemas.microsoft.com/office/drawing/2014/main" id="{6936EADA-AD41-0E24-06CE-C18CED6A1B89}"/>
              </a:ext>
            </a:extLst>
          </p:cNvPr>
          <p:cNvSpPr txBox="1">
            <a:spLocks noChangeArrowheads="1"/>
          </p:cNvSpPr>
          <p:nvPr/>
        </p:nvSpPr>
        <p:spPr bwMode="auto">
          <a:xfrm>
            <a:off x="3543300" y="2389188"/>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Sport</a:t>
            </a:r>
          </a:p>
        </p:txBody>
      </p:sp>
      <p:sp>
        <p:nvSpPr>
          <p:cNvPr id="417800" name="Text Box 11">
            <a:extLst>
              <a:ext uri="{FF2B5EF4-FFF2-40B4-BE49-F238E27FC236}">
                <a16:creationId xmlns:a16="http://schemas.microsoft.com/office/drawing/2014/main" id="{9A1F32F1-6EBC-B90D-D7BF-2F26581D5925}"/>
              </a:ext>
            </a:extLst>
          </p:cNvPr>
          <p:cNvSpPr txBox="1">
            <a:spLocks noChangeArrowheads="1"/>
          </p:cNvSpPr>
          <p:nvPr/>
        </p:nvSpPr>
        <p:spPr bwMode="auto">
          <a:xfrm>
            <a:off x="5486400" y="2332038"/>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Culture</a:t>
            </a:r>
          </a:p>
        </p:txBody>
      </p:sp>
      <p:sp>
        <p:nvSpPr>
          <p:cNvPr id="417801" name="Text Box 13">
            <a:extLst>
              <a:ext uri="{FF2B5EF4-FFF2-40B4-BE49-F238E27FC236}">
                <a16:creationId xmlns:a16="http://schemas.microsoft.com/office/drawing/2014/main" id="{37F7CDD3-80E8-8921-3557-A0D30C3AF357}"/>
              </a:ext>
            </a:extLst>
          </p:cNvPr>
          <p:cNvSpPr txBox="1">
            <a:spLocks noChangeArrowheads="1"/>
          </p:cNvSpPr>
          <p:nvPr/>
        </p:nvSpPr>
        <p:spPr bwMode="auto">
          <a:xfrm>
            <a:off x="663575" y="2376488"/>
            <a:ext cx="2293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Recherche scientifique</a:t>
            </a:r>
          </a:p>
        </p:txBody>
      </p:sp>
      <p:sp>
        <p:nvSpPr>
          <p:cNvPr id="417802" name="Text Box 14">
            <a:extLst>
              <a:ext uri="{FF2B5EF4-FFF2-40B4-BE49-F238E27FC236}">
                <a16:creationId xmlns:a16="http://schemas.microsoft.com/office/drawing/2014/main" id="{987BE73D-46AE-B6D8-8B4F-D857CDEA038D}"/>
              </a:ext>
            </a:extLst>
          </p:cNvPr>
          <p:cNvSpPr txBox="1">
            <a:spLocks noChangeArrowheads="1"/>
          </p:cNvSpPr>
          <p:nvPr/>
        </p:nvSpPr>
        <p:spPr bwMode="auto">
          <a:xfrm>
            <a:off x="5143500" y="3303588"/>
            <a:ext cx="247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Programmes audiovisuel</a:t>
            </a:r>
          </a:p>
        </p:txBody>
      </p:sp>
      <p:sp>
        <p:nvSpPr>
          <p:cNvPr id="417803" name="Text Box 15">
            <a:extLst>
              <a:ext uri="{FF2B5EF4-FFF2-40B4-BE49-F238E27FC236}">
                <a16:creationId xmlns:a16="http://schemas.microsoft.com/office/drawing/2014/main" id="{8CBF1C23-70C5-563A-BEC1-C91A0BC39F7B}"/>
              </a:ext>
            </a:extLst>
          </p:cNvPr>
          <p:cNvSpPr txBox="1">
            <a:spLocks noChangeArrowheads="1"/>
          </p:cNvSpPr>
          <p:nvPr/>
        </p:nvSpPr>
        <p:spPr bwMode="auto">
          <a:xfrm>
            <a:off x="4281488" y="4525963"/>
            <a:ext cx="164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Parrainage TV</a:t>
            </a:r>
          </a:p>
        </p:txBody>
      </p:sp>
      <p:sp>
        <p:nvSpPr>
          <p:cNvPr id="417804" name="Line 18">
            <a:extLst>
              <a:ext uri="{FF2B5EF4-FFF2-40B4-BE49-F238E27FC236}">
                <a16:creationId xmlns:a16="http://schemas.microsoft.com/office/drawing/2014/main" id="{4B4C24A0-2292-178E-F7E0-04CED9F8F5F3}"/>
              </a:ext>
            </a:extLst>
          </p:cNvPr>
          <p:cNvSpPr>
            <a:spLocks noChangeShapeType="1"/>
          </p:cNvSpPr>
          <p:nvPr/>
        </p:nvSpPr>
        <p:spPr bwMode="auto">
          <a:xfrm flipV="1">
            <a:off x="2003425" y="2789238"/>
            <a:ext cx="3311525" cy="998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7805" name="Line 19">
            <a:extLst>
              <a:ext uri="{FF2B5EF4-FFF2-40B4-BE49-F238E27FC236}">
                <a16:creationId xmlns:a16="http://schemas.microsoft.com/office/drawing/2014/main" id="{BBF76FBA-35BE-E052-54FE-163D6BA4AA1A}"/>
              </a:ext>
            </a:extLst>
          </p:cNvPr>
          <p:cNvSpPr>
            <a:spLocks noChangeShapeType="1"/>
          </p:cNvSpPr>
          <p:nvPr/>
        </p:nvSpPr>
        <p:spPr bwMode="auto">
          <a:xfrm flipV="1">
            <a:off x="1543050" y="2846388"/>
            <a:ext cx="2286000" cy="800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7806" name="Line 20">
            <a:extLst>
              <a:ext uri="{FF2B5EF4-FFF2-40B4-BE49-F238E27FC236}">
                <a16:creationId xmlns:a16="http://schemas.microsoft.com/office/drawing/2014/main" id="{670F959C-EE8E-B236-8595-9AE6975E1D7F}"/>
              </a:ext>
            </a:extLst>
          </p:cNvPr>
          <p:cNvSpPr>
            <a:spLocks noChangeShapeType="1"/>
          </p:cNvSpPr>
          <p:nvPr/>
        </p:nvSpPr>
        <p:spPr bwMode="auto">
          <a:xfrm flipV="1">
            <a:off x="2182813" y="3475038"/>
            <a:ext cx="2674937"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7807" name="Line 21">
            <a:extLst>
              <a:ext uri="{FF2B5EF4-FFF2-40B4-BE49-F238E27FC236}">
                <a16:creationId xmlns:a16="http://schemas.microsoft.com/office/drawing/2014/main" id="{09F0F57F-5255-1F91-1EE2-D4AA639BE292}"/>
              </a:ext>
            </a:extLst>
          </p:cNvPr>
          <p:cNvSpPr>
            <a:spLocks noChangeShapeType="1"/>
          </p:cNvSpPr>
          <p:nvPr/>
        </p:nvSpPr>
        <p:spPr bwMode="auto">
          <a:xfrm flipV="1">
            <a:off x="1028700" y="2854325"/>
            <a:ext cx="7461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7808" name="Line 23">
            <a:extLst>
              <a:ext uri="{FF2B5EF4-FFF2-40B4-BE49-F238E27FC236}">
                <a16:creationId xmlns:a16="http://schemas.microsoft.com/office/drawing/2014/main" id="{71868557-196C-E466-0983-C728413C8A35}"/>
              </a:ext>
            </a:extLst>
          </p:cNvPr>
          <p:cNvSpPr>
            <a:spLocks noChangeShapeType="1"/>
          </p:cNvSpPr>
          <p:nvPr/>
        </p:nvSpPr>
        <p:spPr bwMode="auto">
          <a:xfrm>
            <a:off x="1543050" y="4275138"/>
            <a:ext cx="2457450" cy="419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7809" name="Text Box 24">
            <a:extLst>
              <a:ext uri="{FF2B5EF4-FFF2-40B4-BE49-F238E27FC236}">
                <a16:creationId xmlns:a16="http://schemas.microsoft.com/office/drawing/2014/main" id="{DA7E83D8-8951-6C01-1F3E-394B5EDC86B1}"/>
              </a:ext>
            </a:extLst>
          </p:cNvPr>
          <p:cNvSpPr txBox="1">
            <a:spLocks noChangeArrowheads="1"/>
          </p:cNvSpPr>
          <p:nvPr/>
        </p:nvSpPr>
        <p:spPr bwMode="auto">
          <a:xfrm>
            <a:off x="363538" y="3686175"/>
            <a:ext cx="1408112" cy="414338"/>
          </a:xfrm>
          <a:prstGeom prst="rect">
            <a:avLst/>
          </a:prstGeom>
          <a:solidFill>
            <a:srgbClr val="FFC000"/>
          </a:solidFill>
          <a:ln w="9525">
            <a:solidFill>
              <a:srgbClr val="FF0000"/>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100" b="1">
                <a:solidFill>
                  <a:srgbClr val="FF0000"/>
                </a:solidFill>
                <a:latin typeface="Times New Roman" panose="02020603050405020304" pitchFamily="18" charset="0"/>
              </a:rPr>
              <a:t>Entreprise</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ext Box 2">
            <a:extLst>
              <a:ext uri="{FF2B5EF4-FFF2-40B4-BE49-F238E27FC236}">
                <a16:creationId xmlns:a16="http://schemas.microsoft.com/office/drawing/2014/main" id="{60B43E27-326B-1829-AD7C-AC40EF417432}"/>
              </a:ext>
            </a:extLst>
          </p:cNvPr>
          <p:cNvSpPr txBox="1">
            <a:spLocks noChangeArrowheads="1"/>
          </p:cNvSpPr>
          <p:nvPr/>
        </p:nvSpPr>
        <p:spPr bwMode="auto">
          <a:xfrm>
            <a:off x="179388" y="981075"/>
            <a:ext cx="5657850" cy="487363"/>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700" b="1">
                <a:solidFill>
                  <a:srgbClr val="FF0000"/>
                </a:solidFill>
                <a:latin typeface="Times New Roman" panose="02020603050405020304" pitchFamily="18" charset="0"/>
              </a:rPr>
              <a:t>Le mécénat</a:t>
            </a:r>
          </a:p>
        </p:txBody>
      </p:sp>
      <p:sp>
        <p:nvSpPr>
          <p:cNvPr id="3" name="Text Box 3">
            <a:extLst>
              <a:ext uri="{FF2B5EF4-FFF2-40B4-BE49-F238E27FC236}">
                <a16:creationId xmlns:a16="http://schemas.microsoft.com/office/drawing/2014/main" id="{CB152006-88AC-E3A6-AF76-D2D27CC74ECA}"/>
              </a:ext>
            </a:extLst>
          </p:cNvPr>
          <p:cNvSpPr txBox="1">
            <a:spLocks noChangeArrowheads="1"/>
          </p:cNvSpPr>
          <p:nvPr/>
        </p:nvSpPr>
        <p:spPr bwMode="auto">
          <a:xfrm>
            <a:off x="1187450" y="2924175"/>
            <a:ext cx="7088188" cy="2586038"/>
          </a:xfrm>
          <a:prstGeom prst="rect">
            <a:avLst/>
          </a:prstGeom>
          <a:solidFill>
            <a:srgbClr val="FFFFCC"/>
          </a:solidFill>
          <a:ln>
            <a:noFill/>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defRPr/>
            </a:pPr>
            <a:r>
              <a:rPr lang="fr-FR" altLang="fr-FR" sz="1950" dirty="0"/>
              <a:t>Le mécénat consiste à apporter un </a:t>
            </a:r>
            <a:r>
              <a:rPr lang="fr-FR" altLang="fr-FR" sz="1950" b="1" dirty="0"/>
              <a:t>soutien</a:t>
            </a:r>
            <a:r>
              <a:rPr lang="fr-FR" altLang="fr-FR" sz="1950" dirty="0"/>
              <a:t> </a:t>
            </a:r>
            <a:r>
              <a:rPr lang="fr-FR" altLang="fr-FR" sz="1950" b="1" dirty="0"/>
              <a:t>financier</a:t>
            </a:r>
            <a:r>
              <a:rPr lang="fr-FR" altLang="fr-FR" sz="1950" dirty="0"/>
              <a:t> ou matériel à une personne ou à un </a:t>
            </a:r>
            <a:r>
              <a:rPr lang="fr-FR" altLang="fr-FR" sz="1950" b="1" dirty="0"/>
              <a:t>organisme</a:t>
            </a:r>
            <a:r>
              <a:rPr lang="fr-FR" altLang="fr-FR" sz="1950" dirty="0"/>
              <a:t>, ou à créer une </a:t>
            </a:r>
            <a:r>
              <a:rPr lang="fr-FR" altLang="fr-FR" sz="1950" b="1" dirty="0"/>
              <a:t>fondation</a:t>
            </a:r>
            <a:r>
              <a:rPr lang="fr-FR" altLang="fr-FR" sz="1950" dirty="0"/>
              <a:t>. Mais l’entreprise </a:t>
            </a:r>
            <a:r>
              <a:rPr lang="fr-FR" altLang="fr-FR" sz="1950" b="1" dirty="0"/>
              <a:t>n’attend</a:t>
            </a:r>
            <a:r>
              <a:rPr lang="fr-FR" altLang="fr-FR" sz="1950" dirty="0"/>
              <a:t> </a:t>
            </a:r>
            <a:r>
              <a:rPr lang="fr-FR" altLang="fr-FR" sz="1950" b="1" dirty="0"/>
              <a:t>pas</a:t>
            </a:r>
            <a:r>
              <a:rPr lang="fr-FR" altLang="fr-FR" sz="1950" dirty="0"/>
              <a:t> </a:t>
            </a:r>
            <a:r>
              <a:rPr lang="fr-FR" altLang="fr-FR" sz="1950" b="1" dirty="0"/>
              <a:t>de</a:t>
            </a:r>
            <a:r>
              <a:rPr lang="fr-FR" altLang="fr-FR" sz="1950" dirty="0"/>
              <a:t> </a:t>
            </a:r>
            <a:r>
              <a:rPr lang="fr-FR" altLang="fr-FR" sz="1950" b="1" dirty="0"/>
              <a:t>contrepartie</a:t>
            </a:r>
            <a:r>
              <a:rPr lang="fr-FR" altLang="fr-FR" sz="1950" dirty="0"/>
              <a:t> immédiate et directe.</a:t>
            </a:r>
          </a:p>
          <a:p>
            <a:pPr algn="ctr" eaLnBrk="1" hangingPunct="1">
              <a:lnSpc>
                <a:spcPct val="90000"/>
              </a:lnSpc>
              <a:defRPr/>
            </a:pPr>
            <a:endParaRPr lang="fr-FR" altLang="fr-FR" sz="1800" dirty="0"/>
          </a:p>
          <a:p>
            <a:pPr algn="ctr" eaLnBrk="1" hangingPunct="1">
              <a:lnSpc>
                <a:spcPct val="90000"/>
              </a:lnSpc>
              <a:defRPr/>
            </a:pPr>
            <a:endParaRPr lang="fr-FR" altLang="fr-FR" sz="750" dirty="0"/>
          </a:p>
          <a:p>
            <a:pPr algn="ctr" eaLnBrk="1" hangingPunct="1">
              <a:lnSpc>
                <a:spcPct val="90000"/>
              </a:lnSpc>
              <a:defRPr/>
            </a:pPr>
            <a:r>
              <a:rPr lang="fr-FR" altLang="fr-FR" sz="1950" dirty="0"/>
              <a:t>L’objectif du mécénat est de manifester la </a:t>
            </a:r>
            <a:r>
              <a:rPr lang="fr-FR" altLang="fr-FR" sz="1950" b="1" dirty="0"/>
              <a:t>dimension</a:t>
            </a:r>
            <a:r>
              <a:rPr lang="fr-FR" altLang="fr-FR" sz="1950" dirty="0"/>
              <a:t> </a:t>
            </a:r>
            <a:r>
              <a:rPr lang="fr-FR" altLang="fr-FR" sz="1950" b="1" dirty="0"/>
              <a:t>citoyenne</a:t>
            </a:r>
            <a:r>
              <a:rPr lang="fr-FR" altLang="fr-FR" sz="1950" dirty="0"/>
              <a:t> de l’entreprise, de « </a:t>
            </a:r>
            <a:r>
              <a:rPr lang="fr-FR" altLang="fr-FR" sz="1950" b="1" dirty="0"/>
              <a:t>l’humaniser</a:t>
            </a:r>
            <a:r>
              <a:rPr lang="fr-FR" altLang="fr-FR" sz="1950" dirty="0"/>
              <a:t> ».</a:t>
            </a:r>
          </a:p>
          <a:p>
            <a:pPr algn="ctr" eaLnBrk="1" hangingPunct="1">
              <a:lnSpc>
                <a:spcPct val="90000"/>
              </a:lnSpc>
              <a:defRPr/>
            </a:pPr>
            <a:endParaRPr lang="fr-FR" altLang="fr-FR" sz="1800" dirty="0"/>
          </a:p>
          <a:p>
            <a:pPr algn="ctr" eaLnBrk="1" hangingPunct="1">
              <a:lnSpc>
                <a:spcPct val="90000"/>
              </a:lnSpc>
              <a:defRPr/>
            </a:pPr>
            <a:r>
              <a:rPr lang="fr-FR" altLang="fr-FR" sz="1950" dirty="0"/>
              <a:t>Le mécénat a davantage une </a:t>
            </a:r>
            <a:r>
              <a:rPr lang="fr-FR" altLang="fr-FR" sz="1950" b="1" dirty="0"/>
              <a:t>optique</a:t>
            </a:r>
            <a:r>
              <a:rPr lang="fr-FR" altLang="fr-FR" sz="1950" dirty="0"/>
              <a:t> de </a:t>
            </a:r>
            <a:r>
              <a:rPr lang="fr-FR" altLang="fr-FR" sz="1950" b="1" dirty="0"/>
              <a:t>communication</a:t>
            </a:r>
            <a:r>
              <a:rPr lang="fr-FR" altLang="fr-FR" sz="1950" dirty="0"/>
              <a:t> </a:t>
            </a:r>
            <a:r>
              <a:rPr lang="fr-FR" altLang="fr-FR" sz="1950" b="1" dirty="0"/>
              <a:t>institutionnelle</a:t>
            </a:r>
            <a:r>
              <a:rPr lang="fr-FR" altLang="fr-FR" sz="195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Image 1">
            <a:extLst>
              <a:ext uri="{FF2B5EF4-FFF2-40B4-BE49-F238E27FC236}">
                <a16:creationId xmlns:a16="http://schemas.microsoft.com/office/drawing/2014/main" id="{E4CCD03B-9F15-6209-DB4B-A5592593F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933450"/>
            <a:ext cx="4191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2" name="ZoneTexte 3">
            <a:extLst>
              <a:ext uri="{FF2B5EF4-FFF2-40B4-BE49-F238E27FC236}">
                <a16:creationId xmlns:a16="http://schemas.microsoft.com/office/drawing/2014/main" id="{D63EA54E-31F4-7F19-1E58-CA1A7E7932A4}"/>
              </a:ext>
            </a:extLst>
          </p:cNvPr>
          <p:cNvSpPr txBox="1">
            <a:spLocks noChangeArrowheads="1"/>
          </p:cNvSpPr>
          <p:nvPr/>
        </p:nvSpPr>
        <p:spPr bwMode="auto">
          <a:xfrm>
            <a:off x="1271588" y="3303588"/>
            <a:ext cx="2449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Fondation Louis Vuitton</a:t>
            </a:r>
          </a:p>
        </p:txBody>
      </p:sp>
      <p:pic>
        <p:nvPicPr>
          <p:cNvPr id="419843" name="Image 4">
            <a:extLst>
              <a:ext uri="{FF2B5EF4-FFF2-40B4-BE49-F238E27FC236}">
                <a16:creationId xmlns:a16="http://schemas.microsoft.com/office/drawing/2014/main" id="{41F6DD4C-1880-7A57-0B67-8CF847AA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3689350"/>
            <a:ext cx="280511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44" name="Image 5">
            <a:extLst>
              <a:ext uri="{FF2B5EF4-FFF2-40B4-BE49-F238E27FC236}">
                <a16:creationId xmlns:a16="http://schemas.microsoft.com/office/drawing/2014/main" id="{1DF1B3E4-CB88-94B8-14AD-7CEA60F73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17800"/>
            <a:ext cx="3957638"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Oval 5">
            <a:extLst>
              <a:ext uri="{FF2B5EF4-FFF2-40B4-BE49-F238E27FC236}">
                <a16:creationId xmlns:a16="http://schemas.microsoft.com/office/drawing/2014/main" id="{88B97B3C-F09E-D174-DDA7-1AA522668FDB}"/>
              </a:ext>
            </a:extLst>
          </p:cNvPr>
          <p:cNvSpPr>
            <a:spLocks noChangeArrowheads="1"/>
          </p:cNvSpPr>
          <p:nvPr/>
        </p:nvSpPr>
        <p:spPr bwMode="auto">
          <a:xfrm>
            <a:off x="3521075" y="4892675"/>
            <a:ext cx="1022350" cy="457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20866" name="Oval 7">
            <a:extLst>
              <a:ext uri="{FF2B5EF4-FFF2-40B4-BE49-F238E27FC236}">
                <a16:creationId xmlns:a16="http://schemas.microsoft.com/office/drawing/2014/main" id="{1287C521-6D3F-1A52-5EFB-34C977F3F4C7}"/>
              </a:ext>
            </a:extLst>
          </p:cNvPr>
          <p:cNvSpPr>
            <a:spLocks noChangeArrowheads="1"/>
          </p:cNvSpPr>
          <p:nvPr/>
        </p:nvSpPr>
        <p:spPr bwMode="auto">
          <a:xfrm>
            <a:off x="2243138" y="5283200"/>
            <a:ext cx="1244600" cy="498475"/>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solidFill>
                <a:schemeClr val="bg1"/>
              </a:solidFill>
              <a:latin typeface="Times New Roman" panose="02020603050405020304" pitchFamily="18" charset="0"/>
            </a:endParaRPr>
          </a:p>
        </p:txBody>
      </p:sp>
      <p:sp>
        <p:nvSpPr>
          <p:cNvPr id="420867" name="Oval 2">
            <a:extLst>
              <a:ext uri="{FF2B5EF4-FFF2-40B4-BE49-F238E27FC236}">
                <a16:creationId xmlns:a16="http://schemas.microsoft.com/office/drawing/2014/main" id="{7739A6DF-6C25-BD5B-2E63-3D6E99CC027B}"/>
              </a:ext>
            </a:extLst>
          </p:cNvPr>
          <p:cNvSpPr>
            <a:spLocks noChangeArrowheads="1"/>
          </p:cNvSpPr>
          <p:nvPr/>
        </p:nvSpPr>
        <p:spPr bwMode="auto">
          <a:xfrm>
            <a:off x="41275" y="5316538"/>
            <a:ext cx="2087563" cy="47625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25" name="Ellipse 24">
            <a:extLst>
              <a:ext uri="{FF2B5EF4-FFF2-40B4-BE49-F238E27FC236}">
                <a16:creationId xmlns:a16="http://schemas.microsoft.com/office/drawing/2014/main" id="{8CD1077C-FF09-5D37-425B-71D0B3BD3FC9}"/>
              </a:ext>
            </a:extLst>
          </p:cNvPr>
          <p:cNvSpPr/>
          <p:nvPr/>
        </p:nvSpPr>
        <p:spPr>
          <a:xfrm>
            <a:off x="41275" y="2365375"/>
            <a:ext cx="3132138" cy="41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0869" name="Rectangle 2">
            <a:extLst>
              <a:ext uri="{FF2B5EF4-FFF2-40B4-BE49-F238E27FC236}">
                <a16:creationId xmlns:a16="http://schemas.microsoft.com/office/drawing/2014/main" id="{37AA032E-9A18-1331-C96D-B9559373482E}"/>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pPr>
            <a:r>
              <a:rPr lang="fr-FR" altLang="fr-FR" sz="2700">
                <a:latin typeface="Rockwell" panose="02060603020205020403" pitchFamily="18" charset="77"/>
              </a:rPr>
              <a:t>Supports du parrainage</a:t>
            </a:r>
          </a:p>
        </p:txBody>
      </p:sp>
      <p:sp>
        <p:nvSpPr>
          <p:cNvPr id="420870" name="Oval 2">
            <a:extLst>
              <a:ext uri="{FF2B5EF4-FFF2-40B4-BE49-F238E27FC236}">
                <a16:creationId xmlns:a16="http://schemas.microsoft.com/office/drawing/2014/main" id="{5F38BCEE-BD52-FB6A-7683-D296AF7FB056}"/>
              </a:ext>
            </a:extLst>
          </p:cNvPr>
          <p:cNvSpPr>
            <a:spLocks noChangeArrowheads="1"/>
          </p:cNvSpPr>
          <p:nvPr/>
        </p:nvSpPr>
        <p:spPr bwMode="auto">
          <a:xfrm>
            <a:off x="4151313" y="4151313"/>
            <a:ext cx="1828800" cy="37306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20871" name="Oval 5">
            <a:extLst>
              <a:ext uri="{FF2B5EF4-FFF2-40B4-BE49-F238E27FC236}">
                <a16:creationId xmlns:a16="http://schemas.microsoft.com/office/drawing/2014/main" id="{50B22120-1DAB-82B9-00B8-68BA000F8B3A}"/>
              </a:ext>
            </a:extLst>
          </p:cNvPr>
          <p:cNvSpPr>
            <a:spLocks noChangeArrowheads="1"/>
          </p:cNvSpPr>
          <p:nvPr/>
        </p:nvSpPr>
        <p:spPr bwMode="auto">
          <a:xfrm>
            <a:off x="4956175" y="3246438"/>
            <a:ext cx="1023938" cy="457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20872" name="Oval 6">
            <a:extLst>
              <a:ext uri="{FF2B5EF4-FFF2-40B4-BE49-F238E27FC236}">
                <a16:creationId xmlns:a16="http://schemas.microsoft.com/office/drawing/2014/main" id="{ABA1CF47-C0A6-1433-E8D0-6A8321E0029E}"/>
              </a:ext>
            </a:extLst>
          </p:cNvPr>
          <p:cNvSpPr>
            <a:spLocks noChangeArrowheads="1"/>
          </p:cNvSpPr>
          <p:nvPr/>
        </p:nvSpPr>
        <p:spPr bwMode="auto">
          <a:xfrm>
            <a:off x="5372100" y="2332038"/>
            <a:ext cx="1246188" cy="3429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20873" name="Oval 7">
            <a:extLst>
              <a:ext uri="{FF2B5EF4-FFF2-40B4-BE49-F238E27FC236}">
                <a16:creationId xmlns:a16="http://schemas.microsoft.com/office/drawing/2014/main" id="{D442A647-8A34-83F7-2EFD-10BF7B73932D}"/>
              </a:ext>
            </a:extLst>
          </p:cNvPr>
          <p:cNvSpPr>
            <a:spLocks noChangeArrowheads="1"/>
          </p:cNvSpPr>
          <p:nvPr/>
        </p:nvSpPr>
        <p:spPr bwMode="auto">
          <a:xfrm>
            <a:off x="3371850" y="2332038"/>
            <a:ext cx="1028700" cy="40005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endParaRPr lang="fr-FR" altLang="fr-FR">
              <a:latin typeface="Times New Roman" panose="02020603050405020304" pitchFamily="18" charset="0"/>
            </a:endParaRPr>
          </a:p>
        </p:txBody>
      </p:sp>
      <p:sp>
        <p:nvSpPr>
          <p:cNvPr id="420874" name="Text Box 10">
            <a:extLst>
              <a:ext uri="{FF2B5EF4-FFF2-40B4-BE49-F238E27FC236}">
                <a16:creationId xmlns:a16="http://schemas.microsoft.com/office/drawing/2014/main" id="{0016C19A-CC1D-FB00-B062-72FC2A742BFF}"/>
              </a:ext>
            </a:extLst>
          </p:cNvPr>
          <p:cNvSpPr txBox="1">
            <a:spLocks noChangeArrowheads="1"/>
          </p:cNvSpPr>
          <p:nvPr/>
        </p:nvSpPr>
        <p:spPr bwMode="auto">
          <a:xfrm>
            <a:off x="3490913" y="2359025"/>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Théâtre</a:t>
            </a:r>
          </a:p>
        </p:txBody>
      </p:sp>
      <p:sp>
        <p:nvSpPr>
          <p:cNvPr id="420875" name="Text Box 11">
            <a:extLst>
              <a:ext uri="{FF2B5EF4-FFF2-40B4-BE49-F238E27FC236}">
                <a16:creationId xmlns:a16="http://schemas.microsoft.com/office/drawing/2014/main" id="{E4EEFF13-EE7E-2BF0-0BFB-A80583E2FFBD}"/>
              </a:ext>
            </a:extLst>
          </p:cNvPr>
          <p:cNvSpPr txBox="1">
            <a:spLocks noChangeArrowheads="1"/>
          </p:cNvSpPr>
          <p:nvPr/>
        </p:nvSpPr>
        <p:spPr bwMode="auto">
          <a:xfrm>
            <a:off x="5486400" y="2332038"/>
            <a:ext cx="113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Economie</a:t>
            </a:r>
          </a:p>
        </p:txBody>
      </p:sp>
      <p:sp>
        <p:nvSpPr>
          <p:cNvPr id="420876" name="Text Box 13">
            <a:extLst>
              <a:ext uri="{FF2B5EF4-FFF2-40B4-BE49-F238E27FC236}">
                <a16:creationId xmlns:a16="http://schemas.microsoft.com/office/drawing/2014/main" id="{814ED090-5B95-903F-9B05-9CCEA5DE8FE6}"/>
              </a:ext>
            </a:extLst>
          </p:cNvPr>
          <p:cNvSpPr txBox="1">
            <a:spLocks noChangeArrowheads="1"/>
          </p:cNvSpPr>
          <p:nvPr/>
        </p:nvSpPr>
        <p:spPr bwMode="auto">
          <a:xfrm>
            <a:off x="663575" y="2376488"/>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Domaine éducatif</a:t>
            </a:r>
          </a:p>
        </p:txBody>
      </p:sp>
      <p:sp>
        <p:nvSpPr>
          <p:cNvPr id="420877" name="Text Box 14">
            <a:extLst>
              <a:ext uri="{FF2B5EF4-FFF2-40B4-BE49-F238E27FC236}">
                <a16:creationId xmlns:a16="http://schemas.microsoft.com/office/drawing/2014/main" id="{16E08065-A729-1749-ED5B-938CDB2FAEE7}"/>
              </a:ext>
            </a:extLst>
          </p:cNvPr>
          <p:cNvSpPr txBox="1">
            <a:spLocks noChangeArrowheads="1"/>
          </p:cNvSpPr>
          <p:nvPr/>
        </p:nvSpPr>
        <p:spPr bwMode="auto">
          <a:xfrm>
            <a:off x="5143500" y="330358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Social</a:t>
            </a:r>
          </a:p>
        </p:txBody>
      </p:sp>
      <p:sp>
        <p:nvSpPr>
          <p:cNvPr id="420878" name="Text Box 15">
            <a:extLst>
              <a:ext uri="{FF2B5EF4-FFF2-40B4-BE49-F238E27FC236}">
                <a16:creationId xmlns:a16="http://schemas.microsoft.com/office/drawing/2014/main" id="{C2B2C1D5-5F77-5DDF-8739-A2155AEFBD55}"/>
              </a:ext>
            </a:extLst>
          </p:cNvPr>
          <p:cNvSpPr txBox="1">
            <a:spLocks noChangeArrowheads="1"/>
          </p:cNvSpPr>
          <p:nvPr/>
        </p:nvSpPr>
        <p:spPr bwMode="auto">
          <a:xfrm>
            <a:off x="4322763" y="4151313"/>
            <a:ext cx="164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latin typeface="Times New Roman" panose="02020603050405020304" pitchFamily="18" charset="0"/>
              </a:rPr>
              <a:t>Environnement</a:t>
            </a:r>
          </a:p>
        </p:txBody>
      </p:sp>
      <p:sp>
        <p:nvSpPr>
          <p:cNvPr id="420879" name="Line 18">
            <a:extLst>
              <a:ext uri="{FF2B5EF4-FFF2-40B4-BE49-F238E27FC236}">
                <a16:creationId xmlns:a16="http://schemas.microsoft.com/office/drawing/2014/main" id="{49DDE99B-20ED-02FB-DEA6-0CCB65864103}"/>
              </a:ext>
            </a:extLst>
          </p:cNvPr>
          <p:cNvSpPr>
            <a:spLocks noChangeShapeType="1"/>
          </p:cNvSpPr>
          <p:nvPr/>
        </p:nvSpPr>
        <p:spPr bwMode="auto">
          <a:xfrm flipV="1">
            <a:off x="2003425" y="2789238"/>
            <a:ext cx="3311525" cy="998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0" name="Line 19">
            <a:extLst>
              <a:ext uri="{FF2B5EF4-FFF2-40B4-BE49-F238E27FC236}">
                <a16:creationId xmlns:a16="http://schemas.microsoft.com/office/drawing/2014/main" id="{1CBFEC08-48E9-C2DE-1FE4-365FF8C3F9B8}"/>
              </a:ext>
            </a:extLst>
          </p:cNvPr>
          <p:cNvSpPr>
            <a:spLocks noChangeShapeType="1"/>
          </p:cNvSpPr>
          <p:nvPr/>
        </p:nvSpPr>
        <p:spPr bwMode="auto">
          <a:xfrm flipV="1">
            <a:off x="1543050" y="2846388"/>
            <a:ext cx="2286000" cy="800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1" name="Line 20">
            <a:extLst>
              <a:ext uri="{FF2B5EF4-FFF2-40B4-BE49-F238E27FC236}">
                <a16:creationId xmlns:a16="http://schemas.microsoft.com/office/drawing/2014/main" id="{E886CDDE-BD99-F235-11A0-9706146E4F04}"/>
              </a:ext>
            </a:extLst>
          </p:cNvPr>
          <p:cNvSpPr>
            <a:spLocks noChangeShapeType="1"/>
          </p:cNvSpPr>
          <p:nvPr/>
        </p:nvSpPr>
        <p:spPr bwMode="auto">
          <a:xfrm flipV="1">
            <a:off x="2182813" y="3475038"/>
            <a:ext cx="2674937"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2" name="Line 21">
            <a:extLst>
              <a:ext uri="{FF2B5EF4-FFF2-40B4-BE49-F238E27FC236}">
                <a16:creationId xmlns:a16="http://schemas.microsoft.com/office/drawing/2014/main" id="{988E8E56-344D-4376-DA51-D993619D3099}"/>
              </a:ext>
            </a:extLst>
          </p:cNvPr>
          <p:cNvSpPr>
            <a:spLocks noChangeShapeType="1"/>
          </p:cNvSpPr>
          <p:nvPr/>
        </p:nvSpPr>
        <p:spPr bwMode="auto">
          <a:xfrm flipV="1">
            <a:off x="1028700" y="2854325"/>
            <a:ext cx="7461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3" name="Line 23">
            <a:extLst>
              <a:ext uri="{FF2B5EF4-FFF2-40B4-BE49-F238E27FC236}">
                <a16:creationId xmlns:a16="http://schemas.microsoft.com/office/drawing/2014/main" id="{FDD2BC68-A156-9E0C-D2A6-F885BF44ED25}"/>
              </a:ext>
            </a:extLst>
          </p:cNvPr>
          <p:cNvSpPr>
            <a:spLocks noChangeShapeType="1"/>
          </p:cNvSpPr>
          <p:nvPr/>
        </p:nvSpPr>
        <p:spPr bwMode="auto">
          <a:xfrm>
            <a:off x="1870075" y="4017963"/>
            <a:ext cx="2130425" cy="269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4" name="Text Box 24">
            <a:extLst>
              <a:ext uri="{FF2B5EF4-FFF2-40B4-BE49-F238E27FC236}">
                <a16:creationId xmlns:a16="http://schemas.microsoft.com/office/drawing/2014/main" id="{6133BD75-951C-7915-B529-3B60F88A3B80}"/>
              </a:ext>
            </a:extLst>
          </p:cNvPr>
          <p:cNvSpPr txBox="1">
            <a:spLocks noChangeArrowheads="1"/>
          </p:cNvSpPr>
          <p:nvPr/>
        </p:nvSpPr>
        <p:spPr bwMode="auto">
          <a:xfrm>
            <a:off x="363538" y="3686175"/>
            <a:ext cx="1408112" cy="414338"/>
          </a:xfrm>
          <a:prstGeom prst="rect">
            <a:avLst/>
          </a:prstGeom>
          <a:solidFill>
            <a:srgbClr val="FFC000"/>
          </a:solidFill>
          <a:ln w="9525">
            <a:solidFill>
              <a:srgbClr val="FF0000"/>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100" b="1">
                <a:solidFill>
                  <a:srgbClr val="FF0000"/>
                </a:solidFill>
                <a:latin typeface="Times New Roman" panose="02020603050405020304" pitchFamily="18" charset="0"/>
              </a:rPr>
              <a:t>Entreprise</a:t>
            </a:r>
          </a:p>
        </p:txBody>
      </p:sp>
      <p:sp>
        <p:nvSpPr>
          <p:cNvPr id="420885" name="Rectangle 2">
            <a:extLst>
              <a:ext uri="{FF2B5EF4-FFF2-40B4-BE49-F238E27FC236}">
                <a16:creationId xmlns:a16="http://schemas.microsoft.com/office/drawing/2014/main" id="{C1F48943-8364-2E13-FE7B-B40F50F92069}"/>
              </a:ext>
            </a:extLst>
          </p:cNvPr>
          <p:cNvSpPr>
            <a:spLocks noChangeArrowheads="1"/>
          </p:cNvSpPr>
          <p:nvPr/>
        </p:nvSpPr>
        <p:spPr bwMode="auto">
          <a:xfrm>
            <a:off x="225425" y="5348288"/>
            <a:ext cx="1870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rPr>
              <a:t>Art Contemporain</a:t>
            </a:r>
          </a:p>
        </p:txBody>
      </p:sp>
      <p:sp>
        <p:nvSpPr>
          <p:cNvPr id="420886" name="Line 21">
            <a:extLst>
              <a:ext uri="{FF2B5EF4-FFF2-40B4-BE49-F238E27FC236}">
                <a16:creationId xmlns:a16="http://schemas.microsoft.com/office/drawing/2014/main" id="{E87109C1-70B0-1AB3-BC8B-0B0E5E6E0C07}"/>
              </a:ext>
            </a:extLst>
          </p:cNvPr>
          <p:cNvSpPr>
            <a:spLocks noChangeShapeType="1"/>
          </p:cNvSpPr>
          <p:nvPr/>
        </p:nvSpPr>
        <p:spPr bwMode="auto">
          <a:xfrm>
            <a:off x="1028700" y="4157663"/>
            <a:ext cx="0" cy="10937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87" name="Rectangle 4">
            <a:extLst>
              <a:ext uri="{FF2B5EF4-FFF2-40B4-BE49-F238E27FC236}">
                <a16:creationId xmlns:a16="http://schemas.microsoft.com/office/drawing/2014/main" id="{F02717E9-EF77-5B5B-A0C2-86986A32A1F9}"/>
              </a:ext>
            </a:extLst>
          </p:cNvPr>
          <p:cNvSpPr>
            <a:spLocks noChangeArrowheads="1"/>
          </p:cNvSpPr>
          <p:nvPr/>
        </p:nvSpPr>
        <p:spPr bwMode="auto">
          <a:xfrm>
            <a:off x="2290763" y="5348288"/>
            <a:ext cx="1082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rPr>
              <a:t>Solidarité</a:t>
            </a:r>
          </a:p>
        </p:txBody>
      </p:sp>
      <p:sp>
        <p:nvSpPr>
          <p:cNvPr id="420888" name="Rectangle 5">
            <a:extLst>
              <a:ext uri="{FF2B5EF4-FFF2-40B4-BE49-F238E27FC236}">
                <a16:creationId xmlns:a16="http://schemas.microsoft.com/office/drawing/2014/main" id="{8D8D0169-6BB7-1F35-A977-9B6A454D4DE1}"/>
              </a:ext>
            </a:extLst>
          </p:cNvPr>
          <p:cNvSpPr>
            <a:spLocks noChangeArrowheads="1"/>
          </p:cNvSpPr>
          <p:nvPr/>
        </p:nvSpPr>
        <p:spPr bwMode="auto">
          <a:xfrm>
            <a:off x="3727450" y="4983163"/>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bg1"/>
                </a:solidFill>
              </a:rPr>
              <a:t>Sport</a:t>
            </a:r>
          </a:p>
        </p:txBody>
      </p:sp>
      <p:sp>
        <p:nvSpPr>
          <p:cNvPr id="420889" name="Line 23">
            <a:extLst>
              <a:ext uri="{FF2B5EF4-FFF2-40B4-BE49-F238E27FC236}">
                <a16:creationId xmlns:a16="http://schemas.microsoft.com/office/drawing/2014/main" id="{2C9C6E82-352A-C295-1F0A-886A0AA1E3B7}"/>
              </a:ext>
            </a:extLst>
          </p:cNvPr>
          <p:cNvSpPr>
            <a:spLocks noChangeShapeType="1"/>
          </p:cNvSpPr>
          <p:nvPr/>
        </p:nvSpPr>
        <p:spPr bwMode="auto">
          <a:xfrm>
            <a:off x="1525588" y="4143375"/>
            <a:ext cx="1995487" cy="796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20890" name="Line 23">
            <a:extLst>
              <a:ext uri="{FF2B5EF4-FFF2-40B4-BE49-F238E27FC236}">
                <a16:creationId xmlns:a16="http://schemas.microsoft.com/office/drawing/2014/main" id="{89F21E89-30F6-C0E2-3FB3-F83B497B8C5F}"/>
              </a:ext>
            </a:extLst>
          </p:cNvPr>
          <p:cNvSpPr>
            <a:spLocks noChangeShapeType="1"/>
          </p:cNvSpPr>
          <p:nvPr/>
        </p:nvSpPr>
        <p:spPr bwMode="auto">
          <a:xfrm>
            <a:off x="1247775" y="4144963"/>
            <a:ext cx="1074738" cy="1127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ext Box 2">
            <a:extLst>
              <a:ext uri="{FF2B5EF4-FFF2-40B4-BE49-F238E27FC236}">
                <a16:creationId xmlns:a16="http://schemas.microsoft.com/office/drawing/2014/main" id="{884DCF0E-E44A-125E-11AC-A1209C15C72D}"/>
              </a:ext>
            </a:extLst>
          </p:cNvPr>
          <p:cNvSpPr txBox="1">
            <a:spLocks noChangeArrowheads="1"/>
          </p:cNvSpPr>
          <p:nvPr/>
        </p:nvSpPr>
        <p:spPr bwMode="auto">
          <a:xfrm>
            <a:off x="228600" y="977900"/>
            <a:ext cx="5657850" cy="487363"/>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700" b="1">
                <a:solidFill>
                  <a:srgbClr val="FF0000"/>
                </a:solidFill>
                <a:latin typeface="Times New Roman" panose="02020603050405020304" pitchFamily="18" charset="0"/>
              </a:rPr>
              <a:t>Les foires et salons</a:t>
            </a:r>
          </a:p>
        </p:txBody>
      </p:sp>
      <p:sp>
        <p:nvSpPr>
          <p:cNvPr id="3" name="Text Box 8">
            <a:extLst>
              <a:ext uri="{FF2B5EF4-FFF2-40B4-BE49-F238E27FC236}">
                <a16:creationId xmlns:a16="http://schemas.microsoft.com/office/drawing/2014/main" id="{4FC32E17-0F73-0FA5-1006-08CFCF99C295}"/>
              </a:ext>
            </a:extLst>
          </p:cNvPr>
          <p:cNvSpPr txBox="1">
            <a:spLocks noChangeArrowheads="1"/>
          </p:cNvSpPr>
          <p:nvPr/>
        </p:nvSpPr>
        <p:spPr bwMode="auto">
          <a:xfrm>
            <a:off x="1543050" y="1943100"/>
            <a:ext cx="3600450" cy="15875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a:latin typeface="Times New Roman" panose="02020603050405020304" pitchFamily="18" charset="0"/>
              </a:rPr>
              <a:t>Les foires et salons permettent de </a:t>
            </a:r>
            <a:r>
              <a:rPr lang="fr-FR" altLang="fr-FR" b="1">
                <a:latin typeface="Times New Roman" panose="02020603050405020304" pitchFamily="18" charset="0"/>
              </a:rPr>
              <a:t>rencontrer</a:t>
            </a:r>
            <a:r>
              <a:rPr lang="fr-FR" altLang="fr-FR">
                <a:latin typeface="Times New Roman" panose="02020603050405020304" pitchFamily="18" charset="0"/>
              </a:rPr>
              <a:t> les </a:t>
            </a:r>
            <a:r>
              <a:rPr lang="fr-FR" altLang="fr-FR" b="1">
                <a:latin typeface="Times New Roman" panose="02020603050405020304" pitchFamily="18" charset="0"/>
              </a:rPr>
              <a:t>différents</a:t>
            </a:r>
            <a:r>
              <a:rPr lang="fr-FR" altLang="fr-FR">
                <a:latin typeface="Times New Roman" panose="02020603050405020304" pitchFamily="18" charset="0"/>
              </a:rPr>
              <a:t> </a:t>
            </a:r>
            <a:r>
              <a:rPr lang="fr-FR" altLang="fr-FR" b="1">
                <a:latin typeface="Times New Roman" panose="02020603050405020304" pitchFamily="18" charset="0"/>
              </a:rPr>
              <a:t>publics</a:t>
            </a:r>
            <a:r>
              <a:rPr lang="fr-FR" altLang="fr-FR">
                <a:latin typeface="Times New Roman" panose="02020603050405020304" pitchFamily="18" charset="0"/>
              </a:rPr>
              <a:t> de l’entreprise, de </a:t>
            </a:r>
            <a:r>
              <a:rPr lang="fr-FR" altLang="fr-FR" b="1">
                <a:latin typeface="Times New Roman" panose="02020603050405020304" pitchFamily="18" charset="0"/>
              </a:rPr>
              <a:t>développer</a:t>
            </a:r>
            <a:r>
              <a:rPr lang="fr-FR" altLang="fr-FR">
                <a:latin typeface="Times New Roman" panose="02020603050405020304" pitchFamily="18" charset="0"/>
              </a:rPr>
              <a:t> les </a:t>
            </a:r>
            <a:r>
              <a:rPr lang="fr-FR" altLang="fr-FR" b="1">
                <a:latin typeface="Times New Roman" panose="02020603050405020304" pitchFamily="18" charset="0"/>
              </a:rPr>
              <a:t>ventes</a:t>
            </a:r>
            <a:r>
              <a:rPr lang="fr-FR" altLang="fr-FR">
                <a:latin typeface="Times New Roman" panose="02020603050405020304" pitchFamily="18" charset="0"/>
              </a:rPr>
              <a:t>, de </a:t>
            </a:r>
            <a:r>
              <a:rPr lang="fr-FR" altLang="fr-FR" b="1">
                <a:latin typeface="Times New Roman" panose="02020603050405020304" pitchFamily="18" charset="0"/>
              </a:rPr>
              <a:t>prospecter</a:t>
            </a:r>
            <a:r>
              <a:rPr lang="fr-FR" altLang="fr-FR">
                <a:latin typeface="Times New Roman" panose="02020603050405020304" pitchFamily="18" charset="0"/>
              </a:rPr>
              <a:t>, de se tenir informé des </a:t>
            </a:r>
            <a:r>
              <a:rPr lang="fr-FR" altLang="fr-FR" b="1">
                <a:latin typeface="Times New Roman" panose="02020603050405020304" pitchFamily="18" charset="0"/>
              </a:rPr>
              <a:t>évolutions</a:t>
            </a:r>
            <a:r>
              <a:rPr lang="fr-FR" altLang="fr-FR">
                <a:latin typeface="Times New Roman" panose="02020603050405020304" pitchFamily="18" charset="0"/>
              </a:rPr>
              <a:t> du marché, des </a:t>
            </a:r>
            <a:r>
              <a:rPr lang="fr-FR" altLang="fr-FR" b="1">
                <a:latin typeface="Times New Roman" panose="02020603050405020304" pitchFamily="18" charset="0"/>
              </a:rPr>
              <a:t>technologies</a:t>
            </a:r>
            <a:r>
              <a:rPr lang="fr-FR" altLang="fr-FR">
                <a:latin typeface="Times New Roman" panose="02020603050405020304" pitchFamily="18" charset="0"/>
              </a:rPr>
              <a:t>, des </a:t>
            </a:r>
            <a:r>
              <a:rPr lang="fr-FR" altLang="fr-FR" b="1">
                <a:latin typeface="Times New Roman" panose="02020603050405020304" pitchFamily="18" charset="0"/>
              </a:rPr>
              <a:t>concurrents</a:t>
            </a:r>
            <a:r>
              <a:rPr lang="fr-FR" altLang="fr-FR">
                <a:latin typeface="Times New Roman" panose="02020603050405020304" pitchFamily="18" charset="0"/>
              </a:rPr>
              <a:t>.</a:t>
            </a:r>
          </a:p>
        </p:txBody>
      </p:sp>
      <p:sp>
        <p:nvSpPr>
          <p:cNvPr id="4" name="Text Box 9">
            <a:extLst>
              <a:ext uri="{FF2B5EF4-FFF2-40B4-BE49-F238E27FC236}">
                <a16:creationId xmlns:a16="http://schemas.microsoft.com/office/drawing/2014/main" id="{93AD039A-7FB2-78C7-F4D5-305B2E7BEEF2}"/>
              </a:ext>
            </a:extLst>
          </p:cNvPr>
          <p:cNvSpPr txBox="1">
            <a:spLocks noChangeArrowheads="1"/>
          </p:cNvSpPr>
          <p:nvPr/>
        </p:nvSpPr>
        <p:spPr bwMode="auto">
          <a:xfrm>
            <a:off x="4229100" y="4000500"/>
            <a:ext cx="3314700" cy="15875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b="1">
                <a:latin typeface="Times New Roman" panose="02020603050405020304" pitchFamily="18" charset="0"/>
              </a:rPr>
              <a:t>Les salons</a:t>
            </a:r>
            <a:r>
              <a:rPr lang="fr-FR" altLang="fr-FR">
                <a:latin typeface="Times New Roman" panose="02020603050405020304" pitchFamily="18" charset="0"/>
              </a:rPr>
              <a:t> regroupent des exposants appartenant à un même </a:t>
            </a:r>
            <a:r>
              <a:rPr lang="fr-FR" altLang="fr-FR" b="1">
                <a:latin typeface="Times New Roman" panose="02020603050405020304" pitchFamily="18" charset="0"/>
              </a:rPr>
              <a:t>secteur</a:t>
            </a:r>
            <a:r>
              <a:rPr lang="fr-FR" altLang="fr-FR">
                <a:latin typeface="Times New Roman" panose="02020603050405020304" pitchFamily="18" charset="0"/>
              </a:rPr>
              <a:t> </a:t>
            </a:r>
            <a:r>
              <a:rPr lang="fr-FR" altLang="fr-FR" b="1">
                <a:latin typeface="Times New Roman" panose="02020603050405020304" pitchFamily="18" charset="0"/>
              </a:rPr>
              <a:t>d’activité</a:t>
            </a:r>
            <a:r>
              <a:rPr lang="fr-FR" altLang="fr-FR">
                <a:latin typeface="Times New Roman" panose="02020603050405020304" pitchFamily="18" charset="0"/>
              </a:rPr>
              <a:t> alors que </a:t>
            </a:r>
            <a:r>
              <a:rPr lang="fr-FR" altLang="fr-FR" b="1">
                <a:latin typeface="Times New Roman" panose="02020603050405020304" pitchFamily="18" charset="0"/>
              </a:rPr>
              <a:t>les foires</a:t>
            </a:r>
            <a:r>
              <a:rPr lang="fr-FR" altLang="fr-FR">
                <a:latin typeface="Times New Roman" panose="02020603050405020304" pitchFamily="18" charset="0"/>
              </a:rPr>
              <a:t> regroupent des </a:t>
            </a:r>
            <a:r>
              <a:rPr lang="fr-FR" altLang="fr-FR" b="1">
                <a:latin typeface="Times New Roman" panose="02020603050405020304" pitchFamily="18" charset="0"/>
              </a:rPr>
              <a:t>exposants</a:t>
            </a:r>
            <a:r>
              <a:rPr lang="fr-FR" altLang="fr-FR">
                <a:latin typeface="Times New Roman" panose="02020603050405020304" pitchFamily="18" charset="0"/>
              </a:rPr>
              <a:t> appartenant à des secteurs différents.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Image 1">
            <a:extLst>
              <a:ext uri="{FF2B5EF4-FFF2-40B4-BE49-F238E27FC236}">
                <a16:creationId xmlns:a16="http://schemas.microsoft.com/office/drawing/2014/main" id="{FD46AF9D-7ECC-883E-BFB2-2994BFDCE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135063"/>
            <a:ext cx="5715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4" name="Image 2">
            <a:extLst>
              <a:ext uri="{FF2B5EF4-FFF2-40B4-BE49-F238E27FC236}">
                <a16:creationId xmlns:a16="http://schemas.microsoft.com/office/drawing/2014/main" id="{82E6638F-93A7-BBFE-98DC-92F06C16B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3090863"/>
            <a:ext cx="2379662"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5" name="Image 3">
            <a:extLst>
              <a:ext uri="{FF2B5EF4-FFF2-40B4-BE49-F238E27FC236}">
                <a16:creationId xmlns:a16="http://schemas.microsoft.com/office/drawing/2014/main" id="{9A028482-8081-BB56-ABEC-53B9B10BC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3214688"/>
            <a:ext cx="38147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Text Box 2">
            <a:extLst>
              <a:ext uri="{FF2B5EF4-FFF2-40B4-BE49-F238E27FC236}">
                <a16:creationId xmlns:a16="http://schemas.microsoft.com/office/drawing/2014/main" id="{B7F6B33A-5C73-4533-BD01-598EC4BB242A}"/>
              </a:ext>
            </a:extLst>
          </p:cNvPr>
          <p:cNvSpPr txBox="1">
            <a:spLocks noChangeArrowheads="1"/>
          </p:cNvSpPr>
          <p:nvPr/>
        </p:nvSpPr>
        <p:spPr bwMode="auto">
          <a:xfrm>
            <a:off x="395288" y="620713"/>
            <a:ext cx="5657850" cy="487362"/>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5000"/>
              </a:lnSpc>
            </a:pPr>
            <a:r>
              <a:rPr lang="fr-FR" altLang="fr-FR" sz="2700" b="1">
                <a:solidFill>
                  <a:srgbClr val="FF0000"/>
                </a:solidFill>
                <a:latin typeface="Times New Roman" panose="02020603050405020304" pitchFamily="18" charset="0"/>
              </a:rPr>
              <a:t>Les relations publiques</a:t>
            </a:r>
          </a:p>
        </p:txBody>
      </p:sp>
      <p:sp>
        <p:nvSpPr>
          <p:cNvPr id="3" name="Text Box 3">
            <a:extLst>
              <a:ext uri="{FF2B5EF4-FFF2-40B4-BE49-F238E27FC236}">
                <a16:creationId xmlns:a16="http://schemas.microsoft.com/office/drawing/2014/main" id="{17DE7C25-0A79-CC9C-092E-42BDA7C57ADE}"/>
              </a:ext>
            </a:extLst>
          </p:cNvPr>
          <p:cNvSpPr txBox="1">
            <a:spLocks noChangeArrowheads="1"/>
          </p:cNvSpPr>
          <p:nvPr/>
        </p:nvSpPr>
        <p:spPr bwMode="auto">
          <a:xfrm>
            <a:off x="1543050" y="2373313"/>
            <a:ext cx="5943600" cy="839787"/>
          </a:xfrm>
          <a:prstGeom prst="rect">
            <a:avLst/>
          </a:prstGeom>
          <a:solidFill>
            <a:srgbClr val="FFFFCC"/>
          </a:solidFill>
          <a:ln w="9525">
            <a:solidFill>
              <a:srgbClr val="000000"/>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a:latin typeface="Times New Roman" panose="02020603050405020304" pitchFamily="18" charset="0"/>
              </a:rPr>
              <a:t>Elles font partie de la </a:t>
            </a:r>
            <a:r>
              <a:rPr lang="fr-FR" altLang="fr-FR" b="1">
                <a:latin typeface="Times New Roman" panose="02020603050405020304" pitchFamily="18" charset="0"/>
              </a:rPr>
              <a:t>communication institutionnelle</a:t>
            </a:r>
            <a:r>
              <a:rPr lang="fr-FR" altLang="fr-FR">
                <a:latin typeface="Times New Roman" panose="02020603050405020304" pitchFamily="18" charset="0"/>
              </a:rPr>
              <a:t> et visent à instaurer un climat favorable </a:t>
            </a:r>
          </a:p>
          <a:p>
            <a:pPr algn="ctr" eaLnBrk="1" hangingPunct="1">
              <a:lnSpc>
                <a:spcPct val="90000"/>
              </a:lnSpc>
            </a:pPr>
            <a:r>
              <a:rPr lang="fr-FR" altLang="fr-FR">
                <a:latin typeface="Times New Roman" panose="02020603050405020304" pitchFamily="18" charset="0"/>
              </a:rPr>
              <a:t>entre l’entreprise et tous ses publics :</a:t>
            </a:r>
          </a:p>
        </p:txBody>
      </p:sp>
      <p:sp>
        <p:nvSpPr>
          <p:cNvPr id="4" name="Text Box 4">
            <a:extLst>
              <a:ext uri="{FF2B5EF4-FFF2-40B4-BE49-F238E27FC236}">
                <a16:creationId xmlns:a16="http://schemas.microsoft.com/office/drawing/2014/main" id="{0683D271-C816-57E5-E133-33FEC9FB0818}"/>
              </a:ext>
            </a:extLst>
          </p:cNvPr>
          <p:cNvSpPr txBox="1">
            <a:spLocks noChangeArrowheads="1"/>
          </p:cNvSpPr>
          <p:nvPr/>
        </p:nvSpPr>
        <p:spPr bwMode="auto">
          <a:xfrm>
            <a:off x="1543050" y="3340100"/>
            <a:ext cx="5943600" cy="881063"/>
          </a:xfrm>
          <a:prstGeom prst="rect">
            <a:avLst/>
          </a:prstGeom>
          <a:solidFill>
            <a:srgbClr val="FFFFCC"/>
          </a:solidFill>
          <a:ln w="9525">
            <a:solidFill>
              <a:srgbClr val="000000"/>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buFontTx/>
              <a:buChar char="•"/>
              <a:defRPr/>
            </a:pPr>
            <a:r>
              <a:rPr lang="fr-FR" altLang="fr-FR" sz="1800" b="1" dirty="0"/>
              <a:t>  </a:t>
            </a:r>
            <a:r>
              <a:rPr lang="fr-FR" altLang="fr-FR" sz="1800" b="1" u="sng" dirty="0"/>
              <a:t>Les cibles externes</a:t>
            </a:r>
            <a:r>
              <a:rPr lang="fr-FR" altLang="fr-FR" sz="2100" dirty="0"/>
              <a:t> :</a:t>
            </a:r>
            <a:r>
              <a:rPr lang="fr-FR" altLang="fr-FR" sz="1800" dirty="0"/>
              <a:t> Journalistes, pouvoirs publics, organismes financiers, fournisseurs, clients, investisseurs… afin de maintenir les relations de confiance.</a:t>
            </a:r>
            <a:endParaRPr lang="fr-FR" altLang="fr-FR" sz="1650" dirty="0"/>
          </a:p>
        </p:txBody>
      </p:sp>
      <p:sp>
        <p:nvSpPr>
          <p:cNvPr id="5" name="Text Box 5">
            <a:extLst>
              <a:ext uri="{FF2B5EF4-FFF2-40B4-BE49-F238E27FC236}">
                <a16:creationId xmlns:a16="http://schemas.microsoft.com/office/drawing/2014/main" id="{6F5DA263-1EBF-FF09-DC1E-F78C6AA60471}"/>
              </a:ext>
            </a:extLst>
          </p:cNvPr>
          <p:cNvSpPr txBox="1">
            <a:spLocks noChangeArrowheads="1"/>
          </p:cNvSpPr>
          <p:nvPr/>
        </p:nvSpPr>
        <p:spPr bwMode="auto">
          <a:xfrm>
            <a:off x="1543050" y="4308475"/>
            <a:ext cx="5943600" cy="633413"/>
          </a:xfrm>
          <a:prstGeom prst="rect">
            <a:avLst/>
          </a:prstGeom>
          <a:solidFill>
            <a:srgbClr val="FFFFCC"/>
          </a:solidFill>
          <a:ln w="9525">
            <a:solidFill>
              <a:srgbClr val="000000"/>
            </a:solidFill>
            <a:miter lim="800000"/>
            <a:headEnd/>
            <a:tailEnd/>
          </a:ln>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buFontTx/>
              <a:buChar char="•"/>
              <a:defRPr/>
            </a:pPr>
            <a:r>
              <a:rPr lang="fr-FR" altLang="fr-FR" sz="1800" b="1" dirty="0"/>
              <a:t>  </a:t>
            </a:r>
            <a:r>
              <a:rPr lang="fr-FR" altLang="fr-FR" sz="1800" b="1" u="sng" dirty="0"/>
              <a:t>Les cibles internes</a:t>
            </a:r>
            <a:r>
              <a:rPr lang="fr-FR" altLang="fr-FR" sz="2100" dirty="0"/>
              <a:t> :</a:t>
            </a:r>
            <a:r>
              <a:rPr lang="fr-FR" altLang="fr-FR" sz="1800" dirty="0"/>
              <a:t> Personnel, force de vente, réseau de distribution, filiales… afin de renforcer la cohésion du groupe.</a:t>
            </a:r>
            <a:endParaRPr lang="fr-FR" altLang="fr-FR" sz="1650" dirty="0"/>
          </a:p>
        </p:txBody>
      </p:sp>
      <p:sp>
        <p:nvSpPr>
          <p:cNvPr id="6" name="Text Box 6">
            <a:extLst>
              <a:ext uri="{FF2B5EF4-FFF2-40B4-BE49-F238E27FC236}">
                <a16:creationId xmlns:a16="http://schemas.microsoft.com/office/drawing/2014/main" id="{E35F70C0-557A-1E59-0993-419651661365}"/>
              </a:ext>
            </a:extLst>
          </p:cNvPr>
          <p:cNvSpPr txBox="1">
            <a:spLocks noChangeArrowheads="1"/>
          </p:cNvSpPr>
          <p:nvPr/>
        </p:nvSpPr>
        <p:spPr bwMode="auto">
          <a:xfrm>
            <a:off x="1543050" y="5040313"/>
            <a:ext cx="5943600" cy="1268412"/>
          </a:xfrm>
          <a:prstGeom prst="rect">
            <a:avLst/>
          </a:prstGeom>
          <a:solidFill>
            <a:srgbClr val="FFFFCC"/>
          </a:solidFill>
          <a:ln w="9525">
            <a:solidFill>
              <a:schemeClr val="accent1"/>
            </a:solidFill>
            <a:miter lim="800000"/>
            <a:headEnd/>
            <a:tailEnd/>
          </a:ln>
        </p:spPr>
        <p:txBody>
          <a:bodyPr>
            <a:spAutoFit/>
          </a:bodyPr>
          <a:lstStyle>
            <a:lvl1pPr marL="457200" indent="-457200">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85000"/>
              </a:lnSpc>
            </a:pPr>
            <a:r>
              <a:rPr lang="fr-FR" altLang="fr-FR">
                <a:latin typeface="Times New Roman" panose="02020603050405020304" pitchFamily="18" charset="0"/>
              </a:rPr>
              <a:t>Trois grands moyens sont utilisés :</a:t>
            </a:r>
          </a:p>
          <a:p>
            <a:pPr algn="ctr" eaLnBrk="1" hangingPunct="1">
              <a:lnSpc>
                <a:spcPct val="85000"/>
              </a:lnSpc>
            </a:pPr>
            <a:endParaRPr lang="fr-FR" altLang="fr-FR" sz="600">
              <a:latin typeface="Times New Roman" panose="02020603050405020304" pitchFamily="18" charset="0"/>
            </a:endParaRPr>
          </a:p>
          <a:p>
            <a:pPr algn="ctr" eaLnBrk="1" hangingPunct="1">
              <a:lnSpc>
                <a:spcPct val="85000"/>
              </a:lnSpc>
            </a:pPr>
            <a:r>
              <a:rPr lang="fr-FR" altLang="fr-FR" b="1">
                <a:latin typeface="Times New Roman" panose="02020603050405020304" pitchFamily="18" charset="0"/>
              </a:rPr>
              <a:t>Les relations presse</a:t>
            </a:r>
            <a:r>
              <a:rPr lang="fr-FR" altLang="fr-FR">
                <a:latin typeface="Times New Roman" panose="02020603050405020304" pitchFamily="18" charset="0"/>
              </a:rPr>
              <a:t> : communiqué de presse…</a:t>
            </a:r>
          </a:p>
          <a:p>
            <a:pPr algn="ctr" eaLnBrk="1" hangingPunct="1">
              <a:lnSpc>
                <a:spcPct val="85000"/>
              </a:lnSpc>
            </a:pPr>
            <a:endParaRPr lang="fr-FR" altLang="fr-FR" sz="600">
              <a:latin typeface="Times New Roman" panose="02020603050405020304" pitchFamily="18" charset="0"/>
            </a:endParaRPr>
          </a:p>
          <a:p>
            <a:pPr algn="ctr" eaLnBrk="1" hangingPunct="1">
              <a:lnSpc>
                <a:spcPct val="85000"/>
              </a:lnSpc>
            </a:pPr>
            <a:r>
              <a:rPr lang="fr-FR" altLang="fr-FR" b="1">
                <a:latin typeface="Times New Roman" panose="02020603050405020304" pitchFamily="18" charset="0"/>
              </a:rPr>
              <a:t>Les publications</a:t>
            </a:r>
            <a:r>
              <a:rPr lang="fr-FR" altLang="fr-FR">
                <a:latin typeface="Times New Roman" panose="02020603050405020304" pitchFamily="18" charset="0"/>
              </a:rPr>
              <a:t> : rapport d’activité, journal interne…</a:t>
            </a:r>
          </a:p>
          <a:p>
            <a:pPr algn="ctr" eaLnBrk="1" hangingPunct="1">
              <a:lnSpc>
                <a:spcPct val="85000"/>
              </a:lnSpc>
            </a:pPr>
            <a:endParaRPr lang="fr-FR" altLang="fr-FR" sz="600">
              <a:latin typeface="Times New Roman" panose="02020603050405020304" pitchFamily="18" charset="0"/>
            </a:endParaRPr>
          </a:p>
          <a:p>
            <a:pPr algn="ctr" eaLnBrk="1" hangingPunct="1">
              <a:lnSpc>
                <a:spcPct val="85000"/>
              </a:lnSpc>
            </a:pPr>
            <a:r>
              <a:rPr lang="fr-FR" altLang="fr-FR" b="1">
                <a:latin typeface="Times New Roman" panose="02020603050405020304" pitchFamily="18" charset="0"/>
              </a:rPr>
              <a:t>Les événements</a:t>
            </a:r>
            <a:r>
              <a:rPr lang="fr-FR" altLang="fr-FR">
                <a:latin typeface="Times New Roman" panose="02020603050405020304" pitchFamily="18" charset="0"/>
              </a:rPr>
              <a:t> : journée portes ouvertes, séminaire…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itre 1">
            <a:extLst>
              <a:ext uri="{FF2B5EF4-FFF2-40B4-BE49-F238E27FC236}">
                <a16:creationId xmlns:a16="http://schemas.microsoft.com/office/drawing/2014/main" id="{766A4021-E737-9B72-C6F3-67EB83070A4D}"/>
              </a:ext>
            </a:extLst>
          </p:cNvPr>
          <p:cNvSpPr>
            <a:spLocks noGrp="1"/>
          </p:cNvSpPr>
          <p:nvPr>
            <p:ph type="title"/>
          </p:nvPr>
        </p:nvSpPr>
        <p:spPr/>
        <p:txBody>
          <a:bodyPr/>
          <a:lstStyle/>
          <a:p>
            <a:r>
              <a:rPr lang="fr-FR" altLang="fr-FR">
                <a:ea typeface="ＭＳ Ｐゴシック" panose="020B0600070205080204" pitchFamily="34" charset="-128"/>
              </a:rPr>
              <a:t>3 - La Promotion des ventes</a:t>
            </a:r>
          </a:p>
        </p:txBody>
      </p:sp>
      <p:sp>
        <p:nvSpPr>
          <p:cNvPr id="3" name="Rectangle 2">
            <a:extLst>
              <a:ext uri="{FF2B5EF4-FFF2-40B4-BE49-F238E27FC236}">
                <a16:creationId xmlns:a16="http://schemas.microsoft.com/office/drawing/2014/main" id="{A3FB01C2-2026-0DB6-25D7-905AF6818064}"/>
              </a:ext>
            </a:extLst>
          </p:cNvPr>
          <p:cNvSpPr/>
          <p:nvPr/>
        </p:nvSpPr>
        <p:spPr>
          <a:xfrm>
            <a:off x="1890713" y="2760663"/>
            <a:ext cx="4821237" cy="923925"/>
          </a:xfrm>
          <a:prstGeom prst="rect">
            <a:avLst/>
          </a:prstGeom>
          <a:solidFill>
            <a:schemeClr val="accent1">
              <a:lumMod val="40000"/>
              <a:lumOff val="60000"/>
            </a:schemeClr>
          </a:solidFill>
        </p:spPr>
        <p:txBody>
          <a:bodyPr>
            <a:spAutoFit/>
          </a:bodyPr>
          <a:lstStyle/>
          <a:p>
            <a:pPr algn="ctr">
              <a:defRPr/>
            </a:pPr>
            <a:r>
              <a:rPr lang="fr-FR" altLang="fr-FR" dirty="0">
                <a:latin typeface="Times" pitchFamily="2" charset="0"/>
              </a:rPr>
              <a:t>« Ensemble des actions visant à influencer une cible déterminée au moyen d’incitations matérielles directes »</a:t>
            </a:r>
          </a:p>
        </p:txBody>
      </p:sp>
      <p:sp>
        <p:nvSpPr>
          <p:cNvPr id="4" name="Rectangle 3">
            <a:extLst>
              <a:ext uri="{FF2B5EF4-FFF2-40B4-BE49-F238E27FC236}">
                <a16:creationId xmlns:a16="http://schemas.microsoft.com/office/drawing/2014/main" id="{A40DC731-DBEB-0480-D5B5-45D8DF98DA78}"/>
              </a:ext>
            </a:extLst>
          </p:cNvPr>
          <p:cNvSpPr/>
          <p:nvPr/>
        </p:nvSpPr>
        <p:spPr>
          <a:xfrm>
            <a:off x="1892300" y="4652963"/>
            <a:ext cx="4821238" cy="1754187"/>
          </a:xfrm>
          <a:prstGeom prst="rect">
            <a:avLst/>
          </a:prstGeom>
          <a:solidFill>
            <a:schemeClr val="accent1">
              <a:lumMod val="40000"/>
              <a:lumOff val="60000"/>
            </a:schemeClr>
          </a:solidFill>
        </p:spPr>
        <p:txBody>
          <a:bodyPr>
            <a:spAutoFit/>
          </a:bodyPr>
          <a:lstStyle/>
          <a:p>
            <a:pPr algn="ctr">
              <a:defRPr/>
            </a:pPr>
            <a:r>
              <a:rPr lang="fr-FR" altLang="fr-FR" dirty="0">
                <a:latin typeface="Times" pitchFamily="2" charset="0"/>
              </a:rPr>
              <a:t>« Une promotion est une offre conditionnelle visant à stimuler le comportement de cibles du processus d’achat contribuant, à court ou moyen terme, à accroître la demande »</a:t>
            </a:r>
          </a:p>
          <a:p>
            <a:pPr algn="ctr">
              <a:defRPr/>
            </a:pPr>
            <a:endParaRPr lang="fr-FR" altLang="fr-FR" dirty="0">
              <a:latin typeface="Times" pitchFamily="2" charset="0"/>
            </a:endParaRPr>
          </a:p>
          <a:p>
            <a:pPr algn="ctr">
              <a:buFont typeface="Wingdings" pitchFamily="2" charset="2"/>
              <a:buNone/>
              <a:defRPr/>
            </a:pPr>
            <a:r>
              <a:rPr lang="fr-FR" altLang="fr-FR" dirty="0">
                <a:latin typeface="Times" pitchFamily="2" charset="0"/>
              </a:rPr>
              <a:t>Pierre </a:t>
            </a:r>
            <a:r>
              <a:rPr lang="fr-FR" altLang="fr-FR" dirty="0" err="1">
                <a:latin typeface="Times" pitchFamily="2" charset="0"/>
              </a:rPr>
              <a:t>Desmet</a:t>
            </a:r>
            <a:endParaRPr lang="fr-FR" altLang="fr-FR" dirty="0">
              <a:latin typeface="Times"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1E6B71DE-1369-1495-2A23-A69FEBBBD365}"/>
              </a:ext>
            </a:extLst>
          </p:cNvPr>
          <p:cNvSpPr>
            <a:spLocks noGrp="1"/>
          </p:cNvSpPr>
          <p:nvPr>
            <p:ph type="title"/>
          </p:nvPr>
        </p:nvSpPr>
        <p:spPr>
          <a:xfrm>
            <a:off x="685800" y="76200"/>
            <a:ext cx="7772400" cy="1381125"/>
          </a:xfrm>
        </p:spPr>
        <p:txBody>
          <a:bodyPr/>
          <a:lstStyle/>
          <a:p>
            <a:pPr eaLnBrk="1" hangingPunct="1"/>
            <a:r>
              <a:rPr lang="fr-FR" altLang="fr-FR">
                <a:ea typeface="ＭＳ Ｐゴシック" panose="020B0600070205080204" pitchFamily="34" charset="-128"/>
              </a:rPr>
              <a:t>2- Le processus de prise de décision</a:t>
            </a:r>
          </a:p>
        </p:txBody>
      </p:sp>
      <p:sp>
        <p:nvSpPr>
          <p:cNvPr id="66562" name="Rectangle 3">
            <a:extLst>
              <a:ext uri="{FF2B5EF4-FFF2-40B4-BE49-F238E27FC236}">
                <a16:creationId xmlns:a16="http://schemas.microsoft.com/office/drawing/2014/main" id="{D91079C6-9602-5B26-C9BD-2759D5E45461}"/>
              </a:ext>
            </a:extLst>
          </p:cNvPr>
          <p:cNvSpPr>
            <a:spLocks noGrp="1"/>
          </p:cNvSpPr>
          <p:nvPr>
            <p:ph idx="1"/>
          </p:nvPr>
        </p:nvSpPr>
        <p:spPr>
          <a:xfrm>
            <a:off x="152400" y="1295400"/>
            <a:ext cx="8915400" cy="1676400"/>
          </a:xfrm>
        </p:spPr>
        <p:txBody>
          <a:bodyPr/>
          <a:lstStyle/>
          <a:p>
            <a:pPr indent="34925" eaLnBrk="1" hangingPunct="1"/>
            <a:r>
              <a:rPr lang="fr-FR" altLang="fr-FR">
                <a:ea typeface="ＭＳ Ｐゴシック" panose="020B0600070205080204" pitchFamily="34" charset="-128"/>
              </a:rPr>
              <a:t>Les catégories d’achat</a:t>
            </a:r>
          </a:p>
          <a:p>
            <a:pPr indent="34925" algn="ctr" eaLnBrk="1" hangingPunct="1">
              <a:buFont typeface="Times" charset="0"/>
              <a:buNone/>
            </a:pPr>
            <a:r>
              <a:rPr lang="fr-FR" altLang="fr-FR" sz="2400">
                <a:ea typeface="ＭＳ Ｐゴシック" panose="020B0600070205080204" pitchFamily="34" charset="-128"/>
              </a:rPr>
              <a:t>Le processus de décision varie en fonction du produit acheté</a:t>
            </a:r>
            <a:endParaRPr lang="fr-FR" altLang="fr-FR">
              <a:ea typeface="ＭＳ Ｐゴシック" panose="020B0600070205080204" pitchFamily="34" charset="-128"/>
            </a:endParaRPr>
          </a:p>
        </p:txBody>
      </p:sp>
      <p:sp>
        <p:nvSpPr>
          <p:cNvPr id="66563" name="Espace réservé du numéro de diapositive 3">
            <a:extLst>
              <a:ext uri="{FF2B5EF4-FFF2-40B4-BE49-F238E27FC236}">
                <a16:creationId xmlns:a16="http://schemas.microsoft.com/office/drawing/2014/main" id="{42C723EE-22AF-0E1C-33FD-46B84F0A57A2}"/>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4AF90FF-2DD2-5C46-9C1A-D8793B9BA81A}" type="slidenum">
              <a:rPr lang="en-US" altLang="fr-FR" sz="1800" smtClean="0">
                <a:solidFill>
                  <a:schemeClr val="bg1"/>
                </a:solidFill>
              </a:rPr>
              <a:pPr algn="l"/>
              <a:t>23</a:t>
            </a:fld>
            <a:endParaRPr lang="en-US" altLang="fr-FR" sz="1800">
              <a:solidFill>
                <a:schemeClr val="bg1"/>
              </a:solidFill>
            </a:endParaRPr>
          </a:p>
        </p:txBody>
      </p:sp>
      <p:graphicFrame>
        <p:nvGraphicFramePr>
          <p:cNvPr id="21575" name="Group 71">
            <a:extLst>
              <a:ext uri="{FF2B5EF4-FFF2-40B4-BE49-F238E27FC236}">
                <a16:creationId xmlns:a16="http://schemas.microsoft.com/office/drawing/2014/main" id="{303B89D6-50D6-CFD9-B4D5-BBCD0DA0F4C2}"/>
              </a:ext>
            </a:extLst>
          </p:cNvPr>
          <p:cNvGraphicFramePr>
            <a:graphicFrameLocks noGrp="1"/>
          </p:cNvGraphicFramePr>
          <p:nvPr/>
        </p:nvGraphicFramePr>
        <p:xfrm>
          <a:off x="76200" y="2286000"/>
          <a:ext cx="8915400" cy="3535363"/>
        </p:xfrm>
        <a:graphic>
          <a:graphicData uri="http://schemas.openxmlformats.org/drawingml/2006/table">
            <a:tbl>
              <a:tblPr/>
              <a:tblGrid>
                <a:gridCol w="2438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gridSpan="3">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CATEGORIES D’ACHAT</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Achat courant</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Achat réfléchi</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Achat spécialisé</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Exemples</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Alimentation</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Meubles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Automobile</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Temps consacré</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Très faible</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Elevé</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Très élevé</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Fréquence d’achat</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Forte</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Prix</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Elevé</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Elevé</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761956">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Rôle de la PLV</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Rôle du distributeur</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Très forte</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Moyenne</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Elevé</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Très élevé</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962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Type de bien</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Bien banal</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Bien anomal</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Bien spécifique</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24FB00A-5585-3FA6-81B3-E1CDB407205A}"/>
              </a:ext>
            </a:extLst>
          </p:cNvPr>
          <p:cNvSpPr txBox="1">
            <a:spLocks noChangeArrowheads="1"/>
          </p:cNvSpPr>
          <p:nvPr/>
        </p:nvSpPr>
        <p:spPr>
          <a:xfrm>
            <a:off x="1547813" y="2133600"/>
            <a:ext cx="7315200" cy="3887788"/>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2000" dirty="0"/>
              <a:t>La pub joue sur la motivation des personnes ciblées</a:t>
            </a:r>
          </a:p>
          <a:p>
            <a:pPr marL="0" indent="0" algn="ctr">
              <a:buFont typeface="Arial" panose="020B0604020202020204" pitchFamily="34" charset="0"/>
              <a:buNone/>
              <a:defRPr/>
            </a:pPr>
            <a:r>
              <a:rPr lang="fr-FR" altLang="fr-FR" sz="2000" dirty="0"/>
              <a:t>(en amont de leur acte d’achat)</a:t>
            </a:r>
          </a:p>
          <a:p>
            <a:pPr marL="0" indent="0" algn="ctr">
              <a:buFont typeface="Arial" panose="020B0604020202020204" pitchFamily="34" charset="0"/>
              <a:buNone/>
              <a:defRPr/>
            </a:pPr>
            <a:endParaRPr lang="fr-FR" altLang="fr-FR" sz="2000" dirty="0"/>
          </a:p>
          <a:p>
            <a:pPr algn="ctr">
              <a:defRPr/>
            </a:pPr>
            <a:r>
              <a:rPr lang="fr-FR" altLang="fr-FR" sz="2000" dirty="0"/>
              <a:t>La promo est déclenchée pour agir sur le comportement</a:t>
            </a:r>
          </a:p>
          <a:p>
            <a:pPr marL="0" indent="0" algn="ctr">
              <a:buFont typeface="Arial" panose="020B0604020202020204" pitchFamily="34" charset="0"/>
              <a:buNone/>
              <a:defRPr/>
            </a:pPr>
            <a:r>
              <a:rPr lang="fr-FR" altLang="fr-FR" sz="2000" dirty="0"/>
              <a:t>(caractère direct et concret)</a:t>
            </a:r>
          </a:p>
          <a:p>
            <a:pPr marL="0" indent="0" algn="ctr">
              <a:buFont typeface="Arial" panose="020B0604020202020204" pitchFamily="34" charset="0"/>
              <a:buNone/>
              <a:defRPr/>
            </a:pPr>
            <a:r>
              <a:rPr lang="fr-FR" altLang="fr-FR" sz="2000" dirty="0"/>
              <a:t>Également utilisée en soutien des actions de marketing direct</a:t>
            </a:r>
          </a:p>
          <a:p>
            <a:pPr algn="ctr">
              <a:defRPr/>
            </a:pPr>
            <a:endParaRPr lang="fr-FR" altLang="fr-FR" sz="2000" dirty="0"/>
          </a:p>
          <a:p>
            <a:pPr algn="ctr">
              <a:defRPr/>
            </a:pPr>
            <a:r>
              <a:rPr lang="fr-FR" altLang="fr-FR" sz="2000" dirty="0"/>
              <a:t>Nécessité d’une cohérence entre les actions de communication</a:t>
            </a:r>
          </a:p>
        </p:txBody>
      </p:sp>
      <p:sp>
        <p:nvSpPr>
          <p:cNvPr id="425986" name="Rectangle 2">
            <a:extLst>
              <a:ext uri="{FF2B5EF4-FFF2-40B4-BE49-F238E27FC236}">
                <a16:creationId xmlns:a16="http://schemas.microsoft.com/office/drawing/2014/main" id="{BBC4139E-039A-ED39-51A0-25128495BF75}"/>
              </a:ext>
            </a:extLst>
          </p:cNvPr>
          <p:cNvSpPr txBox="1">
            <a:spLocks noChangeArrowheads="1"/>
          </p:cNvSpPr>
          <p:nvPr/>
        </p:nvSpPr>
        <p:spPr bwMode="auto">
          <a:xfrm>
            <a:off x="684213" y="404813"/>
            <a:ext cx="72104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La complémentarité</a:t>
            </a:r>
          </a:p>
          <a:p>
            <a:pPr algn="ctr" eaLnBrk="1" hangingPunct="1">
              <a:lnSpc>
                <a:spcPct val="90000"/>
              </a:lnSpc>
            </a:pPr>
            <a:r>
              <a:rPr lang="fr-FR" altLang="fr-FR" sz="3000">
                <a:latin typeface="Rockwell" panose="02060603020205020403" pitchFamily="18" charset="77"/>
              </a:rPr>
              <a:t>publicité/promotion des ventes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C028DCE-6FE7-663E-3BA8-0B2737FDFCA3}"/>
              </a:ext>
            </a:extLst>
          </p:cNvPr>
          <p:cNvSpPr txBox="1">
            <a:spLocks noChangeArrowheads="1"/>
          </p:cNvSpPr>
          <p:nvPr/>
        </p:nvSpPr>
        <p:spPr>
          <a:xfrm>
            <a:off x="509588" y="1422400"/>
            <a:ext cx="7210425" cy="81121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defRPr/>
            </a:pPr>
            <a:r>
              <a:rPr lang="fr-FR" altLang="fr-FR" sz="3000" dirty="0"/>
              <a:t>Risque de confusion croissant entre publicité et promotion</a:t>
            </a:r>
          </a:p>
        </p:txBody>
      </p:sp>
      <p:sp>
        <p:nvSpPr>
          <p:cNvPr id="3" name="Rectangle 3">
            <a:extLst>
              <a:ext uri="{FF2B5EF4-FFF2-40B4-BE49-F238E27FC236}">
                <a16:creationId xmlns:a16="http://schemas.microsoft.com/office/drawing/2014/main" id="{0B977D24-BA8D-42EE-79F8-C39AF7744024}"/>
              </a:ext>
            </a:extLst>
          </p:cNvPr>
          <p:cNvSpPr txBox="1">
            <a:spLocks noChangeArrowheads="1"/>
          </p:cNvSpPr>
          <p:nvPr/>
        </p:nvSpPr>
        <p:spPr bwMode="auto">
          <a:xfrm>
            <a:off x="509588" y="2817813"/>
            <a:ext cx="72104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eaLnBrk="1" hangingPunct="1">
              <a:lnSpc>
                <a:spcPct val="90000"/>
              </a:lnSpc>
              <a:spcBef>
                <a:spcPts val="1000"/>
              </a:spcBef>
              <a:buClrTx/>
              <a:buSzTx/>
              <a:buFont typeface="Arial" panose="020B0604020202020204" pitchFamily="34" charset="0"/>
              <a:buChar char="•"/>
            </a:pPr>
            <a:r>
              <a:rPr lang="fr-FR" altLang="fr-FR" sz="1800">
                <a:solidFill>
                  <a:schemeClr val="tx1"/>
                </a:solidFill>
              </a:rPr>
              <a:t>Distinction théorique facile</a:t>
            </a:r>
          </a:p>
          <a:p>
            <a:pPr algn="ctr" eaLnBrk="1" hangingPunct="1">
              <a:lnSpc>
                <a:spcPct val="90000"/>
              </a:lnSpc>
              <a:spcBef>
                <a:spcPts val="1000"/>
              </a:spcBef>
              <a:buClrTx/>
              <a:buSzTx/>
              <a:buFont typeface="Arial" panose="020B0604020202020204" pitchFamily="34" charset="0"/>
              <a:buChar char="•"/>
            </a:pPr>
            <a:r>
              <a:rPr lang="fr-FR" altLang="fr-FR" sz="1800">
                <a:solidFill>
                  <a:schemeClr val="tx1"/>
                </a:solidFill>
              </a:rPr>
              <a:t>Mais en pratique…</a:t>
            </a:r>
          </a:p>
          <a:p>
            <a:pPr algn="ctr" eaLnBrk="1" hangingPunct="1">
              <a:lnSpc>
                <a:spcPct val="90000"/>
              </a:lnSpc>
              <a:spcBef>
                <a:spcPts val="1000"/>
              </a:spcBef>
              <a:buClrTx/>
              <a:buSzTx/>
              <a:buFont typeface="Arial" panose="020B0604020202020204" pitchFamily="34" charset="0"/>
              <a:buChar char="•"/>
            </a:pPr>
            <a:endParaRPr lang="fr-FR" altLang="fr-FR" sz="1800">
              <a:solidFill>
                <a:schemeClr val="tx1"/>
              </a:solidFill>
            </a:endParaRPr>
          </a:p>
          <a:p>
            <a:pPr algn="ctr" eaLnBrk="1" hangingPunct="1">
              <a:lnSpc>
                <a:spcPct val="90000"/>
              </a:lnSpc>
              <a:spcBef>
                <a:spcPts val="1000"/>
              </a:spcBef>
              <a:buClrTx/>
              <a:buSzTx/>
              <a:buFont typeface="Arial" panose="020B0604020202020204" pitchFamily="34" charset="0"/>
              <a:buChar char="•"/>
            </a:pPr>
            <a:r>
              <a:rPr lang="fr-FR" altLang="fr-FR" sz="1800">
                <a:solidFill>
                  <a:schemeClr val="tx1"/>
                </a:solidFill>
              </a:rPr>
              <a:t>utilisation de médias pour présenter une action promotionnelle</a:t>
            </a:r>
          </a:p>
          <a:p>
            <a:pPr algn="ctr" eaLnBrk="1" hangingPunct="1">
              <a:lnSpc>
                <a:spcPct val="90000"/>
              </a:lnSpc>
              <a:spcBef>
                <a:spcPts val="1000"/>
              </a:spcBef>
              <a:buClrTx/>
              <a:buSzTx/>
              <a:buFont typeface="Arial" panose="020B0604020202020204" pitchFamily="34" charset="0"/>
              <a:buChar char="•"/>
            </a:pPr>
            <a:r>
              <a:rPr lang="fr-FR" altLang="fr-FR" sz="1800">
                <a:solidFill>
                  <a:schemeClr val="tx1"/>
                </a:solidFill>
              </a:rPr>
              <a:t>utilisation des axes publicitaires dans l’action promotionnelle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9586D1-E1B0-7668-1731-EE9032009A55}"/>
              </a:ext>
            </a:extLst>
          </p:cNvPr>
          <p:cNvSpPr txBox="1">
            <a:spLocks noChangeArrowheads="1"/>
          </p:cNvSpPr>
          <p:nvPr/>
        </p:nvSpPr>
        <p:spPr>
          <a:xfrm>
            <a:off x="1187450" y="2565400"/>
            <a:ext cx="7277100" cy="2289175"/>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2000" dirty="0"/>
              <a:t>Ont toutes deux pour objectif ultime d’influencer les comportements d’achat</a:t>
            </a:r>
          </a:p>
          <a:p>
            <a:pPr algn="ctr">
              <a:defRPr/>
            </a:pPr>
            <a:r>
              <a:rPr lang="fr-FR" altLang="fr-FR" sz="2000" dirty="0"/>
              <a:t>Se distinguent par leurs modes d’action</a:t>
            </a:r>
          </a:p>
          <a:p>
            <a:pPr algn="ctr">
              <a:defRPr/>
            </a:pPr>
            <a:r>
              <a:rPr lang="fr-FR" altLang="fr-FR" sz="2000" dirty="0"/>
              <a:t>Contrairement à la publicité, la promotion stimule et déclenche des comportements d’achats immédiats.</a:t>
            </a:r>
          </a:p>
        </p:txBody>
      </p:sp>
      <p:sp>
        <p:nvSpPr>
          <p:cNvPr id="3" name="Rectangle 2">
            <a:extLst>
              <a:ext uri="{FF2B5EF4-FFF2-40B4-BE49-F238E27FC236}">
                <a16:creationId xmlns:a16="http://schemas.microsoft.com/office/drawing/2014/main" id="{8F7AD527-6110-FEE0-939F-4AB0DDB7FFF1}"/>
              </a:ext>
            </a:extLst>
          </p:cNvPr>
          <p:cNvSpPr txBox="1">
            <a:spLocks noChangeArrowheads="1"/>
          </p:cNvSpPr>
          <p:nvPr/>
        </p:nvSpPr>
        <p:spPr>
          <a:xfrm>
            <a:off x="323850" y="836613"/>
            <a:ext cx="8280400" cy="811212"/>
          </a:xfrm>
          <a:prstGeom prst="rect">
            <a:avLst/>
          </a:prstGeom>
        </p:spPr>
        <p:txBody>
          <a:bodyPr>
            <a:normAutofit fontScale="9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0000"/>
              </a:lnSpc>
              <a:defRPr/>
            </a:pPr>
            <a:r>
              <a:rPr lang="fr-FR" altLang="fr-FR" sz="3000" dirty="0"/>
              <a:t>Les différences entre la promotion et la publicité</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a:extLst>
              <a:ext uri="{FF2B5EF4-FFF2-40B4-BE49-F238E27FC236}">
                <a16:creationId xmlns:a16="http://schemas.microsoft.com/office/drawing/2014/main" id="{AE146B13-FB1F-9E25-3504-A63A584E68B0}"/>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3 types de promotions</a:t>
            </a:r>
          </a:p>
        </p:txBody>
      </p:sp>
      <p:sp>
        <p:nvSpPr>
          <p:cNvPr id="3" name="Rectangle 4">
            <a:extLst>
              <a:ext uri="{FF2B5EF4-FFF2-40B4-BE49-F238E27FC236}">
                <a16:creationId xmlns:a16="http://schemas.microsoft.com/office/drawing/2014/main" id="{1BE26668-07A8-B4FD-B623-6EF366B4D105}"/>
              </a:ext>
            </a:extLst>
          </p:cNvPr>
          <p:cNvSpPr>
            <a:spLocks noChangeArrowheads="1"/>
          </p:cNvSpPr>
          <p:nvPr/>
        </p:nvSpPr>
        <p:spPr bwMode="auto">
          <a:xfrm>
            <a:off x="1223963" y="2955925"/>
            <a:ext cx="1565275" cy="10287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pPr algn="ctr">
              <a:defRPr/>
            </a:pPr>
            <a:r>
              <a:rPr lang="fr-FR" altLang="fr-FR" sz="1600" b="1" dirty="0">
                <a:latin typeface="Times New Roman" panose="02020603050405020304" pitchFamily="18" charset="0"/>
              </a:rPr>
              <a:t>ENTREPRISE</a:t>
            </a:r>
            <a:endParaRPr lang="fr-FR" altLang="fr-FR" b="1" dirty="0">
              <a:latin typeface="Times New Roman" panose="02020603050405020304" pitchFamily="18" charset="0"/>
            </a:endParaRPr>
          </a:p>
        </p:txBody>
      </p:sp>
      <p:sp>
        <p:nvSpPr>
          <p:cNvPr id="4" name="Rectangle 5">
            <a:extLst>
              <a:ext uri="{FF2B5EF4-FFF2-40B4-BE49-F238E27FC236}">
                <a16:creationId xmlns:a16="http://schemas.microsoft.com/office/drawing/2014/main" id="{B5ADB951-EDA8-2570-1434-A0D810C9C68E}"/>
              </a:ext>
            </a:extLst>
          </p:cNvPr>
          <p:cNvSpPr>
            <a:spLocks noChangeArrowheads="1"/>
          </p:cNvSpPr>
          <p:nvPr/>
        </p:nvSpPr>
        <p:spPr bwMode="auto">
          <a:xfrm>
            <a:off x="3132138" y="2955925"/>
            <a:ext cx="1885950" cy="108585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pPr algn="ctr">
              <a:defRPr/>
            </a:pPr>
            <a:r>
              <a:rPr lang="fr-FR" altLang="fr-FR" sz="1600" b="1" dirty="0">
                <a:latin typeface="Times New Roman" panose="02020603050405020304" pitchFamily="18" charset="0"/>
              </a:rPr>
              <a:t>DISTRIBUTEUR</a:t>
            </a:r>
            <a:endParaRPr lang="fr-FR" altLang="fr-FR" b="1" dirty="0">
              <a:latin typeface="Times New Roman" panose="02020603050405020304" pitchFamily="18" charset="0"/>
            </a:endParaRPr>
          </a:p>
        </p:txBody>
      </p:sp>
      <p:sp>
        <p:nvSpPr>
          <p:cNvPr id="5" name="Rectangle 6">
            <a:extLst>
              <a:ext uri="{FF2B5EF4-FFF2-40B4-BE49-F238E27FC236}">
                <a16:creationId xmlns:a16="http://schemas.microsoft.com/office/drawing/2014/main" id="{921C7408-4957-BE1D-8706-29BEEB637689}"/>
              </a:ext>
            </a:extLst>
          </p:cNvPr>
          <p:cNvSpPr>
            <a:spLocks noChangeArrowheads="1"/>
          </p:cNvSpPr>
          <p:nvPr/>
        </p:nvSpPr>
        <p:spPr bwMode="auto">
          <a:xfrm>
            <a:off x="5475288" y="2955925"/>
            <a:ext cx="1874837" cy="10287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pPr algn="ctr">
              <a:defRPr/>
            </a:pPr>
            <a:r>
              <a:rPr lang="fr-FR" altLang="fr-FR" sz="1600" b="1" dirty="0">
                <a:latin typeface="Times New Roman" panose="02020603050405020304" pitchFamily="18" charset="0"/>
              </a:rPr>
              <a:t>CONSOMMATEUR</a:t>
            </a:r>
            <a:endParaRPr lang="fr-FR" altLang="fr-FR" b="1" dirty="0">
              <a:latin typeface="Times New Roman" panose="02020603050405020304" pitchFamily="18" charset="0"/>
            </a:endParaRPr>
          </a:p>
        </p:txBody>
      </p:sp>
      <p:sp>
        <p:nvSpPr>
          <p:cNvPr id="429061" name="Line 17">
            <a:extLst>
              <a:ext uri="{FF2B5EF4-FFF2-40B4-BE49-F238E27FC236}">
                <a16:creationId xmlns:a16="http://schemas.microsoft.com/office/drawing/2014/main" id="{DDC7479A-24FB-DC3E-C6D0-DB720CF36D58}"/>
              </a:ext>
            </a:extLst>
          </p:cNvPr>
          <p:cNvSpPr>
            <a:spLocks noChangeShapeType="1"/>
          </p:cNvSpPr>
          <p:nvPr/>
        </p:nvSpPr>
        <p:spPr bwMode="auto">
          <a:xfrm>
            <a:off x="2846388" y="3584575"/>
            <a:ext cx="285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29062" name="Line 18">
            <a:extLst>
              <a:ext uri="{FF2B5EF4-FFF2-40B4-BE49-F238E27FC236}">
                <a16:creationId xmlns:a16="http://schemas.microsoft.com/office/drawing/2014/main" id="{F91234B0-5C1C-CE79-A080-FD310926BFDA}"/>
              </a:ext>
            </a:extLst>
          </p:cNvPr>
          <p:cNvSpPr>
            <a:spLocks noChangeShapeType="1"/>
          </p:cNvSpPr>
          <p:nvPr/>
        </p:nvSpPr>
        <p:spPr bwMode="auto">
          <a:xfrm>
            <a:off x="5018088" y="3527425"/>
            <a:ext cx="514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29063" name="Text Box 19">
            <a:extLst>
              <a:ext uri="{FF2B5EF4-FFF2-40B4-BE49-F238E27FC236}">
                <a16:creationId xmlns:a16="http://schemas.microsoft.com/office/drawing/2014/main" id="{D9874C25-0D66-1BDD-9B48-1428182226F5}"/>
              </a:ext>
            </a:extLst>
          </p:cNvPr>
          <p:cNvSpPr txBox="1">
            <a:spLocks noChangeArrowheads="1"/>
          </p:cNvSpPr>
          <p:nvPr/>
        </p:nvSpPr>
        <p:spPr bwMode="auto">
          <a:xfrm>
            <a:off x="2843213" y="3111500"/>
            <a:ext cx="3587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700" b="1">
                <a:solidFill>
                  <a:srgbClr val="000099"/>
                </a:solidFill>
                <a:latin typeface="Times New Roman" panose="02020603050405020304" pitchFamily="18" charset="0"/>
              </a:rPr>
              <a:t>1</a:t>
            </a:r>
          </a:p>
        </p:txBody>
      </p:sp>
      <p:sp>
        <p:nvSpPr>
          <p:cNvPr id="429064" name="Text Box 20">
            <a:extLst>
              <a:ext uri="{FF2B5EF4-FFF2-40B4-BE49-F238E27FC236}">
                <a16:creationId xmlns:a16="http://schemas.microsoft.com/office/drawing/2014/main" id="{935B9C1F-D381-33F9-AC0D-27F69353C8C3}"/>
              </a:ext>
            </a:extLst>
          </p:cNvPr>
          <p:cNvSpPr txBox="1">
            <a:spLocks noChangeArrowheads="1"/>
          </p:cNvSpPr>
          <p:nvPr/>
        </p:nvSpPr>
        <p:spPr bwMode="auto">
          <a:xfrm>
            <a:off x="5132388" y="3111500"/>
            <a:ext cx="411162"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700" b="1">
                <a:solidFill>
                  <a:srgbClr val="000099"/>
                </a:solidFill>
                <a:latin typeface="Times New Roman" panose="02020603050405020304" pitchFamily="18" charset="0"/>
              </a:rPr>
              <a:t>2</a:t>
            </a:r>
          </a:p>
        </p:txBody>
      </p:sp>
      <p:sp>
        <p:nvSpPr>
          <p:cNvPr id="429065" name="Line 22">
            <a:extLst>
              <a:ext uri="{FF2B5EF4-FFF2-40B4-BE49-F238E27FC236}">
                <a16:creationId xmlns:a16="http://schemas.microsoft.com/office/drawing/2014/main" id="{5A47254B-EC2D-A49D-4DB6-E00DFEAF9085}"/>
              </a:ext>
            </a:extLst>
          </p:cNvPr>
          <p:cNvSpPr>
            <a:spLocks noChangeShapeType="1"/>
          </p:cNvSpPr>
          <p:nvPr/>
        </p:nvSpPr>
        <p:spPr bwMode="auto">
          <a:xfrm>
            <a:off x="1931988" y="3984625"/>
            <a:ext cx="0" cy="62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29066" name="Line 23">
            <a:extLst>
              <a:ext uri="{FF2B5EF4-FFF2-40B4-BE49-F238E27FC236}">
                <a16:creationId xmlns:a16="http://schemas.microsoft.com/office/drawing/2014/main" id="{00D4DD07-78FC-378C-4066-AFB10071CC6B}"/>
              </a:ext>
            </a:extLst>
          </p:cNvPr>
          <p:cNvSpPr>
            <a:spLocks noChangeShapeType="1"/>
          </p:cNvSpPr>
          <p:nvPr/>
        </p:nvSpPr>
        <p:spPr bwMode="auto">
          <a:xfrm>
            <a:off x="1931988" y="4613275"/>
            <a:ext cx="445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29067" name="Line 24">
            <a:extLst>
              <a:ext uri="{FF2B5EF4-FFF2-40B4-BE49-F238E27FC236}">
                <a16:creationId xmlns:a16="http://schemas.microsoft.com/office/drawing/2014/main" id="{4D9808C1-2587-4F3E-E93A-AC983D02D8B3}"/>
              </a:ext>
            </a:extLst>
          </p:cNvPr>
          <p:cNvSpPr>
            <a:spLocks noChangeShapeType="1"/>
          </p:cNvSpPr>
          <p:nvPr/>
        </p:nvSpPr>
        <p:spPr bwMode="auto">
          <a:xfrm flipV="1">
            <a:off x="6389688" y="4041775"/>
            <a:ext cx="0" cy="571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29068" name="Text Box 25">
            <a:extLst>
              <a:ext uri="{FF2B5EF4-FFF2-40B4-BE49-F238E27FC236}">
                <a16:creationId xmlns:a16="http://schemas.microsoft.com/office/drawing/2014/main" id="{9967BF55-2E5C-94B8-CCE3-A0DCD63B0B64}"/>
              </a:ext>
            </a:extLst>
          </p:cNvPr>
          <p:cNvSpPr txBox="1">
            <a:spLocks noChangeArrowheads="1"/>
          </p:cNvSpPr>
          <p:nvPr/>
        </p:nvSpPr>
        <p:spPr bwMode="auto">
          <a:xfrm>
            <a:off x="3692525" y="4197350"/>
            <a:ext cx="357188"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700" b="1">
                <a:solidFill>
                  <a:srgbClr val="000099"/>
                </a:solidFill>
                <a:latin typeface="Times New Roman" panose="02020603050405020304" pitchFamily="18" charset="0"/>
              </a:rPr>
              <a:t>3</a:t>
            </a:r>
          </a:p>
        </p:txBody>
      </p:sp>
      <p:sp>
        <p:nvSpPr>
          <p:cNvPr id="14" name="Text Box 26">
            <a:extLst>
              <a:ext uri="{FF2B5EF4-FFF2-40B4-BE49-F238E27FC236}">
                <a16:creationId xmlns:a16="http://schemas.microsoft.com/office/drawing/2014/main" id="{F93157D1-E066-80A7-00FE-34E56FC8E818}"/>
              </a:ext>
            </a:extLst>
          </p:cNvPr>
          <p:cNvSpPr txBox="1">
            <a:spLocks noChangeArrowheads="1"/>
          </p:cNvSpPr>
          <p:nvPr/>
        </p:nvSpPr>
        <p:spPr bwMode="auto">
          <a:xfrm>
            <a:off x="2333625" y="4691063"/>
            <a:ext cx="3763963" cy="369887"/>
          </a:xfrm>
          <a:prstGeom prst="rect">
            <a:avLst/>
          </a:prstGeom>
          <a:solidFill>
            <a:schemeClr val="accent1">
              <a:lumMod val="40000"/>
              <a:lumOff val="60000"/>
            </a:schemeClr>
          </a:solidFill>
          <a:ln>
            <a:solidFill>
              <a:schemeClr val="accent1"/>
            </a:solidFill>
          </a:ln>
          <a:effectLst/>
        </p:spPr>
        <p:txBody>
          <a:bodyPr wrap="none">
            <a:spAutoFit/>
          </a:bodyPr>
          <a:lstStyle/>
          <a:p>
            <a:pPr>
              <a:defRPr/>
            </a:pPr>
            <a:r>
              <a:rPr lang="fr-FR" altLang="fr-FR" b="1" dirty="0">
                <a:latin typeface="Times New Roman" panose="02020603050405020304" pitchFamily="18" charset="0"/>
              </a:rPr>
              <a:t>PROMOTION CONSOMMATEUR</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a:extLst>
              <a:ext uri="{FF2B5EF4-FFF2-40B4-BE49-F238E27FC236}">
                <a16:creationId xmlns:a16="http://schemas.microsoft.com/office/drawing/2014/main" id="{C14E90C3-0A51-11C7-A97F-1D708D166515}"/>
              </a:ext>
            </a:extLst>
          </p:cNvPr>
          <p:cNvSpPr txBox="1">
            <a:spLocks noChangeArrowheads="1"/>
          </p:cNvSpPr>
          <p:nvPr/>
        </p:nvSpPr>
        <p:spPr bwMode="auto">
          <a:xfrm>
            <a:off x="509588" y="1422400"/>
            <a:ext cx="72104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Promotions Consommateur (3)</a:t>
            </a:r>
          </a:p>
        </p:txBody>
      </p:sp>
      <p:sp>
        <p:nvSpPr>
          <p:cNvPr id="3" name="Rectangle 3">
            <a:extLst>
              <a:ext uri="{FF2B5EF4-FFF2-40B4-BE49-F238E27FC236}">
                <a16:creationId xmlns:a16="http://schemas.microsoft.com/office/drawing/2014/main" id="{FD30E8C2-6B7D-CAF7-B1FE-AD5383D60977}"/>
              </a:ext>
            </a:extLst>
          </p:cNvPr>
          <p:cNvSpPr txBox="1">
            <a:spLocks noChangeArrowheads="1"/>
          </p:cNvSpPr>
          <p:nvPr/>
        </p:nvSpPr>
        <p:spPr bwMode="auto">
          <a:xfrm>
            <a:off x="1403350" y="2941638"/>
            <a:ext cx="61722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Créer du trafic au point de vente</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Faire essayer</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Faire acheter un nouveau produit</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Fidéliser</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Faire consommer.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F76EBA9-089F-5255-B076-C91271D2ECB2}"/>
              </a:ext>
            </a:extLst>
          </p:cNvPr>
          <p:cNvSpPr txBox="1">
            <a:spLocks noChangeArrowheads="1"/>
          </p:cNvSpPr>
          <p:nvPr/>
        </p:nvSpPr>
        <p:spPr bwMode="auto">
          <a:xfrm>
            <a:off x="1931988" y="3209925"/>
            <a:ext cx="34512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FAIRE COMMANDER</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FAIRE STOCKER</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ANIMER LE POINT DE VENTE</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ACCROITRE LES VENTES</a:t>
            </a:r>
          </a:p>
        </p:txBody>
      </p:sp>
      <p:sp>
        <p:nvSpPr>
          <p:cNvPr id="431106" name="Rectangle 2">
            <a:extLst>
              <a:ext uri="{FF2B5EF4-FFF2-40B4-BE49-F238E27FC236}">
                <a16:creationId xmlns:a16="http://schemas.microsoft.com/office/drawing/2014/main" id="{64EBF829-0CBB-3140-06DD-C6361F2ACAE4}"/>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Promotions distributeur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B03136B-C8A8-76A9-F8D7-78C3EDAEAB09}"/>
              </a:ext>
            </a:extLst>
          </p:cNvPr>
          <p:cNvSpPr txBox="1">
            <a:spLocks noChangeArrowheads="1"/>
          </p:cNvSpPr>
          <p:nvPr/>
        </p:nvSpPr>
        <p:spPr bwMode="auto">
          <a:xfrm>
            <a:off x="1839913" y="3341688"/>
            <a:ext cx="436403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IMPLANTER UN NOUVEAU PRODUIT</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AUGMENTER LA PENETRATION</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REDUIRE LES STOCKS</a:t>
            </a:r>
          </a:p>
        </p:txBody>
      </p:sp>
      <p:sp>
        <p:nvSpPr>
          <p:cNvPr id="432130" name="Rectangle 2">
            <a:extLst>
              <a:ext uri="{FF2B5EF4-FFF2-40B4-BE49-F238E27FC236}">
                <a16:creationId xmlns:a16="http://schemas.microsoft.com/office/drawing/2014/main" id="{DEB9CC03-B4B6-1BB1-EEC2-086CC8987E66}"/>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PROMOTIONS COMMERCIALES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3">
            <a:extLst>
              <a:ext uri="{FF2B5EF4-FFF2-40B4-BE49-F238E27FC236}">
                <a16:creationId xmlns:a16="http://schemas.microsoft.com/office/drawing/2014/main" id="{22C47726-056F-4FD7-1068-F0460F63D30F}"/>
              </a:ext>
            </a:extLst>
          </p:cNvPr>
          <p:cNvSpPr txBox="1">
            <a:spLocks noChangeArrowheads="1"/>
          </p:cNvSpPr>
          <p:nvPr/>
        </p:nvSpPr>
        <p:spPr bwMode="auto">
          <a:xfrm>
            <a:off x="1403350" y="2692400"/>
            <a:ext cx="6172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Présence au point de vente</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Rapidité</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Rentabilité immédiate et mesurable</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Fichiers clients et BDDC</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Collaboration avec la distribution (trade-marketing)</a:t>
            </a:r>
          </a:p>
        </p:txBody>
      </p:sp>
      <p:sp>
        <p:nvSpPr>
          <p:cNvPr id="433154" name="Rectangle 2">
            <a:extLst>
              <a:ext uri="{FF2B5EF4-FFF2-40B4-BE49-F238E27FC236}">
                <a16:creationId xmlns:a16="http://schemas.microsoft.com/office/drawing/2014/main" id="{A81D5728-A284-53DB-C174-FE369FBABC9F}"/>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atouts de la promotion des ventes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a:extLst>
              <a:ext uri="{FF2B5EF4-FFF2-40B4-BE49-F238E27FC236}">
                <a16:creationId xmlns:a16="http://schemas.microsoft.com/office/drawing/2014/main" id="{C728BC90-4292-C4FE-D533-EE40854D66D3}"/>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Catégories de Promotions</a:t>
            </a:r>
          </a:p>
        </p:txBody>
      </p:sp>
      <p:sp>
        <p:nvSpPr>
          <p:cNvPr id="3" name="Rectangle 3">
            <a:extLst>
              <a:ext uri="{FF2B5EF4-FFF2-40B4-BE49-F238E27FC236}">
                <a16:creationId xmlns:a16="http://schemas.microsoft.com/office/drawing/2014/main" id="{F7428348-A5A0-C453-1C8A-68EE7AD80BDB}"/>
              </a:ext>
            </a:extLst>
          </p:cNvPr>
          <p:cNvSpPr txBox="1">
            <a:spLocks noChangeArrowheads="1"/>
          </p:cNvSpPr>
          <p:nvPr/>
        </p:nvSpPr>
        <p:spPr>
          <a:xfrm>
            <a:off x="509588" y="2609850"/>
            <a:ext cx="7905750" cy="2698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u="sng" dirty="0"/>
              <a:t>Les Techniques de prix</a:t>
            </a:r>
            <a:r>
              <a:rPr lang="fr-FR" altLang="fr-FR" sz="1800" dirty="0"/>
              <a:t> : offres spéciales, bons de réduction, ODR</a:t>
            </a:r>
          </a:p>
          <a:p>
            <a:pPr marL="0" indent="0">
              <a:buFont typeface="Arial" panose="020B0604020202020204" pitchFamily="34" charset="0"/>
              <a:buNone/>
              <a:defRPr/>
            </a:pPr>
            <a:endParaRPr lang="fr-FR" altLang="fr-FR" sz="1800" dirty="0"/>
          </a:p>
          <a:p>
            <a:pPr>
              <a:defRPr/>
            </a:pPr>
            <a:r>
              <a:rPr lang="fr-FR" altLang="fr-FR" sz="1800" u="sng" dirty="0"/>
              <a:t>Les primes</a:t>
            </a:r>
            <a:r>
              <a:rPr lang="fr-FR" altLang="fr-FR" sz="1800" dirty="0"/>
              <a:t> : prime, cadeau, produit en plus</a:t>
            </a:r>
          </a:p>
          <a:p>
            <a:pPr marL="0" indent="0">
              <a:buFont typeface="Arial" panose="020B0604020202020204" pitchFamily="34" charset="0"/>
              <a:buNone/>
              <a:defRPr/>
            </a:pPr>
            <a:endParaRPr lang="fr-FR" altLang="fr-FR" sz="1800" dirty="0"/>
          </a:p>
          <a:p>
            <a:pPr>
              <a:defRPr/>
            </a:pPr>
            <a:r>
              <a:rPr lang="fr-FR" altLang="fr-FR" sz="1800" u="sng" dirty="0"/>
              <a:t>Les techniques de jeux : </a:t>
            </a:r>
            <a:r>
              <a:rPr lang="fr-FR" altLang="fr-FR" sz="1800" dirty="0"/>
              <a:t>concours, loteries</a:t>
            </a:r>
          </a:p>
          <a:p>
            <a:pPr marL="0" indent="0">
              <a:buFont typeface="Arial" panose="020B0604020202020204" pitchFamily="34" charset="0"/>
              <a:buNone/>
              <a:defRPr/>
            </a:pPr>
            <a:endParaRPr lang="fr-FR" altLang="fr-FR" sz="1800" dirty="0"/>
          </a:p>
          <a:p>
            <a:pPr>
              <a:defRPr/>
            </a:pPr>
            <a:r>
              <a:rPr lang="fr-FR" altLang="fr-FR" sz="1800" u="sng" dirty="0"/>
              <a:t>Les techniques d’essai</a:t>
            </a:r>
            <a:endParaRPr lang="fr-FR" altLang="fr-FR" sz="1800" dirty="0"/>
          </a:p>
          <a:p>
            <a:pPr>
              <a:defRPr/>
            </a:pPr>
            <a:endParaRPr lang="fr-FR" altLang="fr-FR"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ED66381-E285-2E48-B1BA-721896A1A105}"/>
              </a:ext>
            </a:extLst>
          </p:cNvPr>
          <p:cNvSpPr txBox="1">
            <a:spLocks noChangeArrowheads="1"/>
          </p:cNvSpPr>
          <p:nvPr/>
        </p:nvSpPr>
        <p:spPr>
          <a:xfrm>
            <a:off x="231775" y="2701925"/>
            <a:ext cx="8359775" cy="27892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1950" dirty="0"/>
              <a:t>Réductions immédiates = baisse de prix temporaire exprimée en valeur ou en produit gratuit</a:t>
            </a:r>
          </a:p>
          <a:p>
            <a:pPr lvl="1" algn="ctr">
              <a:defRPr/>
            </a:pPr>
            <a:r>
              <a:rPr lang="fr-FR" altLang="fr-FR" sz="1650" dirty="0" err="1"/>
              <a:t>Obj</a:t>
            </a:r>
            <a:r>
              <a:rPr lang="fr-FR" altLang="fr-FR" sz="1650" dirty="0"/>
              <a:t> : améliorer le taux d’essai, augmenter le QA/NA</a:t>
            </a:r>
          </a:p>
          <a:p>
            <a:pPr lvl="1" algn="ctr">
              <a:defRPr/>
            </a:pPr>
            <a:r>
              <a:rPr lang="fr-FR" altLang="fr-FR" sz="1650" dirty="0"/>
              <a:t>Technique la plus chère et la moins sophistiquée (pas de ciblage, copie facile par les concurrents)</a:t>
            </a:r>
          </a:p>
          <a:p>
            <a:pPr marL="342900" lvl="1" indent="0" algn="ctr">
              <a:buFont typeface="Arial" panose="020B0604020202020204" pitchFamily="34" charset="0"/>
              <a:buNone/>
              <a:defRPr/>
            </a:pPr>
            <a:endParaRPr lang="fr-FR" altLang="fr-FR" sz="1650" dirty="0"/>
          </a:p>
          <a:p>
            <a:pPr algn="ctr">
              <a:defRPr/>
            </a:pPr>
            <a:r>
              <a:rPr lang="fr-FR" altLang="fr-FR" sz="1950" dirty="0"/>
              <a:t> Réductions différées = coupons, réduction à valoir sur prochain achat</a:t>
            </a:r>
          </a:p>
          <a:p>
            <a:pPr lvl="1" algn="ctr">
              <a:defRPr/>
            </a:pPr>
            <a:r>
              <a:rPr lang="fr-FR" altLang="fr-FR" sz="1650" dirty="0" err="1"/>
              <a:t>Obj</a:t>
            </a:r>
            <a:r>
              <a:rPr lang="fr-FR" altLang="fr-FR" sz="1650" dirty="0"/>
              <a:t> : fidéliser</a:t>
            </a:r>
          </a:p>
        </p:txBody>
      </p:sp>
      <p:sp>
        <p:nvSpPr>
          <p:cNvPr id="435202" name="Rectangle 2">
            <a:extLst>
              <a:ext uri="{FF2B5EF4-FFF2-40B4-BE49-F238E27FC236}">
                <a16:creationId xmlns:a16="http://schemas.microsoft.com/office/drawing/2014/main" id="{26CEC8C7-32DC-1F9E-5C97-8035BAD0A947}"/>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réductions de prix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left)">
                                      <p:cBhvr>
                                        <p:cTn id="18" dur="500"/>
                                        <p:tgtEl>
                                          <p:spTgt spid="2">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left)">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64009830-8AEB-02C2-8978-FDB657B0FFF6}"/>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2- Le processus de prise de décision</a:t>
            </a:r>
          </a:p>
        </p:txBody>
      </p:sp>
      <p:sp>
        <p:nvSpPr>
          <p:cNvPr id="68610" name="Rectangle 3">
            <a:extLst>
              <a:ext uri="{FF2B5EF4-FFF2-40B4-BE49-F238E27FC236}">
                <a16:creationId xmlns:a16="http://schemas.microsoft.com/office/drawing/2014/main" id="{CD09CCE7-C72C-84AD-1A75-47251243E558}"/>
              </a:ext>
            </a:extLst>
          </p:cNvPr>
          <p:cNvSpPr>
            <a:spLocks noGrp="1"/>
          </p:cNvSpPr>
          <p:nvPr>
            <p:ph idx="1"/>
          </p:nvPr>
        </p:nvSpPr>
        <p:spPr/>
        <p:txBody>
          <a:bodyPr/>
          <a:lstStyle/>
          <a:p>
            <a:pPr eaLnBrk="1" hangingPunct="1"/>
            <a:r>
              <a:rPr lang="fr-FR" altLang="fr-FR">
                <a:ea typeface="ＭＳ Ｐゴシック" panose="020B0600070205080204" pitchFamily="34" charset="-128"/>
              </a:rPr>
              <a:t>Les différents intervenants</a:t>
            </a:r>
          </a:p>
        </p:txBody>
      </p:sp>
      <p:sp>
        <p:nvSpPr>
          <p:cNvPr id="68611" name="Espace réservé du numéro de diapositive 3">
            <a:extLst>
              <a:ext uri="{FF2B5EF4-FFF2-40B4-BE49-F238E27FC236}">
                <a16:creationId xmlns:a16="http://schemas.microsoft.com/office/drawing/2014/main" id="{D92E9E17-9B0A-6A5F-190A-07A856F4A2E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C4FC299-3269-6F41-81E0-56A7B7B90029}" type="slidenum">
              <a:rPr lang="en-US" altLang="fr-FR" sz="1800" smtClean="0">
                <a:solidFill>
                  <a:schemeClr val="bg1"/>
                </a:solidFill>
              </a:rPr>
              <a:pPr algn="l"/>
              <a:t>24</a:t>
            </a:fld>
            <a:endParaRPr lang="en-US" altLang="fr-FR" sz="1800">
              <a:solidFill>
                <a:schemeClr val="bg1"/>
              </a:solidFill>
            </a:endParaRPr>
          </a:p>
        </p:txBody>
      </p:sp>
      <p:sp>
        <p:nvSpPr>
          <p:cNvPr id="68612" name="Rectangle 4">
            <a:extLst>
              <a:ext uri="{FF2B5EF4-FFF2-40B4-BE49-F238E27FC236}">
                <a16:creationId xmlns:a16="http://schemas.microsoft.com/office/drawing/2014/main" id="{C24CC613-FB13-66C8-FD30-E24B8F9CB607}"/>
              </a:ext>
            </a:extLst>
          </p:cNvPr>
          <p:cNvSpPr>
            <a:spLocks noChangeArrowheads="1"/>
          </p:cNvSpPr>
          <p:nvPr/>
        </p:nvSpPr>
        <p:spPr bwMode="auto">
          <a:xfrm>
            <a:off x="838200" y="2971800"/>
            <a:ext cx="3124200" cy="457200"/>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Marché des particuliers</a:t>
            </a:r>
            <a:endParaRPr lang="fr-FR" altLang="fr-FR" sz="2400"/>
          </a:p>
        </p:txBody>
      </p:sp>
      <p:sp>
        <p:nvSpPr>
          <p:cNvPr id="68613" name="Rectangle 5">
            <a:extLst>
              <a:ext uri="{FF2B5EF4-FFF2-40B4-BE49-F238E27FC236}">
                <a16:creationId xmlns:a16="http://schemas.microsoft.com/office/drawing/2014/main" id="{A731790B-880E-FFCD-85C6-759022527608}"/>
              </a:ext>
            </a:extLst>
          </p:cNvPr>
          <p:cNvSpPr>
            <a:spLocks noChangeArrowheads="1"/>
          </p:cNvSpPr>
          <p:nvPr/>
        </p:nvSpPr>
        <p:spPr bwMode="auto">
          <a:xfrm>
            <a:off x="5334000" y="2971800"/>
            <a:ext cx="3124200" cy="457200"/>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Marché des industriels</a:t>
            </a:r>
            <a:endParaRPr lang="fr-FR" altLang="fr-FR" sz="2400"/>
          </a:p>
        </p:txBody>
      </p:sp>
      <p:sp>
        <p:nvSpPr>
          <p:cNvPr id="68614" name="Rectangle 6">
            <a:extLst>
              <a:ext uri="{FF2B5EF4-FFF2-40B4-BE49-F238E27FC236}">
                <a16:creationId xmlns:a16="http://schemas.microsoft.com/office/drawing/2014/main" id="{C1194E02-97C7-3ACB-AF7A-150977A37218}"/>
              </a:ext>
            </a:extLst>
          </p:cNvPr>
          <p:cNvSpPr>
            <a:spLocks noChangeArrowheads="1"/>
          </p:cNvSpPr>
          <p:nvPr/>
        </p:nvSpPr>
        <p:spPr bwMode="auto">
          <a:xfrm>
            <a:off x="838200" y="3657600"/>
            <a:ext cx="3124200" cy="2286000"/>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Le consommateur</a:t>
            </a:r>
          </a:p>
          <a:p>
            <a:pPr algn="ctr"/>
            <a:r>
              <a:rPr lang="fr-FR" altLang="fr-FR" sz="2400" b="1">
                <a:solidFill>
                  <a:schemeClr val="folHlink"/>
                </a:solidFill>
              </a:rPr>
              <a:t>L’acheteur</a:t>
            </a:r>
          </a:p>
          <a:p>
            <a:pPr algn="ctr"/>
            <a:r>
              <a:rPr lang="fr-FR" altLang="fr-FR" sz="2400" b="1">
                <a:solidFill>
                  <a:schemeClr val="folHlink"/>
                </a:solidFill>
              </a:rPr>
              <a:t>Le prescripteur</a:t>
            </a:r>
          </a:p>
          <a:p>
            <a:pPr algn="ctr"/>
            <a:r>
              <a:rPr lang="fr-FR" altLang="fr-FR" sz="2400" b="1">
                <a:solidFill>
                  <a:schemeClr val="folHlink"/>
                </a:solidFill>
              </a:rPr>
              <a:t>Le leader d’opinion</a:t>
            </a:r>
          </a:p>
          <a:p>
            <a:pPr algn="ctr"/>
            <a:r>
              <a:rPr lang="fr-FR" altLang="fr-FR" sz="2400" b="1">
                <a:solidFill>
                  <a:schemeClr val="folHlink"/>
                </a:solidFill>
              </a:rPr>
              <a:t>Le conseiller</a:t>
            </a:r>
          </a:p>
          <a:p>
            <a:pPr algn="ctr"/>
            <a:r>
              <a:rPr lang="fr-FR" altLang="fr-FR" sz="2400" b="1">
                <a:solidFill>
                  <a:schemeClr val="folHlink"/>
                </a:solidFill>
              </a:rPr>
              <a:t>La rumeur</a:t>
            </a:r>
          </a:p>
        </p:txBody>
      </p:sp>
      <p:sp>
        <p:nvSpPr>
          <p:cNvPr id="68615" name="Rectangle 7">
            <a:extLst>
              <a:ext uri="{FF2B5EF4-FFF2-40B4-BE49-F238E27FC236}">
                <a16:creationId xmlns:a16="http://schemas.microsoft.com/office/drawing/2014/main" id="{89A1E0B1-3574-E445-089D-98B849DF2952}"/>
              </a:ext>
            </a:extLst>
          </p:cNvPr>
          <p:cNvSpPr>
            <a:spLocks noChangeArrowheads="1"/>
          </p:cNvSpPr>
          <p:nvPr/>
        </p:nvSpPr>
        <p:spPr bwMode="auto">
          <a:xfrm>
            <a:off x="5334000" y="3657600"/>
            <a:ext cx="3124200" cy="2286000"/>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L’utilisateur</a:t>
            </a:r>
          </a:p>
          <a:p>
            <a:pPr algn="ctr"/>
            <a:r>
              <a:rPr lang="fr-FR" altLang="fr-FR" sz="2400" b="1">
                <a:solidFill>
                  <a:schemeClr val="folHlink"/>
                </a:solidFill>
              </a:rPr>
              <a:t>Le décideur</a:t>
            </a:r>
          </a:p>
          <a:p>
            <a:pPr algn="ctr"/>
            <a:r>
              <a:rPr lang="fr-FR" altLang="fr-FR" sz="2400" b="1">
                <a:solidFill>
                  <a:schemeClr val="folHlink"/>
                </a:solidFill>
              </a:rPr>
              <a:t>L’acheteur</a:t>
            </a:r>
          </a:p>
          <a:p>
            <a:pPr algn="ctr"/>
            <a:r>
              <a:rPr lang="fr-FR" altLang="fr-FR" sz="2400" b="1">
                <a:solidFill>
                  <a:schemeClr val="folHlink"/>
                </a:solidFill>
              </a:rPr>
              <a:t>Le prescripteur</a:t>
            </a:r>
          </a:p>
          <a:p>
            <a:pPr algn="ctr"/>
            <a:r>
              <a:rPr lang="fr-FR" altLang="fr-FR" sz="2400" b="1">
                <a:solidFill>
                  <a:schemeClr val="folHlink"/>
                </a:solidFill>
              </a:rPr>
              <a:t>Le conseiller</a:t>
            </a:r>
          </a:p>
          <a:p>
            <a:pPr algn="ctr"/>
            <a:r>
              <a:rPr lang="fr-FR" altLang="fr-FR" sz="2400" b="1">
                <a:solidFill>
                  <a:schemeClr val="folHlink"/>
                </a:solidFill>
              </a:rPr>
              <a:t>Les informateurs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descr="gillette_odr">
            <a:extLst>
              <a:ext uri="{FF2B5EF4-FFF2-40B4-BE49-F238E27FC236}">
                <a16:creationId xmlns:a16="http://schemas.microsoft.com/office/drawing/2014/main" id="{02A231A6-5EED-F8B2-8BC6-34DE810E2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088" y="1624013"/>
            <a:ext cx="51435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Text Box 6">
            <a:extLst>
              <a:ext uri="{FF2B5EF4-FFF2-40B4-BE49-F238E27FC236}">
                <a16:creationId xmlns:a16="http://schemas.microsoft.com/office/drawing/2014/main" id="{00D6543C-EADD-FBF8-C151-65E0DE1A5990}"/>
              </a:ext>
            </a:extLst>
          </p:cNvPr>
          <p:cNvSpPr txBox="1">
            <a:spLocks noChangeArrowheads="1"/>
          </p:cNvSpPr>
          <p:nvPr/>
        </p:nvSpPr>
        <p:spPr bwMode="auto">
          <a:xfrm>
            <a:off x="2903538" y="5173663"/>
            <a:ext cx="25844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Offre de Remboursement.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descr="lechat_100">
            <a:extLst>
              <a:ext uri="{FF2B5EF4-FFF2-40B4-BE49-F238E27FC236}">
                <a16:creationId xmlns:a16="http://schemas.microsoft.com/office/drawing/2014/main" id="{76BA8D56-892D-C5C2-A8DF-5670E3290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822450"/>
            <a:ext cx="41148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0" name="Text Box 6">
            <a:extLst>
              <a:ext uri="{FF2B5EF4-FFF2-40B4-BE49-F238E27FC236}">
                <a16:creationId xmlns:a16="http://schemas.microsoft.com/office/drawing/2014/main" id="{C3A4AD18-CC6F-5542-9EC4-3315AF9DDBA9}"/>
              </a:ext>
            </a:extLst>
          </p:cNvPr>
          <p:cNvSpPr txBox="1">
            <a:spLocks noChangeArrowheads="1"/>
          </p:cNvSpPr>
          <p:nvPr/>
        </p:nvSpPr>
        <p:spPr bwMode="auto">
          <a:xfrm>
            <a:off x="3417888" y="4830763"/>
            <a:ext cx="22415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Produit gratuit en plus</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a:extLst>
              <a:ext uri="{FF2B5EF4-FFF2-40B4-BE49-F238E27FC236}">
                <a16:creationId xmlns:a16="http://schemas.microsoft.com/office/drawing/2014/main" id="{A6827B56-B0C0-552A-9A54-1C3253835CC7}"/>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primes</a:t>
            </a:r>
          </a:p>
        </p:txBody>
      </p:sp>
      <p:sp>
        <p:nvSpPr>
          <p:cNvPr id="3" name="Rectangle 3">
            <a:extLst>
              <a:ext uri="{FF2B5EF4-FFF2-40B4-BE49-F238E27FC236}">
                <a16:creationId xmlns:a16="http://schemas.microsoft.com/office/drawing/2014/main" id="{43FFF48D-6262-8F7D-1251-ADC947BA185A}"/>
              </a:ext>
            </a:extLst>
          </p:cNvPr>
          <p:cNvSpPr txBox="1">
            <a:spLocks noChangeArrowheads="1"/>
          </p:cNvSpPr>
          <p:nvPr/>
        </p:nvSpPr>
        <p:spPr>
          <a:xfrm>
            <a:off x="806450" y="2752725"/>
            <a:ext cx="7005638" cy="241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defRPr/>
            </a:pPr>
            <a:endParaRPr lang="fr-FR" altLang="fr-FR" sz="1800" dirty="0"/>
          </a:p>
          <a:p>
            <a:pPr algn="ctr">
              <a:defRPr/>
            </a:pPr>
            <a:r>
              <a:rPr lang="fr-FR" altLang="fr-FR" sz="1800" dirty="0"/>
              <a:t>Primes « directes » (gratuites) ou « </a:t>
            </a:r>
            <a:r>
              <a:rPr lang="fr-FR" altLang="fr-FR" sz="1800" dirty="0" err="1"/>
              <a:t>autopayantes</a:t>
            </a:r>
            <a:r>
              <a:rPr lang="fr-FR" altLang="fr-FR" sz="1800" dirty="0"/>
              <a:t> » (avec participation), échantillons, cadeaux</a:t>
            </a:r>
          </a:p>
          <a:p>
            <a:pPr algn="ctr">
              <a:defRPr/>
            </a:pPr>
            <a:r>
              <a:rPr lang="fr-FR" altLang="fr-FR" sz="1800" dirty="0"/>
              <a:t>Obligations pour les primes : faire apparaître les nom, la dénomination, le logo… de l’entreprise, le montant de la prime</a:t>
            </a:r>
          </a:p>
          <a:p>
            <a:pPr algn="ctr">
              <a:defRPr/>
            </a:pPr>
            <a:r>
              <a:rPr lang="fr-FR" altLang="fr-FR" sz="1800" dirty="0"/>
              <a:t>Échantillons : mention « </a:t>
            </a:r>
            <a:r>
              <a:rPr lang="fr-FR" altLang="fr-FR" sz="1800" dirty="0" err="1"/>
              <a:t>éch</a:t>
            </a:r>
            <a:r>
              <a:rPr lang="fr-FR" altLang="fr-FR" sz="1800" dirty="0"/>
              <a:t>. Gratuit»</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4" descr="felix_carrefour">
            <a:extLst>
              <a:ext uri="{FF2B5EF4-FFF2-40B4-BE49-F238E27FC236}">
                <a16:creationId xmlns:a16="http://schemas.microsoft.com/office/drawing/2014/main" id="{CD0F7CD0-9105-C31D-E2EA-B529ED226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1301750"/>
            <a:ext cx="398938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Text Box 7">
            <a:extLst>
              <a:ext uri="{FF2B5EF4-FFF2-40B4-BE49-F238E27FC236}">
                <a16:creationId xmlns:a16="http://schemas.microsoft.com/office/drawing/2014/main" id="{58DF9E4B-7D58-CA46-E433-E187296FAB1E}"/>
              </a:ext>
            </a:extLst>
          </p:cNvPr>
          <p:cNvSpPr txBox="1">
            <a:spLocks noChangeArrowheads="1"/>
          </p:cNvSpPr>
          <p:nvPr/>
        </p:nvSpPr>
        <p:spPr bwMode="auto">
          <a:xfrm>
            <a:off x="4497388" y="2411413"/>
            <a:ext cx="19669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latin typeface="Times New Roman" panose="02020603050405020304" pitchFamily="18" charset="0"/>
              </a:rPr>
              <a:t>Exemples de prime</a:t>
            </a:r>
          </a:p>
        </p:txBody>
      </p:sp>
      <p:pic>
        <p:nvPicPr>
          <p:cNvPr id="439299" name="Picture 3" descr="tetley">
            <a:extLst>
              <a:ext uri="{FF2B5EF4-FFF2-40B4-BE49-F238E27FC236}">
                <a16:creationId xmlns:a16="http://schemas.microsoft.com/office/drawing/2014/main" id="{86A51147-3F50-4D33-027D-4F0E560E3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676650"/>
            <a:ext cx="36290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0" name="Picture 3" descr="unclebens_pe">
            <a:extLst>
              <a:ext uri="{FF2B5EF4-FFF2-40B4-BE49-F238E27FC236}">
                <a16:creationId xmlns:a16="http://schemas.microsoft.com/office/drawing/2014/main" id="{7BB4A70D-3448-84F9-A229-44295E0E4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857250"/>
            <a:ext cx="2159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a:extLst>
              <a:ext uri="{FF2B5EF4-FFF2-40B4-BE49-F238E27FC236}">
                <a16:creationId xmlns:a16="http://schemas.microsoft.com/office/drawing/2014/main" id="{621A34BC-1274-CAAE-6260-9741C17C1672}"/>
              </a:ext>
            </a:extLst>
          </p:cNvPr>
          <p:cNvSpPr txBox="1">
            <a:spLocks noChangeArrowheads="1"/>
          </p:cNvSpPr>
          <p:nvPr/>
        </p:nvSpPr>
        <p:spPr bwMode="auto">
          <a:xfrm>
            <a:off x="509588" y="106045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ventes avec primes</a:t>
            </a:r>
          </a:p>
        </p:txBody>
      </p:sp>
      <p:sp>
        <p:nvSpPr>
          <p:cNvPr id="3" name="Rectangle 3">
            <a:extLst>
              <a:ext uri="{FF2B5EF4-FFF2-40B4-BE49-F238E27FC236}">
                <a16:creationId xmlns:a16="http://schemas.microsoft.com/office/drawing/2014/main" id="{3CA13D8E-7E4D-F5BB-CFD4-41E66C31C31F}"/>
              </a:ext>
            </a:extLst>
          </p:cNvPr>
          <p:cNvSpPr txBox="1">
            <a:spLocks noChangeArrowheads="1"/>
          </p:cNvSpPr>
          <p:nvPr/>
        </p:nvSpPr>
        <p:spPr>
          <a:xfrm>
            <a:off x="620713" y="1827213"/>
            <a:ext cx="8239125" cy="4057650"/>
          </a:xfrm>
          <a:prstGeom prst="rect">
            <a:avLst/>
          </a:prstGeom>
          <a:solidFill>
            <a:schemeClr val="accent1">
              <a:lumMod val="40000"/>
              <a:lumOff val="6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575" b="1" dirty="0">
                <a:solidFill>
                  <a:srgbClr val="FF0000"/>
                </a:solidFill>
              </a:rPr>
              <a:t>l’offre girafe </a:t>
            </a:r>
            <a:r>
              <a:rPr lang="fr-FR" altLang="fr-FR" sz="1575" dirty="0">
                <a:solidFill>
                  <a:schemeClr val="bg1"/>
                </a:solidFill>
              </a:rPr>
              <a:t>=  plus de produit sans accroissement de prix</a:t>
            </a:r>
          </a:p>
          <a:p>
            <a:pPr lvl="1">
              <a:defRPr/>
            </a:pPr>
            <a:r>
              <a:rPr lang="fr-FR" altLang="fr-FR" sz="1500" dirty="0" err="1">
                <a:solidFill>
                  <a:schemeClr val="bg1"/>
                </a:solidFill>
              </a:rPr>
              <a:t>Obj</a:t>
            </a:r>
            <a:r>
              <a:rPr lang="fr-FR" altLang="fr-FR" sz="1500" dirty="0">
                <a:solidFill>
                  <a:schemeClr val="bg1"/>
                </a:solidFill>
              </a:rPr>
              <a:t> : améliorer le taux d’essai</a:t>
            </a:r>
          </a:p>
          <a:p>
            <a:pPr lvl="1">
              <a:defRPr/>
            </a:pPr>
            <a:r>
              <a:rPr lang="fr-FR" altLang="fr-FR" sz="1500" dirty="0" err="1">
                <a:solidFill>
                  <a:schemeClr val="bg1"/>
                </a:solidFill>
              </a:rPr>
              <a:t>Inconv</a:t>
            </a:r>
            <a:r>
              <a:rPr lang="fr-FR" altLang="fr-FR" sz="1500" dirty="0">
                <a:solidFill>
                  <a:schemeClr val="bg1"/>
                </a:solidFill>
              </a:rPr>
              <a:t>. : modification technique du produit (frais)</a:t>
            </a:r>
          </a:p>
          <a:p>
            <a:pPr>
              <a:defRPr/>
            </a:pPr>
            <a:r>
              <a:rPr lang="fr-FR" altLang="fr-FR" sz="1575" b="1" dirty="0">
                <a:solidFill>
                  <a:srgbClr val="FF0000"/>
                </a:solidFill>
              </a:rPr>
              <a:t>La prime on-pack </a:t>
            </a:r>
            <a:r>
              <a:rPr lang="fr-FR" altLang="fr-FR" sz="1575" dirty="0">
                <a:solidFill>
                  <a:schemeClr val="bg1"/>
                </a:solidFill>
              </a:rPr>
              <a:t>= cadeau attaché au produit, visible en linéaire</a:t>
            </a:r>
          </a:p>
          <a:p>
            <a:pPr lvl="1">
              <a:defRPr/>
            </a:pPr>
            <a:r>
              <a:rPr lang="fr-FR" altLang="fr-FR" sz="1500" dirty="0" err="1">
                <a:solidFill>
                  <a:schemeClr val="bg1"/>
                </a:solidFill>
              </a:rPr>
              <a:t>Obj</a:t>
            </a:r>
            <a:r>
              <a:rPr lang="fr-FR" altLang="fr-FR" sz="1500" dirty="0">
                <a:solidFill>
                  <a:schemeClr val="bg1"/>
                </a:solidFill>
              </a:rPr>
              <a:t> : accroître le taux d’essai, améliorer la fidélisation (collection de primes)</a:t>
            </a:r>
          </a:p>
          <a:p>
            <a:pPr lvl="1">
              <a:defRPr/>
            </a:pPr>
            <a:r>
              <a:rPr lang="fr-FR" altLang="fr-FR" sz="1500" dirty="0">
                <a:solidFill>
                  <a:schemeClr val="bg1"/>
                </a:solidFill>
              </a:rPr>
              <a:t>Montant de la prime &lt; 10 % du produit vendu</a:t>
            </a:r>
          </a:p>
          <a:p>
            <a:pPr>
              <a:defRPr/>
            </a:pPr>
            <a:r>
              <a:rPr lang="fr-FR" altLang="fr-FR" sz="1575" b="1" dirty="0">
                <a:solidFill>
                  <a:srgbClr val="FF0000"/>
                </a:solidFill>
              </a:rPr>
              <a:t>La prime </a:t>
            </a:r>
            <a:r>
              <a:rPr lang="fr-FR" altLang="fr-FR" sz="1575" b="1" dirty="0" err="1">
                <a:solidFill>
                  <a:srgbClr val="FF0000"/>
                </a:solidFill>
              </a:rPr>
              <a:t>in-pack</a:t>
            </a:r>
            <a:r>
              <a:rPr lang="fr-FR" altLang="fr-FR" sz="1575" b="1" dirty="0">
                <a:solidFill>
                  <a:srgbClr val="FF0000"/>
                </a:solidFill>
              </a:rPr>
              <a:t> </a:t>
            </a:r>
            <a:r>
              <a:rPr lang="fr-FR" altLang="fr-FR" sz="1575" dirty="0">
                <a:solidFill>
                  <a:schemeClr val="bg1"/>
                </a:solidFill>
              </a:rPr>
              <a:t>= cadeau à l’intérieur du produit </a:t>
            </a:r>
          </a:p>
          <a:p>
            <a:pPr lvl="1">
              <a:defRPr/>
            </a:pPr>
            <a:r>
              <a:rPr lang="fr-FR" altLang="fr-FR" sz="1500" dirty="0">
                <a:solidFill>
                  <a:schemeClr val="bg1"/>
                </a:solidFill>
              </a:rPr>
              <a:t>Ex : cadeau </a:t>
            </a:r>
            <a:r>
              <a:rPr lang="fr-FR" altLang="fr-FR" sz="1500" dirty="0" err="1">
                <a:solidFill>
                  <a:schemeClr val="bg1"/>
                </a:solidFill>
              </a:rPr>
              <a:t>Bonux</a:t>
            </a:r>
            <a:endParaRPr lang="fr-FR" altLang="fr-FR" sz="1500" dirty="0">
              <a:solidFill>
                <a:schemeClr val="bg1"/>
              </a:solidFill>
            </a:endParaRPr>
          </a:p>
          <a:p>
            <a:pPr>
              <a:defRPr/>
            </a:pPr>
            <a:r>
              <a:rPr lang="fr-FR" altLang="fr-FR" sz="1575" b="1" dirty="0">
                <a:solidFill>
                  <a:srgbClr val="FF0000"/>
                </a:solidFill>
              </a:rPr>
              <a:t>La prime </a:t>
            </a:r>
            <a:r>
              <a:rPr lang="fr-FR" altLang="fr-FR" sz="1575" b="1" dirty="0" err="1">
                <a:solidFill>
                  <a:srgbClr val="FF0000"/>
                </a:solidFill>
              </a:rPr>
              <a:t>near</a:t>
            </a:r>
            <a:r>
              <a:rPr lang="fr-FR" altLang="fr-FR" sz="1575" b="1" dirty="0">
                <a:solidFill>
                  <a:srgbClr val="FF0000"/>
                </a:solidFill>
              </a:rPr>
              <a:t>-pack </a:t>
            </a:r>
            <a:r>
              <a:rPr lang="fr-FR" altLang="fr-FR" sz="1575" dirty="0">
                <a:solidFill>
                  <a:schemeClr val="bg1"/>
                </a:solidFill>
              </a:rPr>
              <a:t>= cadeau non attaché au produit, à côté du linéaire</a:t>
            </a:r>
          </a:p>
          <a:p>
            <a:pPr lvl="1">
              <a:defRPr/>
            </a:pPr>
            <a:r>
              <a:rPr lang="fr-FR" altLang="fr-FR" sz="1500" dirty="0">
                <a:solidFill>
                  <a:schemeClr val="bg1"/>
                </a:solidFill>
              </a:rPr>
              <a:t>Ex : casquette Adidas pour l’achat d’un jogging Adidas</a:t>
            </a:r>
          </a:p>
          <a:p>
            <a:pPr>
              <a:defRPr/>
            </a:pPr>
            <a:r>
              <a:rPr lang="fr-FR" altLang="fr-FR" sz="1575" b="1" dirty="0">
                <a:solidFill>
                  <a:srgbClr val="FF0000"/>
                </a:solidFill>
              </a:rPr>
              <a:t>L’emballage réutilisable </a:t>
            </a:r>
            <a:r>
              <a:rPr lang="fr-FR" altLang="fr-FR" sz="1575" dirty="0">
                <a:solidFill>
                  <a:schemeClr val="bg1"/>
                </a:solidFill>
              </a:rPr>
              <a:t>= le conditionnement est la prime</a:t>
            </a:r>
          </a:p>
          <a:p>
            <a:pPr lvl="1">
              <a:defRPr/>
            </a:pPr>
            <a:r>
              <a:rPr lang="fr-FR" altLang="fr-FR" sz="1500" dirty="0">
                <a:solidFill>
                  <a:schemeClr val="bg1"/>
                </a:solidFill>
              </a:rPr>
              <a:t>Verre </a:t>
            </a:r>
            <a:r>
              <a:rPr lang="fr-FR" altLang="fr-FR" sz="1500" dirty="0" err="1">
                <a:solidFill>
                  <a:schemeClr val="bg1"/>
                </a:solidFill>
              </a:rPr>
              <a:t>Amora</a:t>
            </a:r>
            <a:r>
              <a:rPr lang="fr-FR" altLang="fr-FR" sz="1500" dirty="0">
                <a:solidFill>
                  <a:schemeClr val="bg1"/>
                </a:solidFill>
              </a:rPr>
              <a:t>, boîte à thé </a:t>
            </a:r>
            <a:r>
              <a:rPr lang="fr-FR" altLang="fr-FR" sz="1500" dirty="0" err="1">
                <a:solidFill>
                  <a:schemeClr val="bg1"/>
                </a:solidFill>
              </a:rPr>
              <a:t>Twinings</a:t>
            </a:r>
            <a:r>
              <a:rPr lang="fr-FR" altLang="fr-FR" sz="1500" dirty="0">
                <a:solidFill>
                  <a:schemeClr val="bg1"/>
                </a:solidFill>
              </a:rPr>
              <a:t>…</a:t>
            </a:r>
          </a:p>
          <a:p>
            <a:pPr>
              <a:defRPr/>
            </a:pPr>
            <a:r>
              <a:rPr lang="fr-FR" altLang="fr-FR" sz="1575" b="1" dirty="0">
                <a:solidFill>
                  <a:srgbClr val="FF0000"/>
                </a:solidFill>
              </a:rPr>
              <a:t>Primes</a:t>
            </a:r>
            <a:r>
              <a:rPr lang="fr-FR" altLang="fr-FR" sz="1575" dirty="0">
                <a:solidFill>
                  <a:schemeClr val="bg1"/>
                </a:solidFill>
              </a:rPr>
              <a:t> </a:t>
            </a:r>
            <a:r>
              <a:rPr lang="fr-FR" altLang="fr-FR" sz="1575" b="1" dirty="0">
                <a:solidFill>
                  <a:srgbClr val="FF0000"/>
                </a:solidFill>
              </a:rPr>
              <a:t>différées </a:t>
            </a:r>
            <a:r>
              <a:rPr lang="fr-FR" altLang="fr-FR" sz="1575" b="1" dirty="0">
                <a:solidFill>
                  <a:schemeClr val="bg1"/>
                </a:solidFill>
              </a:rPr>
              <a:t>=</a:t>
            </a:r>
            <a:r>
              <a:rPr lang="fr-FR" altLang="fr-FR" sz="1575" b="1" dirty="0">
                <a:solidFill>
                  <a:srgbClr val="FF0000"/>
                </a:solidFill>
              </a:rPr>
              <a:t> </a:t>
            </a:r>
            <a:r>
              <a:rPr lang="fr-FR" altLang="fr-FR" sz="1575" dirty="0">
                <a:solidFill>
                  <a:schemeClr val="bg1"/>
                </a:solidFill>
              </a:rPr>
              <a:t>cadeau contre l’envoi de preuves d’achat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left)">
                                      <p:cBhvr>
                                        <p:cTn id="48" dur="500"/>
                                        <p:tgtEl>
                                          <p:spTgt spid="3">
                                            <p:txEl>
                                              <p:pRg st="11" end="1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wipe(left)">
                                      <p:cBhvr>
                                        <p:cTn id="5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3" descr="unclebens_pe">
            <a:extLst>
              <a:ext uri="{FF2B5EF4-FFF2-40B4-BE49-F238E27FC236}">
                <a16:creationId xmlns:a16="http://schemas.microsoft.com/office/drawing/2014/main" id="{C438C06B-BDAF-A970-0EF2-94FF5B2FE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77925"/>
            <a:ext cx="284162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6" name="Picture 3" descr="tetley">
            <a:extLst>
              <a:ext uri="{FF2B5EF4-FFF2-40B4-BE49-F238E27FC236}">
                <a16:creationId xmlns:a16="http://schemas.microsoft.com/office/drawing/2014/main" id="{228797F6-21A7-5C4E-33F6-BC27BFDA6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763" y="2944813"/>
            <a:ext cx="45164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a:extLst>
              <a:ext uri="{FF2B5EF4-FFF2-40B4-BE49-F238E27FC236}">
                <a16:creationId xmlns:a16="http://schemas.microsoft.com/office/drawing/2014/main" id="{008DE626-ACD1-31EE-9026-869D1F74C7F8}"/>
              </a:ext>
            </a:extLst>
          </p:cNvPr>
          <p:cNvSpPr txBox="1">
            <a:spLocks noChangeArrowheads="1"/>
          </p:cNvSpPr>
          <p:nvPr/>
        </p:nvSpPr>
        <p:spPr bwMode="auto">
          <a:xfrm>
            <a:off x="966788" y="1355725"/>
            <a:ext cx="61722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jeux</a:t>
            </a:r>
          </a:p>
        </p:txBody>
      </p:sp>
      <p:sp>
        <p:nvSpPr>
          <p:cNvPr id="3" name="Rectangle 3">
            <a:extLst>
              <a:ext uri="{FF2B5EF4-FFF2-40B4-BE49-F238E27FC236}">
                <a16:creationId xmlns:a16="http://schemas.microsoft.com/office/drawing/2014/main" id="{1FB5C9BD-1C39-55AC-975A-C40C025597CC}"/>
              </a:ext>
            </a:extLst>
          </p:cNvPr>
          <p:cNvSpPr txBox="1">
            <a:spLocks noChangeArrowheads="1"/>
          </p:cNvSpPr>
          <p:nvPr/>
        </p:nvSpPr>
        <p:spPr>
          <a:xfrm>
            <a:off x="225425" y="2428875"/>
            <a:ext cx="4010025" cy="3200400"/>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1800" dirty="0">
                <a:solidFill>
                  <a:srgbClr val="FF0000"/>
                </a:solidFill>
              </a:rPr>
              <a:t>Loteries</a:t>
            </a:r>
            <a:r>
              <a:rPr lang="fr-FR" altLang="fr-FR" sz="1800" dirty="0">
                <a:solidFill>
                  <a:schemeClr val="bg1"/>
                </a:solidFill>
              </a:rPr>
              <a:t> : opération offrant l’espérance d’un gain ; </a:t>
            </a:r>
          </a:p>
          <a:p>
            <a:pPr algn="ctr">
              <a:buFont typeface="Wingdings" pitchFamily="2" charset="2"/>
              <a:buNone/>
              <a:defRPr/>
            </a:pPr>
            <a:r>
              <a:rPr lang="fr-FR" altLang="fr-FR" sz="1800" dirty="0">
                <a:solidFill>
                  <a:schemeClr val="bg1"/>
                </a:solidFill>
              </a:rPr>
              <a:t>	« sweepstakes » (tirage au sort)</a:t>
            </a:r>
          </a:p>
          <a:p>
            <a:pPr algn="ctr">
              <a:buFont typeface="Wingdings" pitchFamily="2" charset="2"/>
              <a:buNone/>
              <a:defRPr/>
            </a:pPr>
            <a:endParaRPr lang="fr-FR" altLang="fr-FR" sz="1800" dirty="0">
              <a:solidFill>
                <a:schemeClr val="bg1"/>
              </a:solidFill>
            </a:endParaRPr>
          </a:p>
          <a:p>
            <a:pPr algn="ctr">
              <a:defRPr/>
            </a:pPr>
            <a:r>
              <a:rPr lang="fr-FR" altLang="fr-FR" sz="1800" dirty="0">
                <a:solidFill>
                  <a:srgbClr val="FF0000"/>
                </a:solidFill>
              </a:rPr>
              <a:t>Concours</a:t>
            </a:r>
            <a:r>
              <a:rPr lang="fr-FR" altLang="fr-FR" sz="1800" dirty="0">
                <a:solidFill>
                  <a:schemeClr val="bg1"/>
                </a:solidFill>
              </a:rPr>
              <a:t> : gain à la suite d’épreuves faisant appel au talent, à la créativité, à l’adresse ou à la sagacité du candidat, sans intervention du hasard </a:t>
            </a:r>
          </a:p>
          <a:p>
            <a:pPr algn="ctr">
              <a:defRPr/>
            </a:pPr>
            <a:endParaRPr lang="fr-FR" altLang="fr-FR" sz="1800" dirty="0">
              <a:solidFill>
                <a:schemeClr val="bg1"/>
              </a:solidFill>
            </a:endParaRPr>
          </a:p>
        </p:txBody>
      </p:sp>
      <p:pic>
        <p:nvPicPr>
          <p:cNvPr id="442371" name="Picture 8" descr="felix_leclerc">
            <a:extLst>
              <a:ext uri="{FF2B5EF4-FFF2-40B4-BE49-F238E27FC236}">
                <a16:creationId xmlns:a16="http://schemas.microsoft.com/office/drawing/2014/main" id="{2F21B6E8-B56D-06FC-89AB-528DB5069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038" y="2428875"/>
            <a:ext cx="45227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20356EA-7127-CFAA-524A-43FF309BDB09}"/>
              </a:ext>
            </a:extLst>
          </p:cNvPr>
          <p:cNvSpPr txBox="1">
            <a:spLocks noChangeArrowheads="1"/>
          </p:cNvSpPr>
          <p:nvPr/>
        </p:nvSpPr>
        <p:spPr>
          <a:xfrm>
            <a:off x="1087438" y="3281363"/>
            <a:ext cx="7207250" cy="1550987"/>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dirty="0">
                <a:solidFill>
                  <a:srgbClr val="FF0000"/>
                </a:solidFill>
              </a:rPr>
              <a:t>Animation et publicité sur le lieu de vente </a:t>
            </a:r>
            <a:r>
              <a:rPr lang="fr-FR" altLang="fr-FR" sz="1800" dirty="0">
                <a:solidFill>
                  <a:schemeClr val="bg1"/>
                </a:solidFill>
              </a:rPr>
              <a:t>« promotion terrain » : PLV, présentation, dégustation</a:t>
            </a:r>
          </a:p>
          <a:p>
            <a:pPr>
              <a:defRPr/>
            </a:pPr>
            <a:r>
              <a:rPr lang="fr-FR" altLang="fr-FR" sz="1800" dirty="0">
                <a:solidFill>
                  <a:srgbClr val="FF0000"/>
                </a:solidFill>
              </a:rPr>
              <a:t>Promotion caritative </a:t>
            </a:r>
            <a:r>
              <a:rPr lang="fr-FR" altLang="fr-FR" sz="1800" dirty="0">
                <a:solidFill>
                  <a:schemeClr val="bg1"/>
                </a:solidFill>
              </a:rPr>
              <a:t>: l’entreprise s’engage à verser une partie du prix du produit à un organisme caritatif</a:t>
            </a:r>
          </a:p>
          <a:p>
            <a:pPr>
              <a:buFont typeface="Wingdings" pitchFamily="2" charset="2"/>
              <a:buNone/>
              <a:defRPr/>
            </a:pPr>
            <a:r>
              <a:rPr lang="fr-FR" altLang="fr-FR" sz="1800" dirty="0">
                <a:solidFill>
                  <a:schemeClr val="bg1"/>
                </a:solidFill>
              </a:rPr>
              <a:t>	« </a:t>
            </a:r>
            <a:r>
              <a:rPr lang="fr-FR" altLang="fr-FR" sz="1800" dirty="0" err="1">
                <a:solidFill>
                  <a:schemeClr val="bg1"/>
                </a:solidFill>
              </a:rPr>
              <a:t>charity</a:t>
            </a:r>
            <a:r>
              <a:rPr lang="fr-FR" altLang="fr-FR" sz="1800" dirty="0">
                <a:solidFill>
                  <a:schemeClr val="bg1"/>
                </a:solidFill>
              </a:rPr>
              <a:t> promotion »</a:t>
            </a:r>
          </a:p>
        </p:txBody>
      </p:sp>
      <p:sp>
        <p:nvSpPr>
          <p:cNvPr id="443394" name="Rectangle 2">
            <a:extLst>
              <a:ext uri="{FF2B5EF4-FFF2-40B4-BE49-F238E27FC236}">
                <a16:creationId xmlns:a16="http://schemas.microsoft.com/office/drawing/2014/main" id="{06D3A3DE-24B7-B2DE-A712-D8D412BB9EA3}"/>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autres techniques promotionnelles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A90711-6546-5E54-55CD-FCC6A6846B34}"/>
              </a:ext>
            </a:extLst>
          </p:cNvPr>
          <p:cNvSpPr txBox="1">
            <a:spLocks noChangeArrowheads="1"/>
          </p:cNvSpPr>
          <p:nvPr/>
        </p:nvSpPr>
        <p:spPr>
          <a:xfrm>
            <a:off x="509588" y="2609850"/>
            <a:ext cx="7210425" cy="2698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dirty="0"/>
              <a:t>Offrir</a:t>
            </a:r>
            <a:r>
              <a:rPr lang="fr-FR" altLang="fr-FR" sz="1800" dirty="0">
                <a:solidFill>
                  <a:srgbClr val="000099"/>
                </a:solidFill>
              </a:rPr>
              <a:t> </a:t>
            </a:r>
            <a:r>
              <a:rPr lang="fr-FR" altLang="fr-FR" sz="1800" dirty="0"/>
              <a:t>un échantillon d’un produit de grande consommation ou la possibilité d’offrir un service </a:t>
            </a:r>
          </a:p>
          <a:p>
            <a:pPr marL="0" indent="0">
              <a:buFont typeface="Arial" panose="020B0604020202020204" pitchFamily="34" charset="0"/>
              <a:buNone/>
              <a:defRPr/>
            </a:pPr>
            <a:endParaRPr lang="fr-FR" altLang="fr-FR" sz="1800" dirty="0"/>
          </a:p>
          <a:p>
            <a:pPr lvl="1">
              <a:defRPr/>
            </a:pPr>
            <a:r>
              <a:rPr lang="fr-FR" altLang="fr-FR" sz="1500" dirty="0"/>
              <a:t>Échantillons on-pack</a:t>
            </a:r>
          </a:p>
          <a:p>
            <a:pPr lvl="1">
              <a:defRPr/>
            </a:pPr>
            <a:r>
              <a:rPr lang="fr-FR" altLang="fr-FR" sz="1500" dirty="0"/>
              <a:t>Échantillons média presse (parfum, hygiène-beauté)</a:t>
            </a:r>
          </a:p>
          <a:p>
            <a:pPr lvl="1">
              <a:defRPr/>
            </a:pPr>
            <a:r>
              <a:rPr lang="fr-FR" altLang="fr-FR" sz="1500" dirty="0"/>
              <a:t>Remise directe hors domicile</a:t>
            </a:r>
          </a:p>
          <a:p>
            <a:pPr lvl="1">
              <a:defRPr/>
            </a:pPr>
            <a:r>
              <a:rPr lang="fr-FR" altLang="fr-FR" sz="1500" dirty="0"/>
              <a:t>Remise directe à domicile (en BAL)</a:t>
            </a:r>
          </a:p>
        </p:txBody>
      </p:sp>
      <p:sp>
        <p:nvSpPr>
          <p:cNvPr id="444418" name="Rectangle 2">
            <a:extLst>
              <a:ext uri="{FF2B5EF4-FFF2-40B4-BE49-F238E27FC236}">
                <a16:creationId xmlns:a16="http://schemas.microsoft.com/office/drawing/2014/main" id="{1BAAB84F-521D-F81F-556D-E75305BD76A5}"/>
              </a:ext>
            </a:extLst>
          </p:cNvPr>
          <p:cNvSpPr txBox="1">
            <a:spLocks noChangeArrowheads="1"/>
          </p:cNvSpPr>
          <p:nvPr/>
        </p:nvSpPr>
        <p:spPr bwMode="auto">
          <a:xfrm>
            <a:off x="509588" y="1422400"/>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3000">
                <a:latin typeface="Rockwell" panose="02060603020205020403" pitchFamily="18" charset="77"/>
              </a:rPr>
              <a:t>Les essais et échantillons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iterate type="lt">
                                    <p:tmPct val="10000"/>
                                  </p:iterate>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iterate type="lt">
                                    <p:tmPct val="10000"/>
                                  </p:iterate>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iterate type="lt">
                                    <p:tmPct val="10000"/>
                                  </p:iterate>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iterate type="lt">
                                    <p:tmPct val="10000"/>
                                  </p:iterate>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E5524E-7F9F-C3FD-BF86-16973426D581}"/>
              </a:ext>
            </a:extLst>
          </p:cNvPr>
          <p:cNvSpPr txBox="1">
            <a:spLocks noChangeArrowheads="1"/>
          </p:cNvSpPr>
          <p:nvPr/>
        </p:nvSpPr>
        <p:spPr>
          <a:xfrm>
            <a:off x="509588" y="1422400"/>
            <a:ext cx="7210425" cy="811213"/>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defRPr/>
            </a:pPr>
            <a:r>
              <a:rPr lang="fr-FR" altLang="fr-FR" sz="3000" dirty="0"/>
              <a:t>Les opérations liées à de grandes causes</a:t>
            </a:r>
          </a:p>
        </p:txBody>
      </p:sp>
      <p:sp>
        <p:nvSpPr>
          <p:cNvPr id="3" name="Rectangle 3">
            <a:extLst>
              <a:ext uri="{FF2B5EF4-FFF2-40B4-BE49-F238E27FC236}">
                <a16:creationId xmlns:a16="http://schemas.microsoft.com/office/drawing/2014/main" id="{4E51C565-8530-8DAE-84E4-EC75727312BE}"/>
              </a:ext>
            </a:extLst>
          </p:cNvPr>
          <p:cNvSpPr txBox="1">
            <a:spLocks noChangeArrowheads="1"/>
          </p:cNvSpPr>
          <p:nvPr/>
        </p:nvSpPr>
        <p:spPr>
          <a:xfrm>
            <a:off x="795338" y="2617788"/>
            <a:ext cx="6924675" cy="263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dirty="0">
                <a:solidFill>
                  <a:schemeClr val="tx1">
                    <a:lumMod val="95000"/>
                  </a:schemeClr>
                </a:solidFill>
              </a:rPr>
              <a:t>Liée à une organisation caritative</a:t>
            </a:r>
          </a:p>
          <a:p>
            <a:pPr>
              <a:defRPr/>
            </a:pPr>
            <a:r>
              <a:rPr lang="fr-FR" altLang="fr-FR" sz="1800" dirty="0">
                <a:solidFill>
                  <a:schemeClr val="tx1">
                    <a:lumMod val="95000"/>
                  </a:schemeClr>
                </a:solidFill>
              </a:rPr>
              <a:t>Principe : reverser un montant forfaitaire par unité vendue</a:t>
            </a:r>
          </a:p>
          <a:p>
            <a:pPr>
              <a:defRPr/>
            </a:pPr>
            <a:r>
              <a:rPr lang="fr-FR" altLang="fr-FR" sz="1800" dirty="0" err="1">
                <a:solidFill>
                  <a:schemeClr val="tx1">
                    <a:lumMod val="95000"/>
                  </a:schemeClr>
                </a:solidFill>
              </a:rPr>
              <a:t>Obj</a:t>
            </a:r>
            <a:r>
              <a:rPr lang="fr-FR" altLang="fr-FR" sz="1800" dirty="0">
                <a:solidFill>
                  <a:schemeClr val="tx1">
                    <a:lumMod val="95000"/>
                  </a:schemeClr>
                </a:solidFill>
              </a:rPr>
              <a:t> : acquérir une image favorable d’entreprise citoyenne, profiter du capital sympathie de l’association, pour corriger le caractère industriel et anonymes des sociétés multinationales</a:t>
            </a:r>
          </a:p>
          <a:p>
            <a:pPr>
              <a:defRPr/>
            </a:pPr>
            <a:r>
              <a:rPr lang="fr-FR" altLang="fr-FR" sz="1800" dirty="0">
                <a:solidFill>
                  <a:schemeClr val="tx1">
                    <a:lumMod val="95000"/>
                  </a:schemeClr>
                </a:solidFill>
              </a:rPr>
              <a:t>Exemples : </a:t>
            </a:r>
          </a:p>
          <a:p>
            <a:pPr lvl="1">
              <a:defRPr/>
            </a:pPr>
            <a:r>
              <a:rPr lang="fr-FR" altLang="fr-FR" sz="1500" dirty="0">
                <a:solidFill>
                  <a:schemeClr val="tx1">
                    <a:lumMod val="95000"/>
                  </a:schemeClr>
                </a:solidFill>
              </a:rPr>
              <a:t>Yoplait et le WWF</a:t>
            </a:r>
          </a:p>
          <a:p>
            <a:pPr lvl="1">
              <a:defRPr/>
            </a:pPr>
            <a:r>
              <a:rPr lang="fr-FR" altLang="fr-FR" sz="1500" dirty="0">
                <a:solidFill>
                  <a:schemeClr val="tx1">
                    <a:lumMod val="95000"/>
                  </a:schemeClr>
                </a:solidFill>
              </a:rPr>
              <a:t>Evian et la Croix Rouge</a:t>
            </a:r>
          </a:p>
          <a:p>
            <a:pPr lvl="2">
              <a:buFont typeface="Wingdings" pitchFamily="2" charset="2"/>
              <a:buNone/>
              <a:defRPr/>
            </a:pPr>
            <a:endParaRPr lang="fr-FR" altLang="fr-FR" sz="1350" dirty="0">
              <a:solidFill>
                <a:schemeClr val="tx1">
                  <a:lumMod val="9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C343DE6C-BF42-463B-F68F-D6EFFC6D6CE3}"/>
              </a:ext>
            </a:extLst>
          </p:cNvPr>
          <p:cNvSpPr>
            <a:spLocks noGrp="1"/>
          </p:cNvSpPr>
          <p:nvPr>
            <p:ph type="title"/>
          </p:nvPr>
        </p:nvSpPr>
        <p:spPr>
          <a:xfrm>
            <a:off x="685800" y="76200"/>
            <a:ext cx="7772400" cy="1381125"/>
          </a:xfrm>
        </p:spPr>
        <p:txBody>
          <a:bodyPr/>
          <a:lstStyle/>
          <a:p>
            <a:pPr eaLnBrk="1" hangingPunct="1"/>
            <a:r>
              <a:rPr lang="fr-FR" altLang="fr-FR">
                <a:ea typeface="ＭＳ Ｐゴシック" panose="020B0600070205080204" pitchFamily="34" charset="-128"/>
              </a:rPr>
              <a:t>2- Le processus de prise de décision</a:t>
            </a:r>
          </a:p>
        </p:txBody>
      </p:sp>
      <p:sp>
        <p:nvSpPr>
          <p:cNvPr id="70658" name="Rectangle 3">
            <a:extLst>
              <a:ext uri="{FF2B5EF4-FFF2-40B4-BE49-F238E27FC236}">
                <a16:creationId xmlns:a16="http://schemas.microsoft.com/office/drawing/2014/main" id="{123DE924-6754-A1A5-7F2E-0DFE41899D3A}"/>
              </a:ext>
            </a:extLst>
          </p:cNvPr>
          <p:cNvSpPr>
            <a:spLocks noGrp="1"/>
          </p:cNvSpPr>
          <p:nvPr>
            <p:ph idx="1"/>
          </p:nvPr>
        </p:nvSpPr>
        <p:spPr>
          <a:xfrm>
            <a:off x="685800" y="1447800"/>
            <a:ext cx="7772400" cy="533400"/>
          </a:xfrm>
        </p:spPr>
        <p:txBody>
          <a:bodyPr/>
          <a:lstStyle/>
          <a:p>
            <a:pPr eaLnBrk="1" hangingPunct="1"/>
            <a:r>
              <a:rPr lang="fr-FR" altLang="fr-FR" sz="2800">
                <a:ea typeface="ＭＳ Ｐゴシック" panose="020B0600070205080204" pitchFamily="34" charset="-128"/>
              </a:rPr>
              <a:t>Les différentes phases du processus d’achat</a:t>
            </a:r>
          </a:p>
        </p:txBody>
      </p:sp>
      <p:sp>
        <p:nvSpPr>
          <p:cNvPr id="70659" name="Espace réservé du numéro de diapositive 3">
            <a:extLst>
              <a:ext uri="{FF2B5EF4-FFF2-40B4-BE49-F238E27FC236}">
                <a16:creationId xmlns:a16="http://schemas.microsoft.com/office/drawing/2014/main" id="{14D12488-E26E-24A3-96B8-9884894F7BD4}"/>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D5478C7-569D-F54D-8286-4CFFB4D3DAA2}" type="slidenum">
              <a:rPr lang="en-US" altLang="fr-FR" sz="1800" smtClean="0">
                <a:solidFill>
                  <a:schemeClr val="bg1"/>
                </a:solidFill>
              </a:rPr>
              <a:pPr algn="l"/>
              <a:t>25</a:t>
            </a:fld>
            <a:endParaRPr lang="en-US" altLang="fr-FR" sz="1800">
              <a:solidFill>
                <a:schemeClr val="bg1"/>
              </a:solidFill>
            </a:endParaRPr>
          </a:p>
        </p:txBody>
      </p:sp>
      <p:sp>
        <p:nvSpPr>
          <p:cNvPr id="70660" name="Oval 4">
            <a:extLst>
              <a:ext uri="{FF2B5EF4-FFF2-40B4-BE49-F238E27FC236}">
                <a16:creationId xmlns:a16="http://schemas.microsoft.com/office/drawing/2014/main" id="{8C1A830D-C77A-9CD0-0796-E1DC5BF728E6}"/>
              </a:ext>
            </a:extLst>
          </p:cNvPr>
          <p:cNvSpPr>
            <a:spLocks noChangeArrowheads="1"/>
          </p:cNvSpPr>
          <p:nvPr/>
        </p:nvSpPr>
        <p:spPr bwMode="auto">
          <a:xfrm>
            <a:off x="838200" y="2743200"/>
            <a:ext cx="1371600" cy="685800"/>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individu</a:t>
            </a:r>
            <a:endParaRPr lang="fr-FR" altLang="fr-FR" sz="2400"/>
          </a:p>
        </p:txBody>
      </p:sp>
      <p:sp>
        <p:nvSpPr>
          <p:cNvPr id="70661" name="Text Box 6">
            <a:extLst>
              <a:ext uri="{FF2B5EF4-FFF2-40B4-BE49-F238E27FC236}">
                <a16:creationId xmlns:a16="http://schemas.microsoft.com/office/drawing/2014/main" id="{95D1A7CD-4BDA-FEC7-CA55-AED4FF3C1228}"/>
              </a:ext>
            </a:extLst>
          </p:cNvPr>
          <p:cNvSpPr txBox="1">
            <a:spLocks noChangeArrowheads="1"/>
          </p:cNvSpPr>
          <p:nvPr/>
        </p:nvSpPr>
        <p:spPr bwMode="auto">
          <a:xfrm>
            <a:off x="3163888" y="2544763"/>
            <a:ext cx="2211387" cy="73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Prise de conscience</a:t>
            </a:r>
          </a:p>
          <a:p>
            <a:pPr algn="ctr"/>
            <a:r>
              <a:rPr lang="fr-FR" altLang="fr-FR" sz="2000"/>
              <a:t>d’un besoin</a:t>
            </a:r>
            <a:endParaRPr lang="fr-FR" altLang="fr-FR" sz="2400"/>
          </a:p>
        </p:txBody>
      </p:sp>
      <p:sp>
        <p:nvSpPr>
          <p:cNvPr id="70662" name="Text Box 7">
            <a:extLst>
              <a:ext uri="{FF2B5EF4-FFF2-40B4-BE49-F238E27FC236}">
                <a16:creationId xmlns:a16="http://schemas.microsoft.com/office/drawing/2014/main" id="{554AA4B0-5D0E-89A0-ADD4-D3101F90C9C5}"/>
              </a:ext>
            </a:extLst>
          </p:cNvPr>
          <p:cNvSpPr txBox="1">
            <a:spLocks noChangeArrowheads="1"/>
          </p:cNvSpPr>
          <p:nvPr/>
        </p:nvSpPr>
        <p:spPr bwMode="auto">
          <a:xfrm>
            <a:off x="6075363" y="2422525"/>
            <a:ext cx="2867025"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Recherche d’informations</a:t>
            </a:r>
          </a:p>
          <a:p>
            <a:pPr algn="ctr"/>
            <a:r>
              <a:rPr lang="fr-FR" altLang="fr-FR" sz="2000"/>
              <a:t>(expérience, observation,</a:t>
            </a:r>
          </a:p>
          <a:p>
            <a:pPr algn="ctr"/>
            <a:r>
              <a:rPr lang="fr-FR" altLang="fr-FR" sz="2000"/>
              <a:t>Publicité, vendeur etc...)</a:t>
            </a:r>
            <a:endParaRPr lang="fr-FR" altLang="fr-FR" sz="2400"/>
          </a:p>
        </p:txBody>
      </p:sp>
      <p:sp>
        <p:nvSpPr>
          <p:cNvPr id="70663" name="Text Box 8">
            <a:extLst>
              <a:ext uri="{FF2B5EF4-FFF2-40B4-BE49-F238E27FC236}">
                <a16:creationId xmlns:a16="http://schemas.microsoft.com/office/drawing/2014/main" id="{80C2FF3C-8B1E-861B-911A-3093476750EE}"/>
              </a:ext>
            </a:extLst>
          </p:cNvPr>
          <p:cNvSpPr txBox="1">
            <a:spLocks noChangeArrowheads="1"/>
          </p:cNvSpPr>
          <p:nvPr/>
        </p:nvSpPr>
        <p:spPr bwMode="auto">
          <a:xfrm>
            <a:off x="6477000" y="3886200"/>
            <a:ext cx="2366963" cy="1349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Définition de critères</a:t>
            </a:r>
          </a:p>
          <a:p>
            <a:r>
              <a:rPr lang="fr-FR" altLang="fr-FR" sz="2000"/>
              <a:t>D’évaluation (prix,</a:t>
            </a:r>
          </a:p>
          <a:p>
            <a:r>
              <a:rPr lang="fr-FR" altLang="fr-FR" sz="2000"/>
              <a:t>Caractéristiques,</a:t>
            </a:r>
          </a:p>
          <a:p>
            <a:r>
              <a:rPr lang="fr-FR" altLang="fr-FR" sz="2000"/>
              <a:t>Disponibilité)</a:t>
            </a:r>
            <a:endParaRPr lang="fr-FR" altLang="fr-FR" sz="2400"/>
          </a:p>
        </p:txBody>
      </p:sp>
      <p:sp>
        <p:nvSpPr>
          <p:cNvPr id="70664" name="Text Box 9">
            <a:extLst>
              <a:ext uri="{FF2B5EF4-FFF2-40B4-BE49-F238E27FC236}">
                <a16:creationId xmlns:a16="http://schemas.microsoft.com/office/drawing/2014/main" id="{9560CBEC-EA06-9CFE-F63B-6F4E7BF23F87}"/>
              </a:ext>
            </a:extLst>
          </p:cNvPr>
          <p:cNvSpPr txBox="1">
            <a:spLocks noChangeArrowheads="1"/>
          </p:cNvSpPr>
          <p:nvPr/>
        </p:nvSpPr>
        <p:spPr bwMode="auto">
          <a:xfrm>
            <a:off x="3946525" y="3916363"/>
            <a:ext cx="1322388"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Evaluation</a:t>
            </a:r>
            <a:endParaRPr lang="fr-FR" altLang="fr-FR" sz="2400"/>
          </a:p>
        </p:txBody>
      </p:sp>
      <p:sp>
        <p:nvSpPr>
          <p:cNvPr id="70665" name="Text Box 10">
            <a:extLst>
              <a:ext uri="{FF2B5EF4-FFF2-40B4-BE49-F238E27FC236}">
                <a16:creationId xmlns:a16="http://schemas.microsoft.com/office/drawing/2014/main" id="{BED3D80C-75DC-6546-5FEE-0A33CA7A4114}"/>
              </a:ext>
            </a:extLst>
          </p:cNvPr>
          <p:cNvSpPr txBox="1">
            <a:spLocks noChangeArrowheads="1"/>
          </p:cNvSpPr>
          <p:nvPr/>
        </p:nvSpPr>
        <p:spPr bwMode="auto">
          <a:xfrm>
            <a:off x="1217613" y="3763963"/>
            <a:ext cx="1936750" cy="73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Choix et</a:t>
            </a:r>
          </a:p>
          <a:p>
            <a:pPr algn="ctr"/>
            <a:r>
              <a:rPr lang="fr-FR" altLang="fr-FR" sz="2000"/>
              <a:t>Décision d’achat</a:t>
            </a:r>
            <a:endParaRPr lang="fr-FR" altLang="fr-FR" sz="2400"/>
          </a:p>
        </p:txBody>
      </p:sp>
      <p:sp>
        <p:nvSpPr>
          <p:cNvPr id="70666" name="Text Box 11">
            <a:extLst>
              <a:ext uri="{FF2B5EF4-FFF2-40B4-BE49-F238E27FC236}">
                <a16:creationId xmlns:a16="http://schemas.microsoft.com/office/drawing/2014/main" id="{F1C23D6B-6F62-B78E-E2C1-2A79EC543FDD}"/>
              </a:ext>
            </a:extLst>
          </p:cNvPr>
          <p:cNvSpPr txBox="1">
            <a:spLocks noChangeArrowheads="1"/>
          </p:cNvSpPr>
          <p:nvPr/>
        </p:nvSpPr>
        <p:spPr bwMode="auto">
          <a:xfrm>
            <a:off x="420688" y="5135563"/>
            <a:ext cx="1746250" cy="73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Comportement</a:t>
            </a:r>
          </a:p>
          <a:p>
            <a:pPr algn="ctr"/>
            <a:r>
              <a:rPr lang="fr-FR" altLang="fr-FR" sz="2000"/>
              <a:t>d’achat</a:t>
            </a:r>
            <a:endParaRPr lang="fr-FR" altLang="fr-FR" sz="2400"/>
          </a:p>
        </p:txBody>
      </p:sp>
      <p:sp>
        <p:nvSpPr>
          <p:cNvPr id="70667" name="Text Box 12">
            <a:extLst>
              <a:ext uri="{FF2B5EF4-FFF2-40B4-BE49-F238E27FC236}">
                <a16:creationId xmlns:a16="http://schemas.microsoft.com/office/drawing/2014/main" id="{4DB30D48-EF39-7D52-5093-E7EDA162AEAD}"/>
              </a:ext>
            </a:extLst>
          </p:cNvPr>
          <p:cNvSpPr txBox="1">
            <a:spLocks noChangeArrowheads="1"/>
          </p:cNvSpPr>
          <p:nvPr/>
        </p:nvSpPr>
        <p:spPr bwMode="auto">
          <a:xfrm>
            <a:off x="3163888" y="4983163"/>
            <a:ext cx="1746250" cy="73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Comportement</a:t>
            </a:r>
          </a:p>
          <a:p>
            <a:pPr algn="ctr"/>
            <a:r>
              <a:rPr lang="fr-FR" altLang="fr-FR" sz="2000"/>
              <a:t>d’utilisateur</a:t>
            </a:r>
            <a:endParaRPr lang="fr-FR" altLang="fr-FR" sz="2400"/>
          </a:p>
        </p:txBody>
      </p:sp>
      <p:sp>
        <p:nvSpPr>
          <p:cNvPr id="70668" name="Text Box 13">
            <a:extLst>
              <a:ext uri="{FF2B5EF4-FFF2-40B4-BE49-F238E27FC236}">
                <a16:creationId xmlns:a16="http://schemas.microsoft.com/office/drawing/2014/main" id="{57D448BA-D875-1E49-2B38-02FCC322BF49}"/>
              </a:ext>
            </a:extLst>
          </p:cNvPr>
          <p:cNvSpPr txBox="1">
            <a:spLocks noChangeArrowheads="1"/>
          </p:cNvSpPr>
          <p:nvPr/>
        </p:nvSpPr>
        <p:spPr bwMode="auto">
          <a:xfrm>
            <a:off x="6399213" y="5715000"/>
            <a:ext cx="1746250" cy="73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Comportement</a:t>
            </a:r>
          </a:p>
          <a:p>
            <a:pPr algn="ctr"/>
            <a:r>
              <a:rPr lang="fr-FR" altLang="fr-FR" sz="2000"/>
              <a:t>Après achat</a:t>
            </a:r>
            <a:endParaRPr lang="fr-FR" altLang="fr-FR" sz="2400"/>
          </a:p>
        </p:txBody>
      </p:sp>
      <p:sp>
        <p:nvSpPr>
          <p:cNvPr id="70669" name="Line 14">
            <a:extLst>
              <a:ext uri="{FF2B5EF4-FFF2-40B4-BE49-F238E27FC236}">
                <a16:creationId xmlns:a16="http://schemas.microsoft.com/office/drawing/2014/main" id="{7FFEEC13-15D5-552C-2C78-6222D64E5D13}"/>
              </a:ext>
            </a:extLst>
          </p:cNvPr>
          <p:cNvSpPr>
            <a:spLocks noChangeShapeType="1"/>
          </p:cNvSpPr>
          <p:nvPr/>
        </p:nvSpPr>
        <p:spPr bwMode="auto">
          <a:xfrm flipV="1">
            <a:off x="2209800" y="2895600"/>
            <a:ext cx="9144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0" name="Line 15">
            <a:extLst>
              <a:ext uri="{FF2B5EF4-FFF2-40B4-BE49-F238E27FC236}">
                <a16:creationId xmlns:a16="http://schemas.microsoft.com/office/drawing/2014/main" id="{E997C7FB-F6AE-EBFC-35E0-433E81D72847}"/>
              </a:ext>
            </a:extLst>
          </p:cNvPr>
          <p:cNvSpPr>
            <a:spLocks noChangeShapeType="1"/>
          </p:cNvSpPr>
          <p:nvPr/>
        </p:nvSpPr>
        <p:spPr bwMode="auto">
          <a:xfrm>
            <a:off x="5410200" y="28956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1" name="Line 16">
            <a:extLst>
              <a:ext uri="{FF2B5EF4-FFF2-40B4-BE49-F238E27FC236}">
                <a16:creationId xmlns:a16="http://schemas.microsoft.com/office/drawing/2014/main" id="{287BAE70-A73D-FDEE-29B6-947119728197}"/>
              </a:ext>
            </a:extLst>
          </p:cNvPr>
          <p:cNvSpPr>
            <a:spLocks noChangeShapeType="1"/>
          </p:cNvSpPr>
          <p:nvPr/>
        </p:nvSpPr>
        <p:spPr bwMode="auto">
          <a:xfrm>
            <a:off x="7543800" y="342900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2" name="Line 17">
            <a:extLst>
              <a:ext uri="{FF2B5EF4-FFF2-40B4-BE49-F238E27FC236}">
                <a16:creationId xmlns:a16="http://schemas.microsoft.com/office/drawing/2014/main" id="{3089DE01-D032-D7FE-7D76-B3EF690C12A2}"/>
              </a:ext>
            </a:extLst>
          </p:cNvPr>
          <p:cNvSpPr>
            <a:spLocks noChangeShapeType="1"/>
          </p:cNvSpPr>
          <p:nvPr/>
        </p:nvSpPr>
        <p:spPr bwMode="auto">
          <a:xfrm flipH="1" flipV="1">
            <a:off x="5334000" y="4114800"/>
            <a:ext cx="11430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3" name="Line 18">
            <a:extLst>
              <a:ext uri="{FF2B5EF4-FFF2-40B4-BE49-F238E27FC236}">
                <a16:creationId xmlns:a16="http://schemas.microsoft.com/office/drawing/2014/main" id="{8B16A340-9D66-59F9-BD00-61D95D25C174}"/>
              </a:ext>
            </a:extLst>
          </p:cNvPr>
          <p:cNvSpPr>
            <a:spLocks noChangeShapeType="1"/>
          </p:cNvSpPr>
          <p:nvPr/>
        </p:nvSpPr>
        <p:spPr bwMode="auto">
          <a:xfrm flipH="1">
            <a:off x="3200400" y="4114800"/>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4" name="Line 19">
            <a:extLst>
              <a:ext uri="{FF2B5EF4-FFF2-40B4-BE49-F238E27FC236}">
                <a16:creationId xmlns:a16="http://schemas.microsoft.com/office/drawing/2014/main" id="{88D8B735-4421-10AE-E633-C8C93C4905E9}"/>
              </a:ext>
            </a:extLst>
          </p:cNvPr>
          <p:cNvSpPr>
            <a:spLocks noChangeShapeType="1"/>
          </p:cNvSpPr>
          <p:nvPr/>
        </p:nvSpPr>
        <p:spPr bwMode="auto">
          <a:xfrm flipH="1">
            <a:off x="1371600" y="4495800"/>
            <a:ext cx="6858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5" name="Line 20">
            <a:extLst>
              <a:ext uri="{FF2B5EF4-FFF2-40B4-BE49-F238E27FC236}">
                <a16:creationId xmlns:a16="http://schemas.microsoft.com/office/drawing/2014/main" id="{6011A799-28ED-EF7A-36F3-D5BF3264A09E}"/>
              </a:ext>
            </a:extLst>
          </p:cNvPr>
          <p:cNvSpPr>
            <a:spLocks noChangeShapeType="1"/>
          </p:cNvSpPr>
          <p:nvPr/>
        </p:nvSpPr>
        <p:spPr bwMode="auto">
          <a:xfrm flipV="1">
            <a:off x="2209800" y="5334000"/>
            <a:ext cx="9144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0676" name="Line 21">
            <a:extLst>
              <a:ext uri="{FF2B5EF4-FFF2-40B4-BE49-F238E27FC236}">
                <a16:creationId xmlns:a16="http://schemas.microsoft.com/office/drawing/2014/main" id="{A9FA37C9-80BB-A0D5-6407-087F19FB7789}"/>
              </a:ext>
            </a:extLst>
          </p:cNvPr>
          <p:cNvSpPr>
            <a:spLocks noChangeShapeType="1"/>
          </p:cNvSpPr>
          <p:nvPr/>
        </p:nvSpPr>
        <p:spPr bwMode="auto">
          <a:xfrm>
            <a:off x="4953000" y="5334000"/>
            <a:ext cx="14478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DEDCF79-E4FC-C1FD-1397-5B7E7104A645}"/>
              </a:ext>
            </a:extLst>
          </p:cNvPr>
          <p:cNvSpPr txBox="1">
            <a:spLocks noChangeArrowheads="1"/>
          </p:cNvSpPr>
          <p:nvPr/>
        </p:nvSpPr>
        <p:spPr>
          <a:xfrm>
            <a:off x="509588" y="1422400"/>
            <a:ext cx="7210425" cy="81121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defRPr/>
            </a:pPr>
            <a:r>
              <a:rPr lang="fr-FR" altLang="fr-FR" sz="2925" dirty="0"/>
              <a:t>Comment choisir une promotion ?</a:t>
            </a:r>
          </a:p>
        </p:txBody>
      </p:sp>
      <p:sp>
        <p:nvSpPr>
          <p:cNvPr id="3" name="Rectangle 3">
            <a:extLst>
              <a:ext uri="{FF2B5EF4-FFF2-40B4-BE49-F238E27FC236}">
                <a16:creationId xmlns:a16="http://schemas.microsoft.com/office/drawing/2014/main" id="{D50E0150-3E9D-5125-5D6D-9D25CDDAC045}"/>
              </a:ext>
            </a:extLst>
          </p:cNvPr>
          <p:cNvSpPr txBox="1">
            <a:spLocks noChangeArrowheads="1"/>
          </p:cNvSpPr>
          <p:nvPr/>
        </p:nvSpPr>
        <p:spPr>
          <a:xfrm>
            <a:off x="296863" y="2981325"/>
            <a:ext cx="8405812" cy="1676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1800" dirty="0">
                <a:solidFill>
                  <a:schemeClr val="tx1">
                    <a:lumMod val="95000"/>
                  </a:schemeClr>
                </a:solidFill>
              </a:rPr>
              <a:t>Chaque technique est plus ou moins adaptée à un ou plusieurs objectifs</a:t>
            </a:r>
          </a:p>
          <a:p>
            <a:pPr marL="0" indent="0" algn="ctr">
              <a:buFont typeface="Arial" panose="020B0604020202020204" pitchFamily="34" charset="0"/>
              <a:buNone/>
              <a:defRPr/>
            </a:pPr>
            <a:endParaRPr lang="fr-FR" altLang="fr-FR" sz="1800" dirty="0">
              <a:solidFill>
                <a:schemeClr val="tx1">
                  <a:lumMod val="95000"/>
                </a:schemeClr>
              </a:solidFill>
            </a:endParaRPr>
          </a:p>
          <a:p>
            <a:pPr algn="ctr">
              <a:defRPr/>
            </a:pPr>
            <a:r>
              <a:rPr lang="fr-FR" altLang="fr-FR" sz="1800" dirty="0">
                <a:solidFill>
                  <a:schemeClr val="tx1">
                    <a:lumMod val="95000"/>
                  </a:schemeClr>
                </a:solidFill>
              </a:rPr>
              <a:t>Chaque action de promotion recherche la meilleure adéquation possible entre les objectifs, la cible visée et la technique de promotion à mettre en œuvre</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53E0914-621F-C7B1-284B-9279FE794573}"/>
              </a:ext>
            </a:extLst>
          </p:cNvPr>
          <p:cNvSpPr txBox="1">
            <a:spLocks noChangeArrowheads="1"/>
          </p:cNvSpPr>
          <p:nvPr/>
        </p:nvSpPr>
        <p:spPr>
          <a:xfrm>
            <a:off x="509588" y="1422400"/>
            <a:ext cx="7210425" cy="81121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defRPr/>
            </a:pPr>
            <a:r>
              <a:rPr lang="fr-FR" altLang="fr-FR" sz="2925" dirty="0"/>
              <a:t>La mesure de l’efficacité d’une opération promotionnelle</a:t>
            </a:r>
          </a:p>
        </p:txBody>
      </p:sp>
      <p:sp>
        <p:nvSpPr>
          <p:cNvPr id="3" name="Rectangle 3">
            <a:extLst>
              <a:ext uri="{FF2B5EF4-FFF2-40B4-BE49-F238E27FC236}">
                <a16:creationId xmlns:a16="http://schemas.microsoft.com/office/drawing/2014/main" id="{2A10FF17-7349-4761-DA3E-AB00CEAE977A}"/>
              </a:ext>
            </a:extLst>
          </p:cNvPr>
          <p:cNvSpPr txBox="1">
            <a:spLocks noChangeArrowheads="1"/>
          </p:cNvSpPr>
          <p:nvPr/>
        </p:nvSpPr>
        <p:spPr>
          <a:xfrm>
            <a:off x="1028700" y="3349625"/>
            <a:ext cx="6172200" cy="1909763"/>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fr-FR" altLang="fr-FR" sz="1800" dirty="0">
                <a:solidFill>
                  <a:srgbClr val="FF0000"/>
                </a:solidFill>
              </a:rPr>
              <a:t>Trois</a:t>
            </a:r>
            <a:r>
              <a:rPr lang="fr-FR" altLang="fr-FR" sz="1800" dirty="0">
                <a:solidFill>
                  <a:schemeClr val="bg1"/>
                </a:solidFill>
              </a:rPr>
              <a:t> grandes approches, par ordre de difficulté et d’ambition croissantes :</a:t>
            </a:r>
          </a:p>
          <a:p>
            <a:pPr algn="ctr">
              <a:defRPr/>
            </a:pPr>
            <a:endParaRPr lang="fr-FR" altLang="fr-FR" sz="1800" dirty="0">
              <a:solidFill>
                <a:schemeClr val="bg1"/>
              </a:solidFill>
            </a:endParaRPr>
          </a:p>
          <a:p>
            <a:pPr lvl="1" algn="ctr">
              <a:defRPr/>
            </a:pPr>
            <a:r>
              <a:rPr lang="fr-FR" altLang="fr-FR" sz="1500" dirty="0">
                <a:solidFill>
                  <a:schemeClr val="bg1"/>
                </a:solidFill>
              </a:rPr>
              <a:t>La mesure du taux de remontée</a:t>
            </a:r>
          </a:p>
          <a:p>
            <a:pPr lvl="1" algn="ctr">
              <a:defRPr/>
            </a:pPr>
            <a:r>
              <a:rPr lang="fr-FR" altLang="fr-FR" sz="1500" dirty="0">
                <a:solidFill>
                  <a:schemeClr val="bg1"/>
                </a:solidFill>
              </a:rPr>
              <a:t>La mesure directe des effets par rapport aux objectifs</a:t>
            </a:r>
          </a:p>
          <a:p>
            <a:pPr lvl="1" algn="ctr">
              <a:defRPr/>
            </a:pPr>
            <a:r>
              <a:rPr lang="fr-FR" altLang="fr-FR" sz="1500" dirty="0">
                <a:solidFill>
                  <a:schemeClr val="bg1"/>
                </a:solidFill>
              </a:rPr>
              <a:t>Le calcul de la rentabilité financière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3">
            <a:extLst>
              <a:ext uri="{FF2B5EF4-FFF2-40B4-BE49-F238E27FC236}">
                <a16:creationId xmlns:a16="http://schemas.microsoft.com/office/drawing/2014/main" id="{724325DE-A1D3-CF4C-F62C-0C7E7C186980}"/>
              </a:ext>
            </a:extLst>
          </p:cNvPr>
          <p:cNvSpPr txBox="1">
            <a:spLocks noChangeArrowheads="1"/>
          </p:cNvSpPr>
          <p:nvPr/>
        </p:nvSpPr>
        <p:spPr bwMode="auto">
          <a:xfrm>
            <a:off x="1208088" y="2995613"/>
            <a:ext cx="617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Indicateur lié au nombre de participations</a:t>
            </a:r>
            <a:r>
              <a:rPr lang="fr-FR" altLang="fr-FR" sz="1800">
                <a:solidFill>
                  <a:srgbClr val="FF0000"/>
                </a:solidFill>
              </a:rPr>
              <a:t> </a:t>
            </a:r>
            <a:r>
              <a:rPr lang="fr-FR" altLang="fr-FR" sz="1800">
                <a:solidFill>
                  <a:schemeClr val="tx1"/>
                </a:solidFill>
              </a:rPr>
              <a:t>de la part des consommateurs</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Exemples :</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Le taux de remontée d’une opération de couponing est le % de coupons présentés au remboursement, par rapport au total des coupons distribués</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Pour un concours, c’est le nombre de bulletins de participation reçus</a:t>
            </a:r>
          </a:p>
        </p:txBody>
      </p:sp>
      <p:sp>
        <p:nvSpPr>
          <p:cNvPr id="3" name="Rectangle 2">
            <a:extLst>
              <a:ext uri="{FF2B5EF4-FFF2-40B4-BE49-F238E27FC236}">
                <a16:creationId xmlns:a16="http://schemas.microsoft.com/office/drawing/2014/main" id="{67ACC1B5-3186-7460-EC52-A5A23674E2B6}"/>
              </a:ext>
            </a:extLst>
          </p:cNvPr>
          <p:cNvSpPr txBox="1">
            <a:spLocks noChangeArrowheads="1"/>
          </p:cNvSpPr>
          <p:nvPr/>
        </p:nvSpPr>
        <p:spPr>
          <a:xfrm>
            <a:off x="509588" y="1422400"/>
            <a:ext cx="7210425" cy="81121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defRPr/>
            </a:pPr>
            <a:r>
              <a:rPr lang="fr-FR" altLang="fr-FR" sz="2925" dirty="0"/>
              <a:t>Le taux de remontée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BFBE314-849D-041F-8992-6AD51E708227}"/>
              </a:ext>
            </a:extLst>
          </p:cNvPr>
          <p:cNvSpPr txBox="1">
            <a:spLocks noChangeArrowheads="1"/>
          </p:cNvSpPr>
          <p:nvPr/>
        </p:nvSpPr>
        <p:spPr>
          <a:xfrm>
            <a:off x="1223963" y="3295650"/>
            <a:ext cx="7210425" cy="142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defRPr/>
            </a:pPr>
            <a:r>
              <a:rPr lang="fr-FR" altLang="fr-FR" sz="1800" dirty="0"/>
              <a:t>Les relevés des ventes dans les magasins</a:t>
            </a:r>
          </a:p>
          <a:p>
            <a:pPr>
              <a:defRPr/>
            </a:pPr>
            <a:r>
              <a:rPr lang="fr-FR" altLang="fr-FR" sz="1800" dirty="0"/>
              <a:t>Les enquêtes auprès des consommateurs</a:t>
            </a:r>
          </a:p>
          <a:p>
            <a:pPr>
              <a:defRPr/>
            </a:pPr>
            <a:r>
              <a:rPr lang="fr-FR" altLang="fr-FR" sz="1800" dirty="0"/>
              <a:t>Les données fournies par les panels mixtes détaillants-consommateurs (« source unique »)</a:t>
            </a:r>
          </a:p>
          <a:p>
            <a:pPr lvl="1">
              <a:defRPr/>
            </a:pPr>
            <a:r>
              <a:rPr lang="fr-FR" altLang="fr-FR" sz="1500" dirty="0"/>
              <a:t>Notoriété</a:t>
            </a:r>
          </a:p>
          <a:p>
            <a:pPr lvl="1">
              <a:defRPr/>
            </a:pPr>
            <a:r>
              <a:rPr lang="fr-FR" altLang="fr-FR" sz="1500" dirty="0"/>
              <a:t>Qualité perçue</a:t>
            </a:r>
          </a:p>
          <a:p>
            <a:pPr lvl="1">
              <a:defRPr/>
            </a:pPr>
            <a:r>
              <a:rPr lang="fr-FR" altLang="fr-FR" sz="1500" dirty="0"/>
              <a:t>Image de marque</a:t>
            </a:r>
          </a:p>
          <a:p>
            <a:pPr lvl="1">
              <a:defRPr/>
            </a:pPr>
            <a:r>
              <a:rPr lang="fr-FR" altLang="fr-FR" sz="1500" dirty="0"/>
              <a:t>Score d’agrément et intention d’achat</a:t>
            </a:r>
          </a:p>
          <a:p>
            <a:pPr marL="0" indent="0">
              <a:buFont typeface="Arial" panose="020B0604020202020204" pitchFamily="34" charset="0"/>
              <a:buNone/>
              <a:defRPr/>
            </a:pPr>
            <a:endParaRPr lang="fr-FR" altLang="fr-FR" sz="1800" dirty="0"/>
          </a:p>
        </p:txBody>
      </p:sp>
      <p:sp>
        <p:nvSpPr>
          <p:cNvPr id="3" name="Rectangle 2">
            <a:extLst>
              <a:ext uri="{FF2B5EF4-FFF2-40B4-BE49-F238E27FC236}">
                <a16:creationId xmlns:a16="http://schemas.microsoft.com/office/drawing/2014/main" id="{F07A78E5-BC48-80C0-D19D-37D137608430}"/>
              </a:ext>
            </a:extLst>
          </p:cNvPr>
          <p:cNvSpPr txBox="1">
            <a:spLocks noChangeArrowheads="1"/>
          </p:cNvSpPr>
          <p:nvPr/>
        </p:nvSpPr>
        <p:spPr>
          <a:xfrm>
            <a:off x="509588" y="1422400"/>
            <a:ext cx="7210425" cy="81121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defRPr/>
            </a:pPr>
            <a:r>
              <a:rPr lang="fr-FR" altLang="fr-FR" sz="2925" dirty="0"/>
              <a:t>La mesure directe des effets</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3">
            <a:extLst>
              <a:ext uri="{FF2B5EF4-FFF2-40B4-BE49-F238E27FC236}">
                <a16:creationId xmlns:a16="http://schemas.microsoft.com/office/drawing/2014/main" id="{D044F1EE-0B2D-632A-E619-9874394A7546}"/>
              </a:ext>
            </a:extLst>
          </p:cNvPr>
          <p:cNvSpPr txBox="1">
            <a:spLocks noChangeArrowheads="1"/>
          </p:cNvSpPr>
          <p:nvPr/>
        </p:nvSpPr>
        <p:spPr bwMode="auto">
          <a:xfrm>
            <a:off x="1260475" y="2822575"/>
            <a:ext cx="721042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Estimer le volume de ventes supplémentaires réalisé grâce à l’opération</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Calculer la marge brute dégagée par ces ventes</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Calculer l’ensemble des coûts de l’opération</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Mesurer la rentabilité </a:t>
            </a:r>
            <a:r>
              <a:rPr lang="fr-FR" altLang="fr-FR" sz="1800" b="1">
                <a:solidFill>
                  <a:schemeClr val="tx1"/>
                </a:solidFill>
              </a:rPr>
              <a:t>R</a:t>
            </a:r>
            <a:r>
              <a:rPr lang="fr-FR" altLang="fr-FR" sz="1800">
                <a:solidFill>
                  <a:schemeClr val="tx1"/>
                </a:solidFill>
              </a:rPr>
              <a:t> :</a:t>
            </a:r>
          </a:p>
          <a:p>
            <a:pPr lvl="1" eaLnBrk="1" hangingPunct="1">
              <a:lnSpc>
                <a:spcPct val="90000"/>
              </a:lnSpc>
              <a:spcBef>
                <a:spcPts val="500"/>
              </a:spcBef>
              <a:buClrTx/>
              <a:buSzTx/>
              <a:buFontTx/>
              <a:buNone/>
            </a:pPr>
            <a:r>
              <a:rPr lang="fr-FR" altLang="fr-FR" sz="1500">
                <a:solidFill>
                  <a:schemeClr val="tx1"/>
                </a:solidFill>
              </a:rPr>
              <a:t>R= marge brute supplémentaire – coûts</a:t>
            </a:r>
          </a:p>
        </p:txBody>
      </p:sp>
      <p:sp>
        <p:nvSpPr>
          <p:cNvPr id="3" name="Rectangle 2">
            <a:extLst>
              <a:ext uri="{FF2B5EF4-FFF2-40B4-BE49-F238E27FC236}">
                <a16:creationId xmlns:a16="http://schemas.microsoft.com/office/drawing/2014/main" id="{EB153567-83D3-C82C-BEEF-0E356139FBD5}"/>
              </a:ext>
            </a:extLst>
          </p:cNvPr>
          <p:cNvSpPr txBox="1">
            <a:spLocks noChangeArrowheads="1"/>
          </p:cNvSpPr>
          <p:nvPr/>
        </p:nvSpPr>
        <p:spPr>
          <a:xfrm>
            <a:off x="509588" y="1422400"/>
            <a:ext cx="7210425" cy="81121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defRPr/>
            </a:pPr>
            <a:r>
              <a:rPr lang="fr-FR" altLang="fr-FR" sz="2925" dirty="0"/>
              <a:t>La mesure de la rentabilité financière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3">
            <a:extLst>
              <a:ext uri="{FF2B5EF4-FFF2-40B4-BE49-F238E27FC236}">
                <a16:creationId xmlns:a16="http://schemas.microsoft.com/office/drawing/2014/main" id="{301D9CB3-4318-A525-16F8-40E149569DC8}"/>
              </a:ext>
            </a:extLst>
          </p:cNvPr>
          <p:cNvSpPr txBox="1">
            <a:spLocks noChangeArrowheads="1"/>
          </p:cNvSpPr>
          <p:nvPr/>
        </p:nvSpPr>
        <p:spPr bwMode="auto">
          <a:xfrm>
            <a:off x="388938" y="3381375"/>
            <a:ext cx="845185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6858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La promotion est passée du monde du commerce à celui de la communication</a:t>
            </a:r>
          </a:p>
          <a:p>
            <a:pPr eaLnBrk="1" hangingPunct="1">
              <a:lnSpc>
                <a:spcPct val="90000"/>
              </a:lnSpc>
              <a:spcBef>
                <a:spcPts val="1000"/>
              </a:spcBef>
              <a:buClrTx/>
              <a:buSzTx/>
              <a:buFont typeface="Arial" panose="020B0604020202020204" pitchFamily="34" charset="0"/>
              <a:buChar char="•"/>
            </a:pPr>
            <a:r>
              <a:rPr lang="fr-FR" altLang="fr-FR" sz="1800">
                <a:solidFill>
                  <a:schemeClr val="tx1"/>
                </a:solidFill>
              </a:rPr>
              <a:t>C’est une forme de communication d’avenir </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avec la montée en puissance des nouvelles technologies pour plus d’interactivité entre les marques et les consommateurs</a:t>
            </a:r>
          </a:p>
          <a:p>
            <a:pPr lvl="1" eaLnBrk="1" hangingPunct="1">
              <a:lnSpc>
                <a:spcPct val="90000"/>
              </a:lnSpc>
              <a:spcBef>
                <a:spcPts val="500"/>
              </a:spcBef>
              <a:buClrTx/>
              <a:buSzTx/>
              <a:buFont typeface="Arial" panose="020B0604020202020204" pitchFamily="34" charset="0"/>
              <a:buChar char="•"/>
            </a:pPr>
            <a:r>
              <a:rPr lang="fr-FR" altLang="fr-FR" sz="1500">
                <a:solidFill>
                  <a:schemeClr val="tx1"/>
                </a:solidFill>
              </a:rPr>
              <a:t>Et des bases et Internet pour plus de personnalisation et de proximité</a:t>
            </a:r>
          </a:p>
        </p:txBody>
      </p:sp>
      <p:sp>
        <p:nvSpPr>
          <p:cNvPr id="451586" name="Rectangle 2">
            <a:extLst>
              <a:ext uri="{FF2B5EF4-FFF2-40B4-BE49-F238E27FC236}">
                <a16:creationId xmlns:a16="http://schemas.microsoft.com/office/drawing/2014/main" id="{CF1F5A54-0F22-6A05-0C9F-5944EA4BC507}"/>
              </a:ext>
            </a:extLst>
          </p:cNvPr>
          <p:cNvSpPr txBox="1">
            <a:spLocks noChangeArrowheads="1"/>
          </p:cNvSpPr>
          <p:nvPr/>
        </p:nvSpPr>
        <p:spPr bwMode="auto">
          <a:xfrm>
            <a:off x="1031875" y="1681163"/>
            <a:ext cx="6172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742950" indent="-285750">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lnSpc>
                <a:spcPct val="90000"/>
              </a:lnSpc>
            </a:pPr>
            <a:r>
              <a:rPr lang="fr-FR" altLang="fr-FR" sz="2700">
                <a:latin typeface="Rockwell" panose="02060603020205020403" pitchFamily="18" charset="77"/>
              </a:rPr>
              <a:t>Conclusion</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itre 2">
            <a:extLst>
              <a:ext uri="{FF2B5EF4-FFF2-40B4-BE49-F238E27FC236}">
                <a16:creationId xmlns:a16="http://schemas.microsoft.com/office/drawing/2014/main" id="{73FF7134-8BEA-3222-DC57-CAD8D8C2E4F2}"/>
              </a:ext>
            </a:extLst>
          </p:cNvPr>
          <p:cNvSpPr>
            <a:spLocks noGrp="1"/>
          </p:cNvSpPr>
          <p:nvPr>
            <p:ph type="title"/>
          </p:nvPr>
        </p:nvSpPr>
        <p:spPr/>
        <p:txBody>
          <a:bodyPr anchor="ctr"/>
          <a:lstStyle/>
          <a:p>
            <a:pPr algn="ctr"/>
            <a:r>
              <a:rPr lang="fr-FR" altLang="fr-FR">
                <a:ea typeface="ＭＳ Ｐゴシック" panose="020B0600070205080204" pitchFamily="34" charset="-128"/>
              </a:rPr>
              <a:t>Quiz 7</a:t>
            </a:r>
          </a:p>
        </p:txBody>
      </p:sp>
      <p:pic>
        <p:nvPicPr>
          <p:cNvPr id="452610" name="Image 3">
            <a:extLst>
              <a:ext uri="{FF2B5EF4-FFF2-40B4-BE49-F238E27FC236}">
                <a16:creationId xmlns:a16="http://schemas.microsoft.com/office/drawing/2014/main" id="{FAFA599B-9F0B-0C8D-00FB-60F003701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E01C949A-E413-D36E-E53E-1F7B68CD7F24}"/>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72706" name="Espace réservé du numéro de diapositive 3">
            <a:extLst>
              <a:ext uri="{FF2B5EF4-FFF2-40B4-BE49-F238E27FC236}">
                <a16:creationId xmlns:a16="http://schemas.microsoft.com/office/drawing/2014/main" id="{60543821-E3F0-D38D-5461-7D9AD5710387}"/>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CEF56478-7A3F-D84D-9959-8A2CD36CA826}" type="slidenum">
              <a:rPr lang="en-US" altLang="fr-FR" sz="1800" smtClean="0">
                <a:solidFill>
                  <a:schemeClr val="bg1"/>
                </a:solidFill>
              </a:rPr>
              <a:pPr algn="l"/>
              <a:t>26</a:t>
            </a:fld>
            <a:endParaRPr lang="en-US" altLang="fr-FR" sz="1800">
              <a:solidFill>
                <a:schemeClr val="bg1"/>
              </a:solidFill>
            </a:endParaRPr>
          </a:p>
        </p:txBody>
      </p:sp>
      <p:sp>
        <p:nvSpPr>
          <p:cNvPr id="72707" name="Text Box 4">
            <a:extLst>
              <a:ext uri="{FF2B5EF4-FFF2-40B4-BE49-F238E27FC236}">
                <a16:creationId xmlns:a16="http://schemas.microsoft.com/office/drawing/2014/main" id="{84D7D28B-2D28-3B0D-7D9E-13FE2F59A507}"/>
              </a:ext>
            </a:extLst>
          </p:cNvPr>
          <p:cNvSpPr txBox="1">
            <a:spLocks noChangeArrowheads="1"/>
          </p:cNvSpPr>
          <p:nvPr/>
        </p:nvSpPr>
        <p:spPr bwMode="auto">
          <a:xfrm>
            <a:off x="3810000" y="2971800"/>
            <a:ext cx="1492250" cy="860425"/>
          </a:xfrm>
          <a:prstGeom prst="rect">
            <a:avLst/>
          </a:prstGeom>
          <a:solidFill>
            <a:schemeClr val="tx2"/>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Processus</a:t>
            </a:r>
          </a:p>
          <a:p>
            <a:pPr algn="ctr"/>
            <a:r>
              <a:rPr lang="fr-FR" altLang="fr-FR" sz="2400" b="1">
                <a:solidFill>
                  <a:schemeClr val="folHlink"/>
                </a:solidFill>
              </a:rPr>
              <a:t>d’achat</a:t>
            </a:r>
            <a:endParaRPr lang="fr-FR" altLang="fr-FR" sz="2400"/>
          </a:p>
        </p:txBody>
      </p:sp>
      <p:sp>
        <p:nvSpPr>
          <p:cNvPr id="72708" name="Text Box 5">
            <a:extLst>
              <a:ext uri="{FF2B5EF4-FFF2-40B4-BE49-F238E27FC236}">
                <a16:creationId xmlns:a16="http://schemas.microsoft.com/office/drawing/2014/main" id="{C33A653B-A678-9565-EA99-6D6E86F9B22B}"/>
              </a:ext>
            </a:extLst>
          </p:cNvPr>
          <p:cNvSpPr txBox="1">
            <a:spLocks noChangeArrowheads="1"/>
          </p:cNvSpPr>
          <p:nvPr/>
        </p:nvSpPr>
        <p:spPr bwMode="auto">
          <a:xfrm>
            <a:off x="273050" y="2041525"/>
            <a:ext cx="1982788" cy="3051175"/>
          </a:xfrm>
          <a:prstGeom prst="rect">
            <a:avLst/>
          </a:prstGeom>
          <a:solidFill>
            <a:srgbClr val="996633"/>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Facteurs</a:t>
            </a:r>
          </a:p>
          <a:p>
            <a:pPr algn="ctr"/>
            <a:r>
              <a:rPr lang="fr-FR" altLang="fr-FR" sz="2400"/>
              <a:t>Personnels</a:t>
            </a:r>
          </a:p>
          <a:p>
            <a:pPr algn="ctr"/>
            <a:endParaRPr lang="fr-FR" altLang="fr-FR" sz="2400"/>
          </a:p>
          <a:p>
            <a:pPr algn="ctr"/>
            <a:r>
              <a:rPr lang="fr-FR" altLang="fr-FR" sz="2400"/>
              <a:t>Age, sexe, csp</a:t>
            </a:r>
          </a:p>
          <a:p>
            <a:pPr algn="ctr"/>
            <a:r>
              <a:rPr lang="fr-FR" altLang="fr-FR" sz="2400"/>
              <a:t>Personnalité</a:t>
            </a:r>
          </a:p>
          <a:p>
            <a:pPr algn="ctr"/>
            <a:r>
              <a:rPr lang="fr-FR" altLang="fr-FR" sz="2400"/>
              <a:t>Style de vie</a:t>
            </a:r>
          </a:p>
          <a:p>
            <a:pPr algn="ctr"/>
            <a:r>
              <a:rPr lang="fr-FR" altLang="fr-FR" sz="2400"/>
              <a:t>Expérience</a:t>
            </a:r>
          </a:p>
          <a:p>
            <a:pPr algn="ctr"/>
            <a:r>
              <a:rPr lang="fr-FR" altLang="fr-FR" sz="2400"/>
              <a:t>Perception</a:t>
            </a:r>
            <a:endParaRPr lang="fr-FR" altLang="fr-FR" sz="2400">
              <a:solidFill>
                <a:schemeClr val="folHlink"/>
              </a:solidFill>
            </a:endParaRPr>
          </a:p>
        </p:txBody>
      </p:sp>
      <p:sp>
        <p:nvSpPr>
          <p:cNvPr id="72709" name="Text Box 6">
            <a:extLst>
              <a:ext uri="{FF2B5EF4-FFF2-40B4-BE49-F238E27FC236}">
                <a16:creationId xmlns:a16="http://schemas.microsoft.com/office/drawing/2014/main" id="{2AADAC3D-30DD-E277-0632-64160144A15E}"/>
              </a:ext>
            </a:extLst>
          </p:cNvPr>
          <p:cNvSpPr txBox="1">
            <a:spLocks noChangeArrowheads="1"/>
          </p:cNvSpPr>
          <p:nvPr/>
        </p:nvSpPr>
        <p:spPr bwMode="auto">
          <a:xfrm>
            <a:off x="6577013" y="2343150"/>
            <a:ext cx="2305050" cy="2686050"/>
          </a:xfrm>
          <a:prstGeom prst="rect">
            <a:avLst/>
          </a:prstGeom>
          <a:solidFill>
            <a:srgbClr val="996633"/>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Facteurs</a:t>
            </a:r>
          </a:p>
          <a:p>
            <a:pPr algn="ctr"/>
            <a:r>
              <a:rPr lang="fr-FR" altLang="fr-FR" sz="2400"/>
              <a:t>d’environnement</a:t>
            </a:r>
          </a:p>
          <a:p>
            <a:pPr algn="ctr"/>
            <a:endParaRPr lang="fr-FR" altLang="fr-FR" sz="2400"/>
          </a:p>
          <a:p>
            <a:pPr algn="ctr"/>
            <a:r>
              <a:rPr lang="fr-FR" altLang="fr-FR" sz="2400"/>
              <a:t>Familles</a:t>
            </a:r>
          </a:p>
          <a:p>
            <a:pPr algn="ctr"/>
            <a:r>
              <a:rPr lang="fr-FR" altLang="fr-FR" sz="2400"/>
              <a:t>Groupes sociaux</a:t>
            </a:r>
          </a:p>
          <a:p>
            <a:pPr algn="ctr"/>
            <a:r>
              <a:rPr lang="fr-FR" altLang="fr-FR" sz="2400"/>
              <a:t>Classes sociales</a:t>
            </a:r>
          </a:p>
          <a:p>
            <a:pPr algn="ctr"/>
            <a:r>
              <a:rPr lang="fr-FR" altLang="fr-FR" sz="2400"/>
              <a:t>culture</a:t>
            </a:r>
            <a:endParaRPr lang="fr-FR" altLang="fr-FR" sz="2400">
              <a:solidFill>
                <a:schemeClr val="folHlink"/>
              </a:solidFill>
            </a:endParaRPr>
          </a:p>
        </p:txBody>
      </p:sp>
      <p:sp>
        <p:nvSpPr>
          <p:cNvPr id="72710" name="Line 8">
            <a:extLst>
              <a:ext uri="{FF2B5EF4-FFF2-40B4-BE49-F238E27FC236}">
                <a16:creationId xmlns:a16="http://schemas.microsoft.com/office/drawing/2014/main" id="{2ED89F49-0041-8DE5-2351-9786F7725A18}"/>
              </a:ext>
            </a:extLst>
          </p:cNvPr>
          <p:cNvSpPr>
            <a:spLocks noChangeShapeType="1"/>
          </p:cNvSpPr>
          <p:nvPr/>
        </p:nvSpPr>
        <p:spPr bwMode="auto">
          <a:xfrm>
            <a:off x="304800" y="28956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711" name="Line 9">
            <a:extLst>
              <a:ext uri="{FF2B5EF4-FFF2-40B4-BE49-F238E27FC236}">
                <a16:creationId xmlns:a16="http://schemas.microsoft.com/office/drawing/2014/main" id="{03D37D5B-41A2-FB2D-C623-CCBC4426395E}"/>
              </a:ext>
            </a:extLst>
          </p:cNvPr>
          <p:cNvSpPr>
            <a:spLocks noChangeShapeType="1"/>
          </p:cNvSpPr>
          <p:nvPr/>
        </p:nvSpPr>
        <p:spPr bwMode="auto">
          <a:xfrm>
            <a:off x="6629400" y="3200400"/>
            <a:ext cx="220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712" name="Text Box 10">
            <a:extLst>
              <a:ext uri="{FF2B5EF4-FFF2-40B4-BE49-F238E27FC236}">
                <a16:creationId xmlns:a16="http://schemas.microsoft.com/office/drawing/2014/main" id="{8E8D78DE-F6C7-37BF-0317-06AF5D1296A6}"/>
              </a:ext>
            </a:extLst>
          </p:cNvPr>
          <p:cNvSpPr txBox="1">
            <a:spLocks noChangeArrowheads="1"/>
          </p:cNvSpPr>
          <p:nvPr/>
        </p:nvSpPr>
        <p:spPr bwMode="auto">
          <a:xfrm>
            <a:off x="3641725" y="1736725"/>
            <a:ext cx="1695450" cy="495300"/>
          </a:xfrm>
          <a:prstGeom prst="rect">
            <a:avLst/>
          </a:prstGeom>
          <a:solidFill>
            <a:srgbClr val="996633"/>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Motivations</a:t>
            </a:r>
          </a:p>
        </p:txBody>
      </p:sp>
      <p:sp>
        <p:nvSpPr>
          <p:cNvPr id="72713" name="Text Box 11">
            <a:extLst>
              <a:ext uri="{FF2B5EF4-FFF2-40B4-BE49-F238E27FC236}">
                <a16:creationId xmlns:a16="http://schemas.microsoft.com/office/drawing/2014/main" id="{758DE10A-696A-E919-0751-E3C4CDFD00B9}"/>
              </a:ext>
            </a:extLst>
          </p:cNvPr>
          <p:cNvSpPr txBox="1">
            <a:spLocks noChangeArrowheads="1"/>
          </p:cNvSpPr>
          <p:nvPr/>
        </p:nvSpPr>
        <p:spPr bwMode="auto">
          <a:xfrm>
            <a:off x="4098925" y="4708525"/>
            <a:ext cx="984250" cy="495300"/>
          </a:xfrm>
          <a:prstGeom prst="rect">
            <a:avLst/>
          </a:prstGeom>
          <a:solidFill>
            <a:srgbClr val="996633"/>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Freins</a:t>
            </a:r>
          </a:p>
        </p:txBody>
      </p:sp>
      <p:sp>
        <p:nvSpPr>
          <p:cNvPr id="72714" name="Line 12">
            <a:extLst>
              <a:ext uri="{FF2B5EF4-FFF2-40B4-BE49-F238E27FC236}">
                <a16:creationId xmlns:a16="http://schemas.microsoft.com/office/drawing/2014/main" id="{CD3DEDCC-EEC6-5CE5-785A-6B135E0A241A}"/>
              </a:ext>
            </a:extLst>
          </p:cNvPr>
          <p:cNvSpPr>
            <a:spLocks noChangeShapeType="1"/>
          </p:cNvSpPr>
          <p:nvPr/>
        </p:nvSpPr>
        <p:spPr bwMode="auto">
          <a:xfrm>
            <a:off x="2286000" y="3429000"/>
            <a:ext cx="15240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715" name="Line 13">
            <a:extLst>
              <a:ext uri="{FF2B5EF4-FFF2-40B4-BE49-F238E27FC236}">
                <a16:creationId xmlns:a16="http://schemas.microsoft.com/office/drawing/2014/main" id="{FDE551FE-E4FF-EBEA-3758-498BC7D9933A}"/>
              </a:ext>
            </a:extLst>
          </p:cNvPr>
          <p:cNvSpPr>
            <a:spLocks noChangeShapeType="1"/>
          </p:cNvSpPr>
          <p:nvPr/>
        </p:nvSpPr>
        <p:spPr bwMode="auto">
          <a:xfrm flipH="1">
            <a:off x="5334000" y="3429000"/>
            <a:ext cx="1219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716" name="Line 14">
            <a:extLst>
              <a:ext uri="{FF2B5EF4-FFF2-40B4-BE49-F238E27FC236}">
                <a16:creationId xmlns:a16="http://schemas.microsoft.com/office/drawing/2014/main" id="{2A750DCE-6681-F9FA-F4D9-C0CBBEA17B83}"/>
              </a:ext>
            </a:extLst>
          </p:cNvPr>
          <p:cNvSpPr>
            <a:spLocks noChangeShapeType="1"/>
          </p:cNvSpPr>
          <p:nvPr/>
        </p:nvSpPr>
        <p:spPr bwMode="auto">
          <a:xfrm>
            <a:off x="4572000" y="2209800"/>
            <a:ext cx="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717" name="Line 15">
            <a:extLst>
              <a:ext uri="{FF2B5EF4-FFF2-40B4-BE49-F238E27FC236}">
                <a16:creationId xmlns:a16="http://schemas.microsoft.com/office/drawing/2014/main" id="{A8F4D096-D6B2-BF0E-776D-CF252B67F7B7}"/>
              </a:ext>
            </a:extLst>
          </p:cNvPr>
          <p:cNvSpPr>
            <a:spLocks noChangeShapeType="1"/>
          </p:cNvSpPr>
          <p:nvPr/>
        </p:nvSpPr>
        <p:spPr bwMode="auto">
          <a:xfrm flipV="1">
            <a:off x="4572000" y="3886200"/>
            <a:ext cx="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3422855D-B438-5AC8-AABC-B6BA86B175A8}"/>
              </a:ext>
            </a:extLst>
          </p:cNvPr>
          <p:cNvSpPr>
            <a:spLocks noGrp="1"/>
          </p:cNvSpPr>
          <p:nvPr>
            <p:ph type="title"/>
          </p:nvPr>
        </p:nvSpPr>
        <p:spPr>
          <a:xfrm>
            <a:off x="685800" y="2286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74754" name="Espace réservé du numéro de diapositive 3">
            <a:extLst>
              <a:ext uri="{FF2B5EF4-FFF2-40B4-BE49-F238E27FC236}">
                <a16:creationId xmlns:a16="http://schemas.microsoft.com/office/drawing/2014/main" id="{0FBF35AF-11C1-5041-6441-925DB1A975D3}"/>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DD3C446-6B59-034B-9E21-0FC7041469F2}" type="slidenum">
              <a:rPr lang="en-US" altLang="fr-FR" sz="1800" smtClean="0">
                <a:solidFill>
                  <a:schemeClr val="bg1"/>
                </a:solidFill>
              </a:rPr>
              <a:pPr algn="l"/>
              <a:t>27</a:t>
            </a:fld>
            <a:endParaRPr lang="en-US" altLang="fr-FR" sz="1800">
              <a:solidFill>
                <a:schemeClr val="bg1"/>
              </a:solidFill>
            </a:endParaRPr>
          </a:p>
        </p:txBody>
      </p:sp>
      <p:sp>
        <p:nvSpPr>
          <p:cNvPr id="74755" name="Text Box 5">
            <a:extLst>
              <a:ext uri="{FF2B5EF4-FFF2-40B4-BE49-F238E27FC236}">
                <a16:creationId xmlns:a16="http://schemas.microsoft.com/office/drawing/2014/main" id="{4EBCACDA-9D3F-CC39-1A9B-95459890C646}"/>
              </a:ext>
            </a:extLst>
          </p:cNvPr>
          <p:cNvSpPr txBox="1">
            <a:spLocks noChangeArrowheads="1"/>
          </p:cNvSpPr>
          <p:nvPr/>
        </p:nvSpPr>
        <p:spPr bwMode="auto">
          <a:xfrm>
            <a:off x="1508125" y="1371600"/>
            <a:ext cx="1741488"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folHlink"/>
                </a:solidFill>
              </a:rPr>
              <a:t>Motivations</a:t>
            </a:r>
          </a:p>
        </p:txBody>
      </p:sp>
      <p:sp>
        <p:nvSpPr>
          <p:cNvPr id="74756" name="Text Box 6">
            <a:extLst>
              <a:ext uri="{FF2B5EF4-FFF2-40B4-BE49-F238E27FC236}">
                <a16:creationId xmlns:a16="http://schemas.microsoft.com/office/drawing/2014/main" id="{FC8EC4EB-047B-2919-124F-8BDBB8782FD7}"/>
              </a:ext>
            </a:extLst>
          </p:cNvPr>
          <p:cNvSpPr txBox="1">
            <a:spLocks noChangeArrowheads="1"/>
          </p:cNvSpPr>
          <p:nvPr/>
        </p:nvSpPr>
        <p:spPr bwMode="auto">
          <a:xfrm>
            <a:off x="736600" y="1897063"/>
            <a:ext cx="322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Force psychologique positive qui</a:t>
            </a:r>
          </a:p>
          <a:p>
            <a:r>
              <a:rPr lang="fr-FR" altLang="fr-FR"/>
              <a:t>pousse l’individu à agir</a:t>
            </a:r>
            <a:endParaRPr lang="fr-FR" altLang="fr-FR" sz="2400"/>
          </a:p>
        </p:txBody>
      </p:sp>
      <p:sp>
        <p:nvSpPr>
          <p:cNvPr id="74757" name="Text Box 7">
            <a:extLst>
              <a:ext uri="{FF2B5EF4-FFF2-40B4-BE49-F238E27FC236}">
                <a16:creationId xmlns:a16="http://schemas.microsoft.com/office/drawing/2014/main" id="{EA6FE489-6F98-8097-43BD-219F438F761B}"/>
              </a:ext>
            </a:extLst>
          </p:cNvPr>
          <p:cNvSpPr txBox="1">
            <a:spLocks noChangeArrowheads="1"/>
          </p:cNvSpPr>
          <p:nvPr/>
        </p:nvSpPr>
        <p:spPr bwMode="auto">
          <a:xfrm>
            <a:off x="214313" y="3108325"/>
            <a:ext cx="153987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hédonistes</a:t>
            </a:r>
            <a:endParaRPr lang="fr-FR" altLang="fr-FR" sz="2400"/>
          </a:p>
        </p:txBody>
      </p:sp>
      <p:sp>
        <p:nvSpPr>
          <p:cNvPr id="74758" name="Text Box 8">
            <a:extLst>
              <a:ext uri="{FF2B5EF4-FFF2-40B4-BE49-F238E27FC236}">
                <a16:creationId xmlns:a16="http://schemas.microsoft.com/office/drawing/2014/main" id="{A9C08355-B251-A6BB-F7E6-2C6DFA75488F}"/>
              </a:ext>
            </a:extLst>
          </p:cNvPr>
          <p:cNvSpPr txBox="1">
            <a:spLocks noChangeArrowheads="1"/>
          </p:cNvSpPr>
          <p:nvPr/>
        </p:nvSpPr>
        <p:spPr bwMode="auto">
          <a:xfrm>
            <a:off x="2879725" y="3124200"/>
            <a:ext cx="1335088"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oblatives</a:t>
            </a:r>
            <a:endParaRPr lang="fr-FR" altLang="fr-FR" sz="2400"/>
          </a:p>
        </p:txBody>
      </p:sp>
      <p:sp>
        <p:nvSpPr>
          <p:cNvPr id="74759" name="Text Box 9">
            <a:extLst>
              <a:ext uri="{FF2B5EF4-FFF2-40B4-BE49-F238E27FC236}">
                <a16:creationId xmlns:a16="http://schemas.microsoft.com/office/drawing/2014/main" id="{59667ACF-11DD-F2A0-5EB1-18448DE47C09}"/>
              </a:ext>
            </a:extLst>
          </p:cNvPr>
          <p:cNvSpPr txBox="1">
            <a:spLocks noChangeArrowheads="1"/>
          </p:cNvSpPr>
          <p:nvPr/>
        </p:nvSpPr>
        <p:spPr bwMode="auto">
          <a:xfrm>
            <a:off x="0" y="3732213"/>
            <a:ext cx="198596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Basées sur la</a:t>
            </a:r>
          </a:p>
          <a:p>
            <a:pPr algn="ctr"/>
            <a:r>
              <a:rPr lang="fr-FR" altLang="fr-FR"/>
              <a:t>recherche du plaisir</a:t>
            </a:r>
          </a:p>
          <a:p>
            <a:pPr algn="ctr"/>
            <a:r>
              <a:rPr lang="fr-FR" altLang="fr-FR"/>
              <a:t>Ex : pâtisserie</a:t>
            </a:r>
            <a:endParaRPr lang="fr-FR" altLang="fr-FR" sz="2400"/>
          </a:p>
        </p:txBody>
      </p:sp>
      <p:sp>
        <p:nvSpPr>
          <p:cNvPr id="74760" name="Text Box 10">
            <a:extLst>
              <a:ext uri="{FF2B5EF4-FFF2-40B4-BE49-F238E27FC236}">
                <a16:creationId xmlns:a16="http://schemas.microsoft.com/office/drawing/2014/main" id="{E8C2B69F-37B2-3F9E-DB0E-2057EC85C03E}"/>
              </a:ext>
            </a:extLst>
          </p:cNvPr>
          <p:cNvSpPr txBox="1">
            <a:spLocks noChangeArrowheads="1"/>
          </p:cNvSpPr>
          <p:nvPr/>
        </p:nvSpPr>
        <p:spPr bwMode="auto">
          <a:xfrm>
            <a:off x="2803525" y="3786188"/>
            <a:ext cx="1593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Reposent sur le</a:t>
            </a:r>
          </a:p>
          <a:p>
            <a:pPr algn="ctr"/>
            <a:r>
              <a:rPr lang="fr-FR" altLang="fr-FR"/>
              <a:t>plaisir d’autrui</a:t>
            </a:r>
          </a:p>
          <a:p>
            <a:pPr algn="ctr"/>
            <a:r>
              <a:rPr lang="fr-FR" altLang="fr-FR"/>
              <a:t>Ex : cadeau</a:t>
            </a:r>
            <a:endParaRPr lang="fr-FR" altLang="fr-FR" sz="2400"/>
          </a:p>
        </p:txBody>
      </p:sp>
      <p:sp>
        <p:nvSpPr>
          <p:cNvPr id="74761" name="Text Box 11">
            <a:extLst>
              <a:ext uri="{FF2B5EF4-FFF2-40B4-BE49-F238E27FC236}">
                <a16:creationId xmlns:a16="http://schemas.microsoft.com/office/drawing/2014/main" id="{E64CE715-6183-B6F2-00C3-90F99533B08B}"/>
              </a:ext>
            </a:extLst>
          </p:cNvPr>
          <p:cNvSpPr txBox="1">
            <a:spLocks noChangeArrowheads="1"/>
          </p:cNvSpPr>
          <p:nvPr/>
        </p:nvSpPr>
        <p:spPr bwMode="auto">
          <a:xfrm>
            <a:off x="1295400" y="4876800"/>
            <a:ext cx="2208213"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folHlink"/>
                </a:solidFill>
              </a:rPr>
              <a:t>auto expression</a:t>
            </a:r>
            <a:endParaRPr lang="fr-FR" altLang="fr-FR" sz="2400"/>
          </a:p>
        </p:txBody>
      </p:sp>
      <p:sp>
        <p:nvSpPr>
          <p:cNvPr id="74762" name="Text Box 12">
            <a:extLst>
              <a:ext uri="{FF2B5EF4-FFF2-40B4-BE49-F238E27FC236}">
                <a16:creationId xmlns:a16="http://schemas.microsoft.com/office/drawing/2014/main" id="{DD1F8CBA-82E8-004B-C047-06A5900A8D54}"/>
              </a:ext>
            </a:extLst>
          </p:cNvPr>
          <p:cNvSpPr txBox="1">
            <a:spLocks noChangeArrowheads="1"/>
          </p:cNvSpPr>
          <p:nvPr/>
        </p:nvSpPr>
        <p:spPr bwMode="auto">
          <a:xfrm>
            <a:off x="1144588" y="5386388"/>
            <a:ext cx="2620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Centrées autour du besoin</a:t>
            </a:r>
          </a:p>
          <a:p>
            <a:pPr algn="ctr"/>
            <a:r>
              <a:rPr lang="fr-FR" altLang="fr-FR"/>
              <a:t>d’exprimer sa personnalité</a:t>
            </a:r>
            <a:endParaRPr lang="fr-FR" altLang="fr-FR" sz="2400"/>
          </a:p>
        </p:txBody>
      </p:sp>
      <p:sp>
        <p:nvSpPr>
          <p:cNvPr id="74763" name="Line 13">
            <a:extLst>
              <a:ext uri="{FF2B5EF4-FFF2-40B4-BE49-F238E27FC236}">
                <a16:creationId xmlns:a16="http://schemas.microsoft.com/office/drawing/2014/main" id="{D7C4D478-A506-49FF-6EF6-BF20ED110DA7}"/>
              </a:ext>
            </a:extLst>
          </p:cNvPr>
          <p:cNvSpPr>
            <a:spLocks noChangeShapeType="1"/>
          </p:cNvSpPr>
          <p:nvPr/>
        </p:nvSpPr>
        <p:spPr bwMode="auto">
          <a:xfrm>
            <a:off x="2286000" y="2514600"/>
            <a:ext cx="0" cy="2286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4764" name="Line 14">
            <a:extLst>
              <a:ext uri="{FF2B5EF4-FFF2-40B4-BE49-F238E27FC236}">
                <a16:creationId xmlns:a16="http://schemas.microsoft.com/office/drawing/2014/main" id="{51C1DDCC-ABC0-6BFB-183D-578F09CE8ACA}"/>
              </a:ext>
            </a:extLst>
          </p:cNvPr>
          <p:cNvSpPr>
            <a:spLocks noChangeShapeType="1"/>
          </p:cNvSpPr>
          <p:nvPr/>
        </p:nvSpPr>
        <p:spPr bwMode="auto">
          <a:xfrm flipH="1">
            <a:off x="1066800" y="2514600"/>
            <a:ext cx="12192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4765" name="Line 15">
            <a:extLst>
              <a:ext uri="{FF2B5EF4-FFF2-40B4-BE49-F238E27FC236}">
                <a16:creationId xmlns:a16="http://schemas.microsoft.com/office/drawing/2014/main" id="{1BA85318-7575-E32A-564D-DB6F8884B7B5}"/>
              </a:ext>
            </a:extLst>
          </p:cNvPr>
          <p:cNvSpPr>
            <a:spLocks noChangeShapeType="1"/>
          </p:cNvSpPr>
          <p:nvPr/>
        </p:nvSpPr>
        <p:spPr bwMode="auto">
          <a:xfrm>
            <a:off x="2286000" y="2514600"/>
            <a:ext cx="12192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4766" name="Text Box 27">
            <a:extLst>
              <a:ext uri="{FF2B5EF4-FFF2-40B4-BE49-F238E27FC236}">
                <a16:creationId xmlns:a16="http://schemas.microsoft.com/office/drawing/2014/main" id="{C8D8C159-9E32-0316-4435-9F363331D88B}"/>
              </a:ext>
            </a:extLst>
          </p:cNvPr>
          <p:cNvSpPr txBox="1">
            <a:spLocks noChangeArrowheads="1"/>
          </p:cNvSpPr>
          <p:nvPr/>
        </p:nvSpPr>
        <p:spPr bwMode="auto">
          <a:xfrm>
            <a:off x="7108825" y="1920875"/>
            <a:ext cx="2035175" cy="30162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200" b="1">
                <a:solidFill>
                  <a:schemeClr val="folHlink"/>
                </a:solidFill>
              </a:rPr>
              <a:t>Sécurité</a:t>
            </a:r>
          </a:p>
          <a:p>
            <a:pPr algn="ctr"/>
            <a:r>
              <a:rPr lang="fr-FR" altLang="fr-FR" sz="3200" b="1">
                <a:solidFill>
                  <a:schemeClr val="folHlink"/>
                </a:solidFill>
              </a:rPr>
              <a:t>Orgueil</a:t>
            </a:r>
          </a:p>
          <a:p>
            <a:pPr algn="ctr"/>
            <a:r>
              <a:rPr lang="fr-FR" altLang="fr-FR" sz="3200" b="1">
                <a:solidFill>
                  <a:schemeClr val="folHlink"/>
                </a:solidFill>
              </a:rPr>
              <a:t>Nouveauté</a:t>
            </a:r>
          </a:p>
          <a:p>
            <a:pPr algn="ctr"/>
            <a:r>
              <a:rPr lang="fr-FR" altLang="fr-FR" sz="3200" b="1">
                <a:solidFill>
                  <a:schemeClr val="folHlink"/>
                </a:solidFill>
              </a:rPr>
              <a:t>Confort</a:t>
            </a:r>
          </a:p>
          <a:p>
            <a:pPr algn="ctr"/>
            <a:r>
              <a:rPr lang="fr-FR" altLang="fr-FR" sz="3200" b="1">
                <a:solidFill>
                  <a:schemeClr val="folHlink"/>
                </a:solidFill>
              </a:rPr>
              <a:t>Argent</a:t>
            </a:r>
          </a:p>
          <a:p>
            <a:pPr algn="ctr"/>
            <a:r>
              <a:rPr lang="fr-FR" altLang="fr-FR" sz="3200" b="1">
                <a:solidFill>
                  <a:schemeClr val="folHlink"/>
                </a:solidFill>
              </a:rPr>
              <a:t>Sympathie</a:t>
            </a:r>
            <a:endParaRPr lang="fr-FR" altLang="fr-FR" sz="2400" b="1"/>
          </a:p>
        </p:txBody>
      </p:sp>
      <p:sp>
        <p:nvSpPr>
          <p:cNvPr id="74767" name="Text Box 28">
            <a:extLst>
              <a:ext uri="{FF2B5EF4-FFF2-40B4-BE49-F238E27FC236}">
                <a16:creationId xmlns:a16="http://schemas.microsoft.com/office/drawing/2014/main" id="{70FCD8B2-E9E7-7624-E9A3-80BEDAEF8C36}"/>
              </a:ext>
            </a:extLst>
          </p:cNvPr>
          <p:cNvSpPr txBox="1">
            <a:spLocks noChangeArrowheads="1"/>
          </p:cNvSpPr>
          <p:nvPr/>
        </p:nvSpPr>
        <p:spPr bwMode="auto">
          <a:xfrm>
            <a:off x="5105400" y="1735138"/>
            <a:ext cx="539750" cy="3387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600" b="1">
                <a:solidFill>
                  <a:schemeClr val="folHlink"/>
                </a:solidFill>
              </a:rPr>
              <a:t>S</a:t>
            </a:r>
          </a:p>
          <a:p>
            <a:pPr algn="ctr"/>
            <a:r>
              <a:rPr lang="fr-FR" altLang="fr-FR" sz="3600" b="1">
                <a:solidFill>
                  <a:schemeClr val="folHlink"/>
                </a:solidFill>
              </a:rPr>
              <a:t>O</a:t>
            </a:r>
          </a:p>
          <a:p>
            <a:pPr algn="ctr"/>
            <a:r>
              <a:rPr lang="fr-FR" altLang="fr-FR" sz="3600" b="1">
                <a:solidFill>
                  <a:schemeClr val="folHlink"/>
                </a:solidFill>
              </a:rPr>
              <a:t>N</a:t>
            </a:r>
          </a:p>
          <a:p>
            <a:pPr algn="ctr"/>
            <a:r>
              <a:rPr lang="fr-FR" altLang="fr-FR" sz="3600" b="1">
                <a:solidFill>
                  <a:schemeClr val="folHlink"/>
                </a:solidFill>
              </a:rPr>
              <a:t>C</a:t>
            </a:r>
          </a:p>
          <a:p>
            <a:pPr algn="ctr"/>
            <a:r>
              <a:rPr lang="fr-FR" altLang="fr-FR" sz="3600" b="1">
                <a:solidFill>
                  <a:schemeClr val="folHlink"/>
                </a:solidFill>
              </a:rPr>
              <a:t>A</a:t>
            </a:r>
          </a:p>
          <a:p>
            <a:pPr algn="ctr"/>
            <a:r>
              <a:rPr lang="fr-FR" altLang="fr-FR" sz="3600" b="1">
                <a:solidFill>
                  <a:schemeClr val="folHlink"/>
                </a:solidFill>
              </a:rPr>
              <a:t>S</a:t>
            </a:r>
            <a:endParaRPr lang="fr-FR" altLang="fr-FR" sz="2400"/>
          </a:p>
        </p:txBody>
      </p:sp>
      <p:sp>
        <p:nvSpPr>
          <p:cNvPr id="74768" name="Line 29">
            <a:extLst>
              <a:ext uri="{FF2B5EF4-FFF2-40B4-BE49-F238E27FC236}">
                <a16:creationId xmlns:a16="http://schemas.microsoft.com/office/drawing/2014/main" id="{03854799-54F1-5F76-F053-78BA20459DD6}"/>
              </a:ext>
            </a:extLst>
          </p:cNvPr>
          <p:cNvSpPr>
            <a:spLocks noChangeShapeType="1"/>
          </p:cNvSpPr>
          <p:nvPr/>
        </p:nvSpPr>
        <p:spPr bwMode="auto">
          <a:xfrm>
            <a:off x="5715000" y="3429000"/>
            <a:ext cx="1219200" cy="0"/>
          </a:xfrm>
          <a:prstGeom prst="line">
            <a:avLst/>
          </a:prstGeom>
          <a:noFill/>
          <a:ln w="2540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166F770-30DC-EAD8-6683-95E9531D0304}"/>
              </a:ext>
            </a:extLst>
          </p:cNvPr>
          <p:cNvSpPr>
            <a:spLocks noGrp="1"/>
          </p:cNvSpPr>
          <p:nvPr>
            <p:ph type="title"/>
          </p:nvPr>
        </p:nvSpPr>
        <p:spPr>
          <a:xfrm>
            <a:off x="533400" y="1524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76802" name="Espace réservé du numéro de diapositive 3">
            <a:extLst>
              <a:ext uri="{FF2B5EF4-FFF2-40B4-BE49-F238E27FC236}">
                <a16:creationId xmlns:a16="http://schemas.microsoft.com/office/drawing/2014/main" id="{522D9048-A68B-2086-C12A-920D309A3F2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A6F188C-E18F-E84D-9C52-E38BB2DF2072}" type="slidenum">
              <a:rPr lang="en-US" altLang="fr-FR" sz="1800" smtClean="0">
                <a:solidFill>
                  <a:schemeClr val="bg1"/>
                </a:solidFill>
              </a:rPr>
              <a:pPr algn="l"/>
              <a:t>28</a:t>
            </a:fld>
            <a:endParaRPr lang="en-US" altLang="fr-FR" sz="1800">
              <a:solidFill>
                <a:schemeClr val="bg1"/>
              </a:solidFill>
            </a:endParaRPr>
          </a:p>
        </p:txBody>
      </p:sp>
      <p:sp>
        <p:nvSpPr>
          <p:cNvPr id="76803" name="Text Box 4">
            <a:extLst>
              <a:ext uri="{FF2B5EF4-FFF2-40B4-BE49-F238E27FC236}">
                <a16:creationId xmlns:a16="http://schemas.microsoft.com/office/drawing/2014/main" id="{3A0A53C8-22FE-E064-515A-8F3ADB701311}"/>
              </a:ext>
            </a:extLst>
          </p:cNvPr>
          <p:cNvSpPr txBox="1">
            <a:spLocks noChangeArrowheads="1"/>
          </p:cNvSpPr>
          <p:nvPr/>
        </p:nvSpPr>
        <p:spPr bwMode="auto">
          <a:xfrm>
            <a:off x="2286000" y="1143000"/>
            <a:ext cx="1014413"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folHlink"/>
                </a:solidFill>
              </a:rPr>
              <a:t>Freins</a:t>
            </a:r>
          </a:p>
        </p:txBody>
      </p:sp>
      <p:sp>
        <p:nvSpPr>
          <p:cNvPr id="76804" name="Text Box 5">
            <a:extLst>
              <a:ext uri="{FF2B5EF4-FFF2-40B4-BE49-F238E27FC236}">
                <a16:creationId xmlns:a16="http://schemas.microsoft.com/office/drawing/2014/main" id="{46E7EFD1-A64C-BCA6-13F7-FC2978FFB7AA}"/>
              </a:ext>
            </a:extLst>
          </p:cNvPr>
          <p:cNvSpPr txBox="1">
            <a:spLocks noChangeArrowheads="1"/>
          </p:cNvSpPr>
          <p:nvPr/>
        </p:nvSpPr>
        <p:spPr bwMode="auto">
          <a:xfrm>
            <a:off x="1163638" y="1668463"/>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Force psychologique négative qui</a:t>
            </a:r>
          </a:p>
          <a:p>
            <a:r>
              <a:rPr lang="fr-FR" altLang="fr-FR"/>
              <a:t>Empêche l’individu d’agir</a:t>
            </a:r>
            <a:endParaRPr lang="fr-FR" altLang="fr-FR" sz="2400"/>
          </a:p>
        </p:txBody>
      </p:sp>
      <p:sp>
        <p:nvSpPr>
          <p:cNvPr id="76805" name="Text Box 6">
            <a:extLst>
              <a:ext uri="{FF2B5EF4-FFF2-40B4-BE49-F238E27FC236}">
                <a16:creationId xmlns:a16="http://schemas.microsoft.com/office/drawing/2014/main" id="{83ECAC91-750F-F125-4A25-B783D5A99DFA}"/>
              </a:ext>
            </a:extLst>
          </p:cNvPr>
          <p:cNvSpPr txBox="1">
            <a:spLocks noChangeArrowheads="1"/>
          </p:cNvSpPr>
          <p:nvPr/>
        </p:nvSpPr>
        <p:spPr bwMode="auto">
          <a:xfrm>
            <a:off x="858838" y="2879725"/>
            <a:ext cx="11160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risques</a:t>
            </a:r>
            <a:endParaRPr lang="fr-FR" altLang="fr-FR" sz="2400"/>
          </a:p>
        </p:txBody>
      </p:sp>
      <p:sp>
        <p:nvSpPr>
          <p:cNvPr id="76806" name="Text Box 7">
            <a:extLst>
              <a:ext uri="{FF2B5EF4-FFF2-40B4-BE49-F238E27FC236}">
                <a16:creationId xmlns:a16="http://schemas.microsoft.com/office/drawing/2014/main" id="{45C40268-D01E-31C4-AC8C-11782B59EA34}"/>
              </a:ext>
            </a:extLst>
          </p:cNvPr>
          <p:cNvSpPr txBox="1">
            <a:spLocks noChangeArrowheads="1"/>
          </p:cNvSpPr>
          <p:nvPr/>
        </p:nvSpPr>
        <p:spPr bwMode="auto">
          <a:xfrm>
            <a:off x="3521075" y="2895600"/>
            <a:ext cx="912813"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peurs</a:t>
            </a:r>
            <a:endParaRPr lang="fr-FR" altLang="fr-FR" sz="2400"/>
          </a:p>
        </p:txBody>
      </p:sp>
      <p:sp>
        <p:nvSpPr>
          <p:cNvPr id="76807" name="Text Box 8">
            <a:extLst>
              <a:ext uri="{FF2B5EF4-FFF2-40B4-BE49-F238E27FC236}">
                <a16:creationId xmlns:a16="http://schemas.microsoft.com/office/drawing/2014/main" id="{DB637A57-A9BF-1D40-3526-7A3EE9A80817}"/>
              </a:ext>
            </a:extLst>
          </p:cNvPr>
          <p:cNvSpPr txBox="1">
            <a:spLocks noChangeArrowheads="1"/>
          </p:cNvSpPr>
          <p:nvPr/>
        </p:nvSpPr>
        <p:spPr bwMode="auto">
          <a:xfrm>
            <a:off x="2874963" y="3276600"/>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Difficultés réelles</a:t>
            </a:r>
          </a:p>
          <a:p>
            <a:pPr algn="ctr"/>
            <a:r>
              <a:rPr lang="fr-FR" altLang="fr-FR"/>
              <a:t>ou imaginaires</a:t>
            </a:r>
          </a:p>
          <a:p>
            <a:pPr algn="ctr"/>
            <a:r>
              <a:rPr lang="fr-FR" altLang="fr-FR"/>
              <a:t>Ex : achat d’un vélo</a:t>
            </a:r>
          </a:p>
          <a:p>
            <a:pPr algn="ctr"/>
            <a:r>
              <a:rPr lang="fr-FR" altLang="fr-FR"/>
              <a:t>après un accident</a:t>
            </a:r>
            <a:endParaRPr lang="fr-FR" altLang="fr-FR" sz="2400"/>
          </a:p>
        </p:txBody>
      </p:sp>
      <p:sp>
        <p:nvSpPr>
          <p:cNvPr id="76808" name="Text Box 9">
            <a:extLst>
              <a:ext uri="{FF2B5EF4-FFF2-40B4-BE49-F238E27FC236}">
                <a16:creationId xmlns:a16="http://schemas.microsoft.com/office/drawing/2014/main" id="{5E64BE69-2479-781C-667F-63E48079D019}"/>
              </a:ext>
            </a:extLst>
          </p:cNvPr>
          <p:cNvSpPr txBox="1">
            <a:spLocks noChangeArrowheads="1"/>
          </p:cNvSpPr>
          <p:nvPr/>
        </p:nvSpPr>
        <p:spPr bwMode="auto">
          <a:xfrm>
            <a:off x="2184400" y="4648200"/>
            <a:ext cx="1573213"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folHlink"/>
                </a:solidFill>
              </a:rPr>
              <a:t>inhibitions</a:t>
            </a:r>
            <a:endParaRPr lang="fr-FR" altLang="fr-FR" sz="2400"/>
          </a:p>
        </p:txBody>
      </p:sp>
      <p:sp>
        <p:nvSpPr>
          <p:cNvPr id="76809" name="Text Box 10">
            <a:extLst>
              <a:ext uri="{FF2B5EF4-FFF2-40B4-BE49-F238E27FC236}">
                <a16:creationId xmlns:a16="http://schemas.microsoft.com/office/drawing/2014/main" id="{FF05AAAD-F5AF-BE59-BB45-8126250E8470}"/>
              </a:ext>
            </a:extLst>
          </p:cNvPr>
          <p:cNvSpPr txBox="1">
            <a:spLocks noChangeArrowheads="1"/>
          </p:cNvSpPr>
          <p:nvPr/>
        </p:nvSpPr>
        <p:spPr bwMode="auto">
          <a:xfrm>
            <a:off x="328613" y="3305175"/>
            <a:ext cx="2292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Incertitudes qui</a:t>
            </a:r>
          </a:p>
          <a:p>
            <a:pPr algn="ctr"/>
            <a:r>
              <a:rPr lang="fr-FR" altLang="fr-FR"/>
              <a:t>affectent l’achat</a:t>
            </a:r>
          </a:p>
          <a:p>
            <a:pPr algn="ctr"/>
            <a:r>
              <a:rPr lang="fr-FR" altLang="fr-FR"/>
              <a:t>Ex : achat d’un produit</a:t>
            </a:r>
          </a:p>
          <a:p>
            <a:pPr algn="ctr"/>
            <a:r>
              <a:rPr lang="fr-FR" altLang="fr-FR"/>
              <a:t>de mauvaise qualité</a:t>
            </a:r>
            <a:endParaRPr lang="fr-FR" altLang="fr-FR" sz="2400"/>
          </a:p>
        </p:txBody>
      </p:sp>
      <p:sp>
        <p:nvSpPr>
          <p:cNvPr id="76810" name="Line 11">
            <a:extLst>
              <a:ext uri="{FF2B5EF4-FFF2-40B4-BE49-F238E27FC236}">
                <a16:creationId xmlns:a16="http://schemas.microsoft.com/office/drawing/2014/main" id="{D851BAB0-448F-EBBA-58C9-48BE2C567F8B}"/>
              </a:ext>
            </a:extLst>
          </p:cNvPr>
          <p:cNvSpPr>
            <a:spLocks noChangeShapeType="1"/>
          </p:cNvSpPr>
          <p:nvPr/>
        </p:nvSpPr>
        <p:spPr bwMode="auto">
          <a:xfrm>
            <a:off x="2713038" y="2286000"/>
            <a:ext cx="0" cy="2286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6811" name="Line 12">
            <a:extLst>
              <a:ext uri="{FF2B5EF4-FFF2-40B4-BE49-F238E27FC236}">
                <a16:creationId xmlns:a16="http://schemas.microsoft.com/office/drawing/2014/main" id="{BB9F1B44-C12A-1038-1D02-DF6F717CADC0}"/>
              </a:ext>
            </a:extLst>
          </p:cNvPr>
          <p:cNvSpPr>
            <a:spLocks noChangeShapeType="1"/>
          </p:cNvSpPr>
          <p:nvPr/>
        </p:nvSpPr>
        <p:spPr bwMode="auto">
          <a:xfrm flipH="1">
            <a:off x="1493838" y="2286000"/>
            <a:ext cx="12192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6812" name="Line 13">
            <a:extLst>
              <a:ext uri="{FF2B5EF4-FFF2-40B4-BE49-F238E27FC236}">
                <a16:creationId xmlns:a16="http://schemas.microsoft.com/office/drawing/2014/main" id="{7C504101-60FE-DADC-082F-A4BF9F5A0BFD}"/>
              </a:ext>
            </a:extLst>
          </p:cNvPr>
          <p:cNvSpPr>
            <a:spLocks noChangeShapeType="1"/>
          </p:cNvSpPr>
          <p:nvPr/>
        </p:nvSpPr>
        <p:spPr bwMode="auto">
          <a:xfrm>
            <a:off x="2713038" y="2286000"/>
            <a:ext cx="12192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6813" name="Text Box 14">
            <a:extLst>
              <a:ext uri="{FF2B5EF4-FFF2-40B4-BE49-F238E27FC236}">
                <a16:creationId xmlns:a16="http://schemas.microsoft.com/office/drawing/2014/main" id="{0C8D095A-8650-4451-2736-A37AFD5271E7}"/>
              </a:ext>
            </a:extLst>
          </p:cNvPr>
          <p:cNvSpPr txBox="1">
            <a:spLocks noChangeArrowheads="1"/>
          </p:cNvSpPr>
          <p:nvPr/>
        </p:nvSpPr>
        <p:spPr bwMode="auto">
          <a:xfrm>
            <a:off x="252413" y="5180013"/>
            <a:ext cx="46720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Sentiments dévalorisant, honteux, peur du regard</a:t>
            </a:r>
          </a:p>
          <a:p>
            <a:pPr algn="ctr"/>
            <a:r>
              <a:rPr lang="fr-FR" altLang="fr-FR"/>
              <a:t>Ex : image négative d’une cuisinière qui achète</a:t>
            </a:r>
          </a:p>
          <a:p>
            <a:pPr algn="ctr"/>
            <a:r>
              <a:rPr lang="fr-FR" altLang="fr-FR"/>
              <a:t>des plats cuisinés</a:t>
            </a:r>
          </a:p>
        </p:txBody>
      </p:sp>
      <p:sp>
        <p:nvSpPr>
          <p:cNvPr id="76814" name="Oval 15">
            <a:extLst>
              <a:ext uri="{FF2B5EF4-FFF2-40B4-BE49-F238E27FC236}">
                <a16:creationId xmlns:a16="http://schemas.microsoft.com/office/drawing/2014/main" id="{ADC818F3-C0EC-D985-4436-70324FA23F69}"/>
              </a:ext>
            </a:extLst>
          </p:cNvPr>
          <p:cNvSpPr>
            <a:spLocks noChangeArrowheads="1"/>
          </p:cNvSpPr>
          <p:nvPr/>
        </p:nvSpPr>
        <p:spPr bwMode="auto">
          <a:xfrm>
            <a:off x="5562600" y="2819400"/>
            <a:ext cx="1143000" cy="7620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600" b="1">
                <a:solidFill>
                  <a:schemeClr val="folHlink"/>
                </a:solidFill>
              </a:rPr>
              <a:t>M</a:t>
            </a:r>
          </a:p>
        </p:txBody>
      </p:sp>
      <p:sp>
        <p:nvSpPr>
          <p:cNvPr id="76815" name="Oval 16">
            <a:extLst>
              <a:ext uri="{FF2B5EF4-FFF2-40B4-BE49-F238E27FC236}">
                <a16:creationId xmlns:a16="http://schemas.microsoft.com/office/drawing/2014/main" id="{489CCAA0-5249-7EEA-0FAB-5055A84FF92C}"/>
              </a:ext>
            </a:extLst>
          </p:cNvPr>
          <p:cNvSpPr>
            <a:spLocks noChangeArrowheads="1"/>
          </p:cNvSpPr>
          <p:nvPr/>
        </p:nvSpPr>
        <p:spPr bwMode="auto">
          <a:xfrm>
            <a:off x="7543800" y="2819400"/>
            <a:ext cx="1143000" cy="7620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3600">
                <a:solidFill>
                  <a:schemeClr val="folHlink"/>
                </a:solidFill>
              </a:rPr>
              <a:t>F</a:t>
            </a:r>
            <a:endParaRPr lang="fr-FR" altLang="fr-FR" sz="2400"/>
          </a:p>
        </p:txBody>
      </p:sp>
      <p:sp>
        <p:nvSpPr>
          <p:cNvPr id="76816" name="Line 19">
            <a:extLst>
              <a:ext uri="{FF2B5EF4-FFF2-40B4-BE49-F238E27FC236}">
                <a16:creationId xmlns:a16="http://schemas.microsoft.com/office/drawing/2014/main" id="{4A4FDB0A-EA1B-5469-B7C4-506DEC60D617}"/>
              </a:ext>
            </a:extLst>
          </p:cNvPr>
          <p:cNvSpPr>
            <a:spLocks noChangeShapeType="1"/>
          </p:cNvSpPr>
          <p:nvPr/>
        </p:nvSpPr>
        <p:spPr bwMode="auto">
          <a:xfrm>
            <a:off x="6096000" y="2819400"/>
            <a:ext cx="2057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6817" name="Line 20">
            <a:extLst>
              <a:ext uri="{FF2B5EF4-FFF2-40B4-BE49-F238E27FC236}">
                <a16:creationId xmlns:a16="http://schemas.microsoft.com/office/drawing/2014/main" id="{AADF1CB1-4FB1-75B0-58AE-1DC8E6405DF5}"/>
              </a:ext>
            </a:extLst>
          </p:cNvPr>
          <p:cNvSpPr>
            <a:spLocks noChangeShapeType="1"/>
          </p:cNvSpPr>
          <p:nvPr/>
        </p:nvSpPr>
        <p:spPr bwMode="auto">
          <a:xfrm flipV="1">
            <a:off x="7162800" y="2819400"/>
            <a:ext cx="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6818" name="Rectangle 21">
            <a:extLst>
              <a:ext uri="{FF2B5EF4-FFF2-40B4-BE49-F238E27FC236}">
                <a16:creationId xmlns:a16="http://schemas.microsoft.com/office/drawing/2014/main" id="{BE0BA7B2-F257-28EE-5045-7DEF0BEBF77D}"/>
              </a:ext>
            </a:extLst>
          </p:cNvPr>
          <p:cNvSpPr>
            <a:spLocks noChangeArrowheads="1"/>
          </p:cNvSpPr>
          <p:nvPr/>
        </p:nvSpPr>
        <p:spPr bwMode="auto">
          <a:xfrm>
            <a:off x="6781800" y="4267200"/>
            <a:ext cx="762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76819" name="Line 22">
            <a:extLst>
              <a:ext uri="{FF2B5EF4-FFF2-40B4-BE49-F238E27FC236}">
                <a16:creationId xmlns:a16="http://schemas.microsoft.com/office/drawing/2014/main" id="{B59D711E-6D27-DE1E-4647-F5B678CCECD2}"/>
              </a:ext>
            </a:extLst>
          </p:cNvPr>
          <p:cNvSpPr>
            <a:spLocks noChangeShapeType="1"/>
          </p:cNvSpPr>
          <p:nvPr/>
        </p:nvSpPr>
        <p:spPr bwMode="auto">
          <a:xfrm>
            <a:off x="6172200" y="3581400"/>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6820" name="Line 23">
            <a:extLst>
              <a:ext uri="{FF2B5EF4-FFF2-40B4-BE49-F238E27FC236}">
                <a16:creationId xmlns:a16="http://schemas.microsoft.com/office/drawing/2014/main" id="{4942C678-1A66-E811-BE21-D8BFEFA79873}"/>
              </a:ext>
            </a:extLst>
          </p:cNvPr>
          <p:cNvSpPr>
            <a:spLocks noChangeShapeType="1"/>
          </p:cNvSpPr>
          <p:nvPr/>
        </p:nvSpPr>
        <p:spPr bwMode="auto">
          <a:xfrm>
            <a:off x="8153400" y="3581400"/>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EDF5868-D613-037B-7E8F-696D550E4D09}"/>
              </a:ext>
            </a:extLst>
          </p:cNvPr>
          <p:cNvSpPr>
            <a:spLocks noGrp="1"/>
          </p:cNvSpPr>
          <p:nvPr>
            <p:ph type="title"/>
          </p:nvPr>
        </p:nvSpPr>
        <p:spPr>
          <a:xfrm>
            <a:off x="685800" y="1524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78850" name="Rectangle 3">
            <a:extLst>
              <a:ext uri="{FF2B5EF4-FFF2-40B4-BE49-F238E27FC236}">
                <a16:creationId xmlns:a16="http://schemas.microsoft.com/office/drawing/2014/main" id="{3E6F963C-053A-4FAF-1170-99D6FC9EA7CC}"/>
              </a:ext>
            </a:extLst>
          </p:cNvPr>
          <p:cNvSpPr>
            <a:spLocks noGrp="1"/>
          </p:cNvSpPr>
          <p:nvPr>
            <p:ph idx="1"/>
          </p:nvPr>
        </p:nvSpPr>
        <p:spPr>
          <a:xfrm rot="16191313">
            <a:off x="-2095500" y="3314700"/>
            <a:ext cx="4953000" cy="609600"/>
          </a:xfrm>
        </p:spPr>
        <p:txBody>
          <a:bodyPr/>
          <a:lstStyle/>
          <a:p>
            <a:pPr algn="ctr" eaLnBrk="1" hangingPunct="1">
              <a:buFont typeface="Times" charset="0"/>
              <a:buNone/>
            </a:pPr>
            <a:r>
              <a:rPr lang="fr-FR" altLang="fr-FR">
                <a:ea typeface="ＭＳ Ｐゴシック" panose="020B0600070205080204" pitchFamily="34" charset="-128"/>
              </a:rPr>
              <a:t>Les facteurs personnels</a:t>
            </a:r>
          </a:p>
        </p:txBody>
      </p:sp>
      <p:sp>
        <p:nvSpPr>
          <p:cNvPr id="78851" name="Espace réservé du numéro de diapositive 3">
            <a:extLst>
              <a:ext uri="{FF2B5EF4-FFF2-40B4-BE49-F238E27FC236}">
                <a16:creationId xmlns:a16="http://schemas.microsoft.com/office/drawing/2014/main" id="{568B8EE3-FD44-258E-9F43-60FEA0EC1188}"/>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A0B6172-13B6-C14F-A98F-58553404BC95}" type="slidenum">
              <a:rPr lang="en-US" altLang="fr-FR" sz="1800" smtClean="0">
                <a:solidFill>
                  <a:schemeClr val="bg1"/>
                </a:solidFill>
              </a:rPr>
              <a:pPr algn="l"/>
              <a:t>29</a:t>
            </a:fld>
            <a:endParaRPr lang="en-US" altLang="fr-FR" sz="1800">
              <a:solidFill>
                <a:schemeClr val="bg1"/>
              </a:solidFill>
            </a:endParaRPr>
          </a:p>
        </p:txBody>
      </p:sp>
      <p:sp>
        <p:nvSpPr>
          <p:cNvPr id="78852" name="Text Box 4">
            <a:extLst>
              <a:ext uri="{FF2B5EF4-FFF2-40B4-BE49-F238E27FC236}">
                <a16:creationId xmlns:a16="http://schemas.microsoft.com/office/drawing/2014/main" id="{B605B174-5F0D-DF53-7A48-FF47B82EA135}"/>
              </a:ext>
            </a:extLst>
          </p:cNvPr>
          <p:cNvSpPr txBox="1">
            <a:spLocks noChangeArrowheads="1"/>
          </p:cNvSpPr>
          <p:nvPr/>
        </p:nvSpPr>
        <p:spPr bwMode="auto">
          <a:xfrm>
            <a:off x="838200" y="1363663"/>
            <a:ext cx="2589213"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Caractéristiques socio-éco</a:t>
            </a:r>
            <a:endParaRPr lang="fr-FR" altLang="fr-FR" sz="2400">
              <a:solidFill>
                <a:schemeClr val="folHlink"/>
              </a:solidFill>
            </a:endParaRPr>
          </a:p>
        </p:txBody>
      </p:sp>
      <p:sp>
        <p:nvSpPr>
          <p:cNvPr id="78853" name="Text Box 5">
            <a:extLst>
              <a:ext uri="{FF2B5EF4-FFF2-40B4-BE49-F238E27FC236}">
                <a16:creationId xmlns:a16="http://schemas.microsoft.com/office/drawing/2014/main" id="{5796BCE6-058E-2B62-E7ED-D58E95332D14}"/>
              </a:ext>
            </a:extLst>
          </p:cNvPr>
          <p:cNvSpPr txBox="1">
            <a:spLocks noChangeArrowheads="1"/>
          </p:cNvSpPr>
          <p:nvPr/>
        </p:nvSpPr>
        <p:spPr bwMode="auto">
          <a:xfrm>
            <a:off x="838200" y="1905000"/>
            <a:ext cx="13144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Personnalité</a:t>
            </a:r>
            <a:endParaRPr lang="fr-FR" altLang="fr-FR" sz="2400">
              <a:solidFill>
                <a:schemeClr val="folHlink"/>
              </a:solidFill>
            </a:endParaRPr>
          </a:p>
        </p:txBody>
      </p:sp>
      <p:sp>
        <p:nvSpPr>
          <p:cNvPr id="78854" name="Text Box 6">
            <a:extLst>
              <a:ext uri="{FF2B5EF4-FFF2-40B4-BE49-F238E27FC236}">
                <a16:creationId xmlns:a16="http://schemas.microsoft.com/office/drawing/2014/main" id="{7A72DD65-6653-E3B9-DC9F-502CED461F66}"/>
              </a:ext>
            </a:extLst>
          </p:cNvPr>
          <p:cNvSpPr txBox="1">
            <a:spLocks noChangeArrowheads="1"/>
          </p:cNvSpPr>
          <p:nvPr/>
        </p:nvSpPr>
        <p:spPr bwMode="auto">
          <a:xfrm>
            <a:off x="838200" y="3962400"/>
            <a:ext cx="12636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Style de vie</a:t>
            </a:r>
            <a:endParaRPr lang="fr-FR" altLang="fr-FR" sz="2400">
              <a:solidFill>
                <a:schemeClr val="folHlink"/>
              </a:solidFill>
            </a:endParaRPr>
          </a:p>
        </p:txBody>
      </p:sp>
      <p:sp>
        <p:nvSpPr>
          <p:cNvPr id="78855" name="Text Box 7">
            <a:extLst>
              <a:ext uri="{FF2B5EF4-FFF2-40B4-BE49-F238E27FC236}">
                <a16:creationId xmlns:a16="http://schemas.microsoft.com/office/drawing/2014/main" id="{CFFC309A-B2E4-6950-D028-13C0A2DDF1FD}"/>
              </a:ext>
            </a:extLst>
          </p:cNvPr>
          <p:cNvSpPr txBox="1">
            <a:spLocks noChangeArrowheads="1"/>
          </p:cNvSpPr>
          <p:nvPr/>
        </p:nvSpPr>
        <p:spPr bwMode="auto">
          <a:xfrm>
            <a:off x="838200" y="2438400"/>
            <a:ext cx="12128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Expérience</a:t>
            </a:r>
            <a:endParaRPr lang="fr-FR" altLang="fr-FR" sz="2400">
              <a:solidFill>
                <a:schemeClr val="folHlink"/>
              </a:solidFill>
            </a:endParaRPr>
          </a:p>
        </p:txBody>
      </p:sp>
      <p:sp>
        <p:nvSpPr>
          <p:cNvPr id="78856" name="Text Box 8">
            <a:extLst>
              <a:ext uri="{FF2B5EF4-FFF2-40B4-BE49-F238E27FC236}">
                <a16:creationId xmlns:a16="http://schemas.microsoft.com/office/drawing/2014/main" id="{9F31C502-EBCC-B426-A20C-8ED4CA31300F}"/>
              </a:ext>
            </a:extLst>
          </p:cNvPr>
          <p:cNvSpPr txBox="1">
            <a:spLocks noChangeArrowheads="1"/>
          </p:cNvSpPr>
          <p:nvPr/>
        </p:nvSpPr>
        <p:spPr bwMode="auto">
          <a:xfrm>
            <a:off x="838200" y="2895600"/>
            <a:ext cx="11620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Perception</a:t>
            </a:r>
            <a:endParaRPr lang="fr-FR" altLang="fr-FR" sz="2400">
              <a:solidFill>
                <a:schemeClr val="folHlink"/>
              </a:solidFill>
            </a:endParaRPr>
          </a:p>
        </p:txBody>
      </p:sp>
      <p:sp>
        <p:nvSpPr>
          <p:cNvPr id="78857" name="Text Box 9">
            <a:extLst>
              <a:ext uri="{FF2B5EF4-FFF2-40B4-BE49-F238E27FC236}">
                <a16:creationId xmlns:a16="http://schemas.microsoft.com/office/drawing/2014/main" id="{BFF57DA8-5E1E-4F30-E020-F2BBB25535F9}"/>
              </a:ext>
            </a:extLst>
          </p:cNvPr>
          <p:cNvSpPr txBox="1">
            <a:spLocks noChangeArrowheads="1"/>
          </p:cNvSpPr>
          <p:nvPr/>
        </p:nvSpPr>
        <p:spPr bwMode="auto">
          <a:xfrm>
            <a:off x="838200" y="3429000"/>
            <a:ext cx="10223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folHlink"/>
                </a:solidFill>
              </a:rPr>
              <a:t>Attitudes</a:t>
            </a:r>
            <a:endParaRPr lang="fr-FR" altLang="fr-FR" sz="2400">
              <a:solidFill>
                <a:schemeClr val="folHlink"/>
              </a:solidFill>
            </a:endParaRPr>
          </a:p>
        </p:txBody>
      </p:sp>
      <p:sp>
        <p:nvSpPr>
          <p:cNvPr id="78858" name="Text Box 10">
            <a:extLst>
              <a:ext uri="{FF2B5EF4-FFF2-40B4-BE49-F238E27FC236}">
                <a16:creationId xmlns:a16="http://schemas.microsoft.com/office/drawing/2014/main" id="{0863B2FE-1B14-0DD1-508B-F50960F55F66}"/>
              </a:ext>
            </a:extLst>
          </p:cNvPr>
          <p:cNvSpPr txBox="1">
            <a:spLocks noChangeArrowheads="1"/>
          </p:cNvSpPr>
          <p:nvPr/>
        </p:nvSpPr>
        <p:spPr bwMode="auto">
          <a:xfrm>
            <a:off x="3810000" y="1325563"/>
            <a:ext cx="448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Sexe,age, niveau études, CSP, localisation</a:t>
            </a:r>
            <a:endParaRPr lang="fr-FR" altLang="fr-FR" sz="2400"/>
          </a:p>
        </p:txBody>
      </p:sp>
      <p:sp>
        <p:nvSpPr>
          <p:cNvPr id="78859" name="Text Box 11">
            <a:extLst>
              <a:ext uri="{FF2B5EF4-FFF2-40B4-BE49-F238E27FC236}">
                <a16:creationId xmlns:a16="http://schemas.microsoft.com/office/drawing/2014/main" id="{EF438A6F-561A-A405-59B2-EFE844A282BD}"/>
              </a:ext>
            </a:extLst>
          </p:cNvPr>
          <p:cNvSpPr txBox="1">
            <a:spLocks noChangeArrowheads="1"/>
          </p:cNvSpPr>
          <p:nvPr/>
        </p:nvSpPr>
        <p:spPr bwMode="auto">
          <a:xfrm>
            <a:off x="3810000" y="1889125"/>
            <a:ext cx="419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Caractère, caractéristiques personnelles</a:t>
            </a:r>
            <a:endParaRPr lang="fr-FR" altLang="fr-FR" sz="2400"/>
          </a:p>
        </p:txBody>
      </p:sp>
      <p:sp>
        <p:nvSpPr>
          <p:cNvPr id="78860" name="Line 12">
            <a:extLst>
              <a:ext uri="{FF2B5EF4-FFF2-40B4-BE49-F238E27FC236}">
                <a16:creationId xmlns:a16="http://schemas.microsoft.com/office/drawing/2014/main" id="{E703A47F-01B9-6658-1EC3-597A53382A0D}"/>
              </a:ext>
            </a:extLst>
          </p:cNvPr>
          <p:cNvSpPr>
            <a:spLocks noChangeShapeType="1"/>
          </p:cNvSpPr>
          <p:nvPr/>
        </p:nvSpPr>
        <p:spPr bwMode="auto">
          <a:xfrm>
            <a:off x="3429000" y="1524000"/>
            <a:ext cx="38100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8861" name="Line 13">
            <a:extLst>
              <a:ext uri="{FF2B5EF4-FFF2-40B4-BE49-F238E27FC236}">
                <a16:creationId xmlns:a16="http://schemas.microsoft.com/office/drawing/2014/main" id="{6D1627E9-6F6A-5317-AEEC-867CECD60B63}"/>
              </a:ext>
            </a:extLst>
          </p:cNvPr>
          <p:cNvSpPr>
            <a:spLocks noChangeShapeType="1"/>
          </p:cNvSpPr>
          <p:nvPr/>
        </p:nvSpPr>
        <p:spPr bwMode="auto">
          <a:xfrm>
            <a:off x="2133600" y="2057400"/>
            <a:ext cx="160020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8862" name="Text Box 14">
            <a:extLst>
              <a:ext uri="{FF2B5EF4-FFF2-40B4-BE49-F238E27FC236}">
                <a16:creationId xmlns:a16="http://schemas.microsoft.com/office/drawing/2014/main" id="{820BC0B8-5162-C376-6492-B14FA600D2C1}"/>
              </a:ext>
            </a:extLst>
          </p:cNvPr>
          <p:cNvSpPr txBox="1">
            <a:spLocks noChangeArrowheads="1"/>
          </p:cNvSpPr>
          <p:nvPr/>
        </p:nvSpPr>
        <p:spPr bwMode="auto">
          <a:xfrm>
            <a:off x="3794125" y="2422525"/>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Situations antérieures vécues</a:t>
            </a:r>
            <a:endParaRPr lang="fr-FR" altLang="fr-FR" sz="2400"/>
          </a:p>
        </p:txBody>
      </p:sp>
      <p:sp>
        <p:nvSpPr>
          <p:cNvPr id="78863" name="Line 15">
            <a:extLst>
              <a:ext uri="{FF2B5EF4-FFF2-40B4-BE49-F238E27FC236}">
                <a16:creationId xmlns:a16="http://schemas.microsoft.com/office/drawing/2014/main" id="{91EA6FF0-B509-DE31-09F1-E829C5598D9E}"/>
              </a:ext>
            </a:extLst>
          </p:cNvPr>
          <p:cNvSpPr>
            <a:spLocks noChangeShapeType="1"/>
          </p:cNvSpPr>
          <p:nvPr/>
        </p:nvSpPr>
        <p:spPr bwMode="auto">
          <a:xfrm>
            <a:off x="2057400" y="2590800"/>
            <a:ext cx="167640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8864" name="Text Box 16">
            <a:extLst>
              <a:ext uri="{FF2B5EF4-FFF2-40B4-BE49-F238E27FC236}">
                <a16:creationId xmlns:a16="http://schemas.microsoft.com/office/drawing/2014/main" id="{A6C75356-238D-C1C3-CC66-1432B16D5D18}"/>
              </a:ext>
            </a:extLst>
          </p:cNvPr>
          <p:cNvSpPr txBox="1">
            <a:spLocks noChangeArrowheads="1"/>
          </p:cNvSpPr>
          <p:nvPr/>
        </p:nvSpPr>
        <p:spPr bwMode="auto">
          <a:xfrm>
            <a:off x="3794125" y="2849563"/>
            <a:ext cx="4564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Interprétation personnelle des informations</a:t>
            </a:r>
            <a:endParaRPr lang="fr-FR" altLang="fr-FR" sz="2400"/>
          </a:p>
        </p:txBody>
      </p:sp>
      <p:sp>
        <p:nvSpPr>
          <p:cNvPr id="78865" name="Line 17">
            <a:extLst>
              <a:ext uri="{FF2B5EF4-FFF2-40B4-BE49-F238E27FC236}">
                <a16:creationId xmlns:a16="http://schemas.microsoft.com/office/drawing/2014/main" id="{6D9F9EED-EEED-31A0-7626-987E65F41B01}"/>
              </a:ext>
            </a:extLst>
          </p:cNvPr>
          <p:cNvSpPr>
            <a:spLocks noChangeShapeType="1"/>
          </p:cNvSpPr>
          <p:nvPr/>
        </p:nvSpPr>
        <p:spPr bwMode="auto">
          <a:xfrm>
            <a:off x="1981200" y="3048000"/>
            <a:ext cx="175260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8866" name="Text Box 18">
            <a:extLst>
              <a:ext uri="{FF2B5EF4-FFF2-40B4-BE49-F238E27FC236}">
                <a16:creationId xmlns:a16="http://schemas.microsoft.com/office/drawing/2014/main" id="{A040583A-CE3B-C49F-7E96-13A59D507F22}"/>
              </a:ext>
            </a:extLst>
          </p:cNvPr>
          <p:cNvSpPr txBox="1">
            <a:spLocks noChangeArrowheads="1"/>
          </p:cNvSpPr>
          <p:nvPr/>
        </p:nvSpPr>
        <p:spPr bwMode="auto">
          <a:xfrm>
            <a:off x="706438" y="4289425"/>
            <a:ext cx="373221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1600" b="1" u="sng"/>
              <a:t>Valeurs</a:t>
            </a:r>
            <a:r>
              <a:rPr lang="fr-FR" altLang="fr-FR" sz="1600"/>
              <a:t> : degré d’adhésion à des</a:t>
            </a:r>
          </a:p>
          <a:p>
            <a:r>
              <a:rPr lang="fr-FR" altLang="fr-FR" sz="1600"/>
              <a:t>normes culturelles</a:t>
            </a:r>
          </a:p>
          <a:p>
            <a:r>
              <a:rPr lang="fr-FR" altLang="fr-FR" sz="1600" b="1" u="sng"/>
              <a:t>Personnalité</a:t>
            </a:r>
            <a:r>
              <a:rPr lang="fr-FR" altLang="fr-FR" sz="1600"/>
              <a:t> : trait de caractère</a:t>
            </a:r>
          </a:p>
          <a:p>
            <a:r>
              <a:rPr lang="fr-FR" altLang="fr-FR" sz="1600" b="1" u="sng"/>
              <a:t>Activités </a:t>
            </a:r>
            <a:r>
              <a:rPr lang="fr-FR" altLang="fr-FR" sz="1600"/>
              <a:t>: travail, loisirs, vacances</a:t>
            </a:r>
          </a:p>
          <a:p>
            <a:r>
              <a:rPr lang="fr-FR" altLang="fr-FR" sz="1600" b="1" u="sng"/>
              <a:t>Centres d’intérêts</a:t>
            </a:r>
            <a:r>
              <a:rPr lang="fr-FR" altLang="fr-FR" sz="1600"/>
              <a:t> : généraux (croyances)</a:t>
            </a:r>
          </a:p>
          <a:p>
            <a:r>
              <a:rPr lang="fr-FR" altLang="fr-FR" sz="1600"/>
              <a:t>et relatifs au produit (avantages recherchés)</a:t>
            </a:r>
          </a:p>
          <a:p>
            <a:r>
              <a:rPr lang="fr-FR" altLang="fr-FR" sz="1600" b="1" u="sng"/>
              <a:t>Opinions</a:t>
            </a:r>
            <a:r>
              <a:rPr lang="fr-FR" altLang="fr-FR" sz="1600"/>
              <a:t> : idées sur l’environnement</a:t>
            </a:r>
            <a:endParaRPr lang="fr-FR" altLang="fr-FR" sz="2400"/>
          </a:p>
        </p:txBody>
      </p:sp>
      <p:sp>
        <p:nvSpPr>
          <p:cNvPr id="78867" name="Line 19">
            <a:extLst>
              <a:ext uri="{FF2B5EF4-FFF2-40B4-BE49-F238E27FC236}">
                <a16:creationId xmlns:a16="http://schemas.microsoft.com/office/drawing/2014/main" id="{F9DC3DFD-8AAD-90BB-268E-C9FD0BF010F2}"/>
              </a:ext>
            </a:extLst>
          </p:cNvPr>
          <p:cNvSpPr>
            <a:spLocks noChangeShapeType="1"/>
          </p:cNvSpPr>
          <p:nvPr/>
        </p:nvSpPr>
        <p:spPr bwMode="auto">
          <a:xfrm>
            <a:off x="1828800" y="3581400"/>
            <a:ext cx="190500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8868" name="Text Box 20">
            <a:extLst>
              <a:ext uri="{FF2B5EF4-FFF2-40B4-BE49-F238E27FC236}">
                <a16:creationId xmlns:a16="http://schemas.microsoft.com/office/drawing/2014/main" id="{A53CE437-ABC8-E2D4-3145-89C80A213029}"/>
              </a:ext>
            </a:extLst>
          </p:cNvPr>
          <p:cNvSpPr txBox="1">
            <a:spLocks noChangeArrowheads="1"/>
          </p:cNvSpPr>
          <p:nvPr/>
        </p:nvSpPr>
        <p:spPr bwMode="auto">
          <a:xfrm>
            <a:off x="3817938" y="3429000"/>
            <a:ext cx="4586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Prédispositions mentales favorables ou non</a:t>
            </a:r>
            <a:endParaRPr lang="fr-FR" altLang="fr-FR" sz="2400"/>
          </a:p>
        </p:txBody>
      </p:sp>
      <p:sp>
        <p:nvSpPr>
          <p:cNvPr id="78869" name="Text Box 21">
            <a:extLst>
              <a:ext uri="{FF2B5EF4-FFF2-40B4-BE49-F238E27FC236}">
                <a16:creationId xmlns:a16="http://schemas.microsoft.com/office/drawing/2014/main" id="{7E046421-C77C-F99C-A1A5-F9CF73720AD5}"/>
              </a:ext>
            </a:extLst>
          </p:cNvPr>
          <p:cNvSpPr txBox="1">
            <a:spLocks noChangeArrowheads="1"/>
          </p:cNvSpPr>
          <p:nvPr/>
        </p:nvSpPr>
        <p:spPr bwMode="auto">
          <a:xfrm>
            <a:off x="4797425" y="3810000"/>
            <a:ext cx="36607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1600" b="1" u="sng"/>
              <a:t>Cognitives</a:t>
            </a:r>
            <a:r>
              <a:rPr lang="fr-FR" altLang="fr-FR" sz="1600"/>
              <a:t> - croyances basées sur des info</a:t>
            </a:r>
          </a:p>
          <a:p>
            <a:r>
              <a:rPr lang="fr-FR" altLang="fr-FR" sz="1600"/>
              <a:t>objectives disponibles</a:t>
            </a:r>
          </a:p>
          <a:p>
            <a:r>
              <a:rPr lang="fr-FR" altLang="fr-FR" sz="1600" b="1" u="sng"/>
              <a:t>Affective</a:t>
            </a:r>
            <a:r>
              <a:rPr lang="fr-FR" altLang="fr-FR" sz="1600"/>
              <a:t> - sentiments éprouvés à l’égard</a:t>
            </a:r>
          </a:p>
          <a:p>
            <a:r>
              <a:rPr lang="fr-FR" altLang="fr-FR" sz="1600"/>
              <a:t>du produit</a:t>
            </a:r>
          </a:p>
          <a:p>
            <a:r>
              <a:rPr lang="fr-FR" altLang="fr-FR" sz="1600" b="1" u="sng"/>
              <a:t>Conative</a:t>
            </a:r>
            <a:r>
              <a:rPr lang="fr-FR" altLang="fr-FR" sz="1600"/>
              <a:t> - composante du comportement</a:t>
            </a:r>
          </a:p>
          <a:p>
            <a:r>
              <a:rPr lang="fr-FR" altLang="fr-FR" sz="1600"/>
              <a:t>qui exprime la tendance à agir</a:t>
            </a:r>
            <a:endParaRPr lang="fr-FR" altLang="fr-FR" sz="2400"/>
          </a:p>
        </p:txBody>
      </p:sp>
      <p:sp>
        <p:nvSpPr>
          <p:cNvPr id="78870" name="Line 22">
            <a:extLst>
              <a:ext uri="{FF2B5EF4-FFF2-40B4-BE49-F238E27FC236}">
                <a16:creationId xmlns:a16="http://schemas.microsoft.com/office/drawing/2014/main" id="{1CDA13B7-AB61-58DD-B66A-64CED5D75DC2}"/>
              </a:ext>
            </a:extLst>
          </p:cNvPr>
          <p:cNvSpPr>
            <a:spLocks noChangeShapeType="1"/>
          </p:cNvSpPr>
          <p:nvPr/>
        </p:nvSpPr>
        <p:spPr bwMode="auto">
          <a:xfrm>
            <a:off x="4724400" y="3886200"/>
            <a:ext cx="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2A19479-65A2-D045-E6C7-AD3C22016E7D}"/>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1- apparition du concept de marketing</a:t>
            </a:r>
          </a:p>
        </p:txBody>
      </p:sp>
      <p:sp>
        <p:nvSpPr>
          <p:cNvPr id="30722" name="Rectangle 3">
            <a:extLst>
              <a:ext uri="{FF2B5EF4-FFF2-40B4-BE49-F238E27FC236}">
                <a16:creationId xmlns:a16="http://schemas.microsoft.com/office/drawing/2014/main" id="{DF325130-F4F3-4068-5CF3-0C732BA529F0}"/>
              </a:ext>
            </a:extLst>
          </p:cNvPr>
          <p:cNvSpPr>
            <a:spLocks noGrp="1"/>
          </p:cNvSpPr>
          <p:nvPr>
            <p:ph idx="1"/>
          </p:nvPr>
        </p:nvSpPr>
        <p:spPr/>
        <p:txBody>
          <a:bodyPr/>
          <a:lstStyle/>
          <a:p>
            <a:pPr eaLnBrk="1" hangingPunct="1"/>
            <a:r>
              <a:rPr lang="fr-FR" altLang="fr-FR">
                <a:ea typeface="ＭＳ Ｐゴシック" panose="020B0600070205080204" pitchFamily="34" charset="-128"/>
              </a:rPr>
              <a:t>La prépondérance de l’offre</a:t>
            </a:r>
          </a:p>
          <a:p>
            <a:pPr lvl="1" eaLnBrk="1" hangingPunct="1"/>
            <a:r>
              <a:rPr lang="fr-FR" altLang="fr-FR">
                <a:ea typeface="ＭＳ Ｐゴシック" panose="020B0600070205080204" pitchFamily="34" charset="-128"/>
              </a:rPr>
              <a:t>XIXème siècle et début XXème : D &gt; O</a:t>
            </a:r>
          </a:p>
          <a:p>
            <a:pPr lvl="1" eaLnBrk="1" hangingPunct="1"/>
            <a:r>
              <a:rPr lang="fr-FR" altLang="fr-FR">
                <a:ea typeface="ＭＳ Ｐゴシック" panose="020B0600070205080204" pitchFamily="34" charset="-128"/>
              </a:rPr>
              <a:t>Biens et services sont de 1ère nécessité</a:t>
            </a:r>
          </a:p>
          <a:p>
            <a:pPr lvl="1" eaLnBrk="1" hangingPunct="1"/>
            <a:r>
              <a:rPr lang="fr-FR" altLang="fr-FR">
                <a:ea typeface="ＭＳ Ｐゴシック" panose="020B0600070205080204" pitchFamily="34" charset="-128"/>
              </a:rPr>
              <a:t>Le problème de l’entreprise : produire</a:t>
            </a:r>
          </a:p>
          <a:p>
            <a:pPr lvl="1" eaLnBrk="1" hangingPunct="1"/>
            <a:r>
              <a:rPr lang="fr-FR" altLang="fr-FR">
                <a:ea typeface="ＭＳ Ｐゴシック" panose="020B0600070205080204" pitchFamily="34" charset="-128"/>
              </a:rPr>
              <a:t>La vente est automatique</a:t>
            </a:r>
          </a:p>
        </p:txBody>
      </p:sp>
      <p:sp>
        <p:nvSpPr>
          <p:cNvPr id="30723" name="Espace réservé du numéro de diapositive 3">
            <a:extLst>
              <a:ext uri="{FF2B5EF4-FFF2-40B4-BE49-F238E27FC236}">
                <a16:creationId xmlns:a16="http://schemas.microsoft.com/office/drawing/2014/main" id="{64170948-B44F-6B1A-C0F0-DC2F259E6624}"/>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54C3385-3BF7-B94D-B7A3-049D54EE46FA}" type="slidenum">
              <a:rPr lang="en-US" altLang="fr-FR" sz="1800" smtClean="0">
                <a:solidFill>
                  <a:schemeClr val="bg1"/>
                </a:solidFill>
              </a:rPr>
              <a:pPr algn="l"/>
              <a:t>3</a:t>
            </a:fld>
            <a:endParaRPr lang="en-US" altLang="fr-FR" sz="1800">
              <a:solidFill>
                <a:schemeClr val="bg1"/>
              </a:solidFill>
            </a:endParaRPr>
          </a:p>
        </p:txBody>
      </p:sp>
      <p:sp>
        <p:nvSpPr>
          <p:cNvPr id="30724" name="Rectangle 13">
            <a:extLst>
              <a:ext uri="{FF2B5EF4-FFF2-40B4-BE49-F238E27FC236}">
                <a16:creationId xmlns:a16="http://schemas.microsoft.com/office/drawing/2014/main" id="{575C23C2-4FB4-1D59-F6B9-7B769DC711A0}"/>
              </a:ext>
            </a:extLst>
          </p:cNvPr>
          <p:cNvSpPr>
            <a:spLocks noChangeArrowheads="1"/>
          </p:cNvSpPr>
          <p:nvPr/>
        </p:nvSpPr>
        <p:spPr bwMode="auto">
          <a:xfrm rot="-1364309">
            <a:off x="6105525" y="51816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D</a:t>
            </a:r>
          </a:p>
        </p:txBody>
      </p:sp>
      <p:sp>
        <p:nvSpPr>
          <p:cNvPr id="30725" name="Rectangle 14">
            <a:extLst>
              <a:ext uri="{FF2B5EF4-FFF2-40B4-BE49-F238E27FC236}">
                <a16:creationId xmlns:a16="http://schemas.microsoft.com/office/drawing/2014/main" id="{8298EB7A-18B2-4D38-94B7-3191977549C8}"/>
              </a:ext>
            </a:extLst>
          </p:cNvPr>
          <p:cNvSpPr>
            <a:spLocks noChangeArrowheads="1"/>
          </p:cNvSpPr>
          <p:nvPr/>
        </p:nvSpPr>
        <p:spPr bwMode="auto">
          <a:xfrm rot="-1364309">
            <a:off x="7248525" y="47244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0726" name="Line 16">
            <a:extLst>
              <a:ext uri="{FF2B5EF4-FFF2-40B4-BE49-F238E27FC236}">
                <a16:creationId xmlns:a16="http://schemas.microsoft.com/office/drawing/2014/main" id="{737491B2-7995-A621-DBCA-7E20CB4CEC47}"/>
              </a:ext>
            </a:extLst>
          </p:cNvPr>
          <p:cNvSpPr>
            <a:spLocks noChangeShapeType="1"/>
          </p:cNvSpPr>
          <p:nvPr/>
        </p:nvSpPr>
        <p:spPr bwMode="auto">
          <a:xfrm rot="-1368583">
            <a:off x="6105525" y="5562600"/>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727" name="Line 17">
            <a:extLst>
              <a:ext uri="{FF2B5EF4-FFF2-40B4-BE49-F238E27FC236}">
                <a16:creationId xmlns:a16="http://schemas.microsoft.com/office/drawing/2014/main" id="{75F14190-044D-AB50-3F6C-9DCC698BC482}"/>
              </a:ext>
            </a:extLst>
          </p:cNvPr>
          <p:cNvSpPr>
            <a:spLocks noChangeShapeType="1"/>
          </p:cNvSpPr>
          <p:nvPr/>
        </p:nvSpPr>
        <p:spPr bwMode="auto">
          <a:xfrm rot="20223064" flipV="1">
            <a:off x="7327900" y="5548313"/>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F71F304-E0E1-B397-D876-780A5BCE0E06}"/>
              </a:ext>
            </a:extLst>
          </p:cNvPr>
          <p:cNvSpPr>
            <a:spLocks noGrp="1"/>
          </p:cNvSpPr>
          <p:nvPr>
            <p:ph type="title"/>
          </p:nvPr>
        </p:nvSpPr>
        <p:spPr>
          <a:xfrm>
            <a:off x="685800" y="1524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80898" name="Rectangle 3">
            <a:extLst>
              <a:ext uri="{FF2B5EF4-FFF2-40B4-BE49-F238E27FC236}">
                <a16:creationId xmlns:a16="http://schemas.microsoft.com/office/drawing/2014/main" id="{39C6F351-3E64-C1D4-7090-599298540B9B}"/>
              </a:ext>
            </a:extLst>
          </p:cNvPr>
          <p:cNvSpPr>
            <a:spLocks noGrp="1"/>
          </p:cNvSpPr>
          <p:nvPr>
            <p:ph idx="1"/>
          </p:nvPr>
        </p:nvSpPr>
        <p:spPr>
          <a:xfrm>
            <a:off x="685800" y="1981200"/>
            <a:ext cx="7772400" cy="533400"/>
          </a:xfrm>
        </p:spPr>
        <p:txBody>
          <a:bodyPr/>
          <a:lstStyle/>
          <a:p>
            <a:pPr eaLnBrk="1" hangingPunct="1">
              <a:lnSpc>
                <a:spcPct val="90000"/>
              </a:lnSpc>
            </a:pPr>
            <a:r>
              <a:rPr lang="fr-FR" altLang="fr-FR" sz="2800">
                <a:ea typeface="ＭＳ Ｐゴシック" panose="020B0600070205080204" pitchFamily="34" charset="-128"/>
              </a:rPr>
              <a:t>Les groupes sociaux</a:t>
            </a:r>
          </a:p>
          <a:p>
            <a:pPr eaLnBrk="1" hangingPunct="1">
              <a:lnSpc>
                <a:spcPct val="90000"/>
              </a:lnSpc>
            </a:pPr>
            <a:endParaRPr lang="fr-FR" altLang="fr-FR" sz="2800">
              <a:ea typeface="ＭＳ Ｐゴシック" panose="020B0600070205080204" pitchFamily="34" charset="-128"/>
            </a:endParaRPr>
          </a:p>
        </p:txBody>
      </p:sp>
      <p:sp>
        <p:nvSpPr>
          <p:cNvPr id="80899" name="Espace réservé du numéro de diapositive 3">
            <a:extLst>
              <a:ext uri="{FF2B5EF4-FFF2-40B4-BE49-F238E27FC236}">
                <a16:creationId xmlns:a16="http://schemas.microsoft.com/office/drawing/2014/main" id="{E44A85EB-A478-B1C3-F505-2481046FAD9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5CBD107-E289-A441-A135-F1A33228A0D9}" type="slidenum">
              <a:rPr lang="en-US" altLang="fr-FR" sz="1800" smtClean="0">
                <a:solidFill>
                  <a:schemeClr val="bg1"/>
                </a:solidFill>
              </a:rPr>
              <a:pPr algn="l"/>
              <a:t>30</a:t>
            </a:fld>
            <a:endParaRPr lang="en-US" altLang="fr-FR" sz="1800">
              <a:solidFill>
                <a:schemeClr val="bg1"/>
              </a:solidFill>
            </a:endParaRPr>
          </a:p>
        </p:txBody>
      </p:sp>
      <p:sp>
        <p:nvSpPr>
          <p:cNvPr id="80900" name="Rectangle 11">
            <a:extLst>
              <a:ext uri="{FF2B5EF4-FFF2-40B4-BE49-F238E27FC236}">
                <a16:creationId xmlns:a16="http://schemas.microsoft.com/office/drawing/2014/main" id="{589BD0B1-68F8-5612-505F-FA3AF3F7BD76}"/>
              </a:ext>
            </a:extLst>
          </p:cNvPr>
          <p:cNvSpPr>
            <a:spLocks noChangeArrowheads="1"/>
          </p:cNvSpPr>
          <p:nvPr/>
        </p:nvSpPr>
        <p:spPr bwMode="auto">
          <a:xfrm>
            <a:off x="1371600" y="2743200"/>
            <a:ext cx="5867400" cy="3276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80901" name="Rectangle 7">
            <a:extLst>
              <a:ext uri="{FF2B5EF4-FFF2-40B4-BE49-F238E27FC236}">
                <a16:creationId xmlns:a16="http://schemas.microsoft.com/office/drawing/2014/main" id="{DCB9D171-6AA0-F9BA-B8CE-6E7B137F8C6A}"/>
              </a:ext>
            </a:extLst>
          </p:cNvPr>
          <p:cNvSpPr>
            <a:spLocks noChangeArrowheads="1"/>
          </p:cNvSpPr>
          <p:nvPr/>
        </p:nvSpPr>
        <p:spPr bwMode="auto">
          <a:xfrm>
            <a:off x="1676400" y="2895600"/>
            <a:ext cx="5257800" cy="22098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p>
        </p:txBody>
      </p:sp>
      <p:sp>
        <p:nvSpPr>
          <p:cNvPr id="80902" name="Rectangle 4">
            <a:extLst>
              <a:ext uri="{FF2B5EF4-FFF2-40B4-BE49-F238E27FC236}">
                <a16:creationId xmlns:a16="http://schemas.microsoft.com/office/drawing/2014/main" id="{7E0AB690-ECCC-F979-3D12-3B25513266C6}"/>
              </a:ext>
            </a:extLst>
          </p:cNvPr>
          <p:cNvSpPr>
            <a:spLocks noChangeArrowheads="1"/>
          </p:cNvSpPr>
          <p:nvPr/>
        </p:nvSpPr>
        <p:spPr bwMode="auto">
          <a:xfrm>
            <a:off x="2362200" y="3124200"/>
            <a:ext cx="3810000" cy="10668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p>
        </p:txBody>
      </p:sp>
      <p:sp>
        <p:nvSpPr>
          <p:cNvPr id="80903" name="Text Box 6">
            <a:extLst>
              <a:ext uri="{FF2B5EF4-FFF2-40B4-BE49-F238E27FC236}">
                <a16:creationId xmlns:a16="http://schemas.microsoft.com/office/drawing/2014/main" id="{81009D4C-4B1B-D5D1-FD28-F664074589B8}"/>
              </a:ext>
            </a:extLst>
          </p:cNvPr>
          <p:cNvSpPr txBox="1">
            <a:spLocks noChangeArrowheads="1"/>
          </p:cNvSpPr>
          <p:nvPr/>
        </p:nvSpPr>
        <p:spPr bwMode="auto">
          <a:xfrm>
            <a:off x="2590800" y="3200400"/>
            <a:ext cx="3414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2"/>
                </a:solidFill>
              </a:rPr>
              <a:t>Primaires</a:t>
            </a:r>
          </a:p>
          <a:p>
            <a:pPr algn="ctr"/>
            <a:r>
              <a:rPr lang="fr-FR" altLang="fr-FR" sz="2000">
                <a:solidFill>
                  <a:schemeClr val="bg2"/>
                </a:solidFill>
              </a:rPr>
              <a:t>Famille, relations, amis, voisins</a:t>
            </a:r>
            <a:endParaRPr lang="fr-FR" altLang="fr-FR" sz="2400"/>
          </a:p>
        </p:txBody>
      </p:sp>
      <p:sp>
        <p:nvSpPr>
          <p:cNvPr id="80904" name="Text Box 9">
            <a:extLst>
              <a:ext uri="{FF2B5EF4-FFF2-40B4-BE49-F238E27FC236}">
                <a16:creationId xmlns:a16="http://schemas.microsoft.com/office/drawing/2014/main" id="{8AA8360B-9035-BCDB-6FA7-4367FA0327E5}"/>
              </a:ext>
            </a:extLst>
          </p:cNvPr>
          <p:cNvSpPr txBox="1">
            <a:spLocks noChangeArrowheads="1"/>
          </p:cNvSpPr>
          <p:nvPr/>
        </p:nvSpPr>
        <p:spPr bwMode="auto">
          <a:xfrm>
            <a:off x="2743200" y="4191000"/>
            <a:ext cx="3257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2"/>
                </a:solidFill>
              </a:rPr>
              <a:t>Secondaires</a:t>
            </a:r>
          </a:p>
          <a:p>
            <a:pPr algn="ctr"/>
            <a:r>
              <a:rPr lang="fr-FR" altLang="fr-FR" sz="2400">
                <a:solidFill>
                  <a:schemeClr val="bg2"/>
                </a:solidFill>
              </a:rPr>
              <a:t>Clubs, associations etc…</a:t>
            </a:r>
            <a:endParaRPr lang="fr-FR" altLang="fr-FR" sz="2400"/>
          </a:p>
        </p:txBody>
      </p:sp>
      <p:sp>
        <p:nvSpPr>
          <p:cNvPr id="80905" name="Text Box 12">
            <a:extLst>
              <a:ext uri="{FF2B5EF4-FFF2-40B4-BE49-F238E27FC236}">
                <a16:creationId xmlns:a16="http://schemas.microsoft.com/office/drawing/2014/main" id="{7723D0FF-A67E-FFA8-A684-F0C5D2D7E7FE}"/>
              </a:ext>
            </a:extLst>
          </p:cNvPr>
          <p:cNvSpPr txBox="1">
            <a:spLocks noChangeArrowheads="1"/>
          </p:cNvSpPr>
          <p:nvPr/>
        </p:nvSpPr>
        <p:spPr bwMode="auto">
          <a:xfrm>
            <a:off x="2009775" y="5181600"/>
            <a:ext cx="4645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2"/>
                </a:solidFill>
              </a:rPr>
              <a:t>De Référence</a:t>
            </a:r>
          </a:p>
          <a:p>
            <a:pPr algn="ctr"/>
            <a:r>
              <a:rPr lang="fr-FR" altLang="fr-FR" sz="2400">
                <a:solidFill>
                  <a:schemeClr val="bg2"/>
                </a:solidFill>
              </a:rPr>
              <a:t>Auquel l’individu se réfère, modèles</a:t>
            </a:r>
            <a:endParaRPr lang="fr-FR" altLang="fr-FR" sz="2400"/>
          </a:p>
        </p:txBody>
      </p:sp>
      <p:sp>
        <p:nvSpPr>
          <p:cNvPr id="80906" name="Text Box 13">
            <a:extLst>
              <a:ext uri="{FF2B5EF4-FFF2-40B4-BE49-F238E27FC236}">
                <a16:creationId xmlns:a16="http://schemas.microsoft.com/office/drawing/2014/main" id="{41A24EA5-CD23-0D94-76AC-FD95A59ECB07}"/>
              </a:ext>
            </a:extLst>
          </p:cNvPr>
          <p:cNvSpPr txBox="1">
            <a:spLocks noChangeArrowheads="1"/>
          </p:cNvSpPr>
          <p:nvPr/>
        </p:nvSpPr>
        <p:spPr bwMode="auto">
          <a:xfrm>
            <a:off x="517525" y="1158875"/>
            <a:ext cx="5514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latin typeface="Arial" panose="020B0604020202020204" pitchFamily="34" charset="0"/>
              </a:rPr>
              <a:t>Les facteurs d’environnement</a:t>
            </a:r>
            <a:endParaRPr lang="fr-FR" altLang="fr-FR" sz="2400"/>
          </a:p>
        </p:txBody>
      </p:sp>
      <p:pic>
        <p:nvPicPr>
          <p:cNvPr id="86028" name="01 Les Bobos.m4a" descr="/Users/samuelmayol/Music/iTunes/iTunes Music/Music/Renaud/Rouge Sang/01 Les Bobos.m4a">
            <a:hlinkClick r:id="" action="ppaction://media"/>
            <a:extLst>
              <a:ext uri="{FF2B5EF4-FFF2-40B4-BE49-F238E27FC236}">
                <a16:creationId xmlns:a16="http://schemas.microsoft.com/office/drawing/2014/main" id="{CEDEBE6B-420D-F343-11DE-A0DBD281686A}"/>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47244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60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6028"/>
                                        </p:tgtEl>
                                      </p:cBhvr>
                                    </p:cmd>
                                  </p:childTnLst>
                                </p:cTn>
                              </p:par>
                            </p:childTnLst>
                          </p:cTn>
                        </p:par>
                      </p:childTnLst>
                    </p:cTn>
                  </p:par>
                </p:childTnLst>
              </p:cTn>
              <p:nextCondLst>
                <p:cond evt="onClick" delay="0">
                  <p:tgtEl>
                    <p:spTgt spid="86028"/>
                  </p:tgtEl>
                </p:cond>
              </p:nextCondLst>
            </p:seq>
            <p:audio>
              <p:cMediaNode vol="80000">
                <p:cTn id="7" fill="hold" display="0">
                  <p:stCondLst>
                    <p:cond delay="indefinite"/>
                  </p:stCondLst>
                  <p:endCondLst>
                    <p:cond evt="onStopAudio" delay="0">
                      <p:tgtEl>
                        <p:sldTgt/>
                      </p:tgtEl>
                    </p:cond>
                  </p:endCondLst>
                </p:cTn>
                <p:tgtEl>
                  <p:spTgt spid="8602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A00A11F7-EE81-0E61-518B-C143BB116335}"/>
              </a:ext>
            </a:extLst>
          </p:cNvPr>
          <p:cNvSpPr>
            <a:spLocks noGrp="1"/>
          </p:cNvSpPr>
          <p:nvPr>
            <p:ph type="title"/>
          </p:nvPr>
        </p:nvSpPr>
        <p:spPr>
          <a:xfrm>
            <a:off x="685800" y="228600"/>
            <a:ext cx="7772400" cy="736600"/>
          </a:xfrm>
        </p:spPr>
        <p:txBody>
          <a:bodyPr/>
          <a:lstStyle/>
          <a:p>
            <a:pPr eaLnBrk="1" hangingPunct="1"/>
            <a:r>
              <a:rPr lang="fr-FR" altLang="fr-FR">
                <a:ea typeface="ＭＳ Ｐゴシック" panose="020B0600070205080204" pitchFamily="34" charset="-128"/>
              </a:rPr>
              <a:t>3- Les facteurs explicatifs</a:t>
            </a:r>
          </a:p>
        </p:txBody>
      </p:sp>
      <p:sp>
        <p:nvSpPr>
          <p:cNvPr id="73732" name="Rectangle 3">
            <a:extLst>
              <a:ext uri="{FF2B5EF4-FFF2-40B4-BE49-F238E27FC236}">
                <a16:creationId xmlns:a16="http://schemas.microsoft.com/office/drawing/2014/main" id="{6C2EC54B-9065-FDBC-4460-4A02D3C78749}"/>
              </a:ext>
            </a:extLst>
          </p:cNvPr>
          <p:cNvSpPr>
            <a:spLocks noGrp="1" noChangeArrowheads="1"/>
          </p:cNvSpPr>
          <p:nvPr>
            <p:ph idx="1"/>
          </p:nvPr>
        </p:nvSpPr>
        <p:spPr/>
        <p:txBody>
          <a:bodyPr>
            <a:normAutofit lnSpcReduction="10000"/>
          </a:bodyPr>
          <a:lstStyle/>
          <a:p>
            <a:pPr eaLnBrk="1" hangingPunct="1">
              <a:lnSpc>
                <a:spcPct val="90000"/>
              </a:lnSpc>
              <a:defRPr/>
            </a:pPr>
            <a:r>
              <a:rPr lang="fr-FR" altLang="fr-FR">
                <a:ea typeface="ＭＳ Ｐゴシック" panose="020B0600070205080204" pitchFamily="34" charset="-128"/>
              </a:rPr>
              <a:t>Les classes sociales</a:t>
            </a:r>
            <a:endParaRPr lang="fr-FR" altLang="fr-FR" sz="2800">
              <a:ea typeface="ＭＳ Ｐゴシック" panose="020B0600070205080204" pitchFamily="34" charset="-128"/>
            </a:endParaRPr>
          </a:p>
          <a:p>
            <a:pPr eaLnBrk="1" hangingPunct="1">
              <a:lnSpc>
                <a:spcPct val="90000"/>
              </a:lnSpc>
              <a:buFont typeface="Times" pitchFamily="2" charset="0"/>
              <a:buNone/>
              <a:defRPr/>
            </a:pPr>
            <a:r>
              <a:rPr lang="fr-FR" altLang="fr-FR">
                <a:ea typeface="ＭＳ Ｐゴシック" panose="020B0600070205080204" pitchFamily="34" charset="-128"/>
              </a:rPr>
              <a:t>Groupes d’individus ou de familles qui ont des comportements et opinions semblables</a:t>
            </a:r>
            <a:endParaRPr lang="fr-FR" altLang="fr-FR" sz="2800">
              <a:ea typeface="ＭＳ Ｐゴシック" panose="020B0600070205080204" pitchFamily="34" charset="-128"/>
            </a:endParaRPr>
          </a:p>
          <a:p>
            <a:pPr lvl="1" eaLnBrk="1" hangingPunct="1">
              <a:lnSpc>
                <a:spcPct val="90000"/>
              </a:lnSpc>
              <a:defRPr/>
            </a:pPr>
            <a:r>
              <a:rPr lang="fr-FR" altLang="fr-FR">
                <a:ea typeface="ＭＳ Ｐゴシック" panose="020B0600070205080204" pitchFamily="34" charset="-128"/>
              </a:rPr>
              <a:t>Aisées:			A</a:t>
            </a:r>
          </a:p>
          <a:p>
            <a:pPr lvl="1" eaLnBrk="1" hangingPunct="1">
              <a:lnSpc>
                <a:spcPct val="90000"/>
              </a:lnSpc>
              <a:defRPr/>
            </a:pPr>
            <a:r>
              <a:rPr lang="fr-FR" altLang="fr-FR">
                <a:ea typeface="ＭＳ Ｐゴシック" panose="020B0600070205080204" pitchFamily="34" charset="-128"/>
              </a:rPr>
              <a:t>Moyennes supérieures:	B</a:t>
            </a:r>
          </a:p>
          <a:p>
            <a:pPr lvl="1" eaLnBrk="1" hangingPunct="1">
              <a:lnSpc>
                <a:spcPct val="90000"/>
              </a:lnSpc>
              <a:defRPr/>
            </a:pPr>
            <a:r>
              <a:rPr lang="fr-FR" altLang="fr-FR">
                <a:ea typeface="ＭＳ Ｐゴシック" panose="020B0600070205080204" pitchFamily="34" charset="-128"/>
              </a:rPr>
              <a:t>Moyennes inférieures:	C</a:t>
            </a:r>
          </a:p>
          <a:p>
            <a:pPr lvl="1" eaLnBrk="1" hangingPunct="1">
              <a:lnSpc>
                <a:spcPct val="90000"/>
              </a:lnSpc>
              <a:defRPr/>
            </a:pPr>
            <a:r>
              <a:rPr lang="fr-FR" altLang="fr-FR">
                <a:ea typeface="ＭＳ Ｐゴシック" panose="020B0600070205080204" pitchFamily="34" charset="-128"/>
              </a:rPr>
              <a:t>Modestes:			D</a:t>
            </a:r>
            <a:endParaRPr lang="fr-FR" altLang="fr-FR" sz="2400">
              <a:ea typeface="ＭＳ Ｐゴシック" panose="020B0600070205080204" pitchFamily="34" charset="-128"/>
            </a:endParaRPr>
          </a:p>
          <a:p>
            <a:pPr eaLnBrk="1" hangingPunct="1">
              <a:lnSpc>
                <a:spcPct val="90000"/>
              </a:lnSpc>
              <a:defRPr/>
            </a:pPr>
            <a:r>
              <a:rPr lang="fr-FR" altLang="fr-FR">
                <a:ea typeface="ＭＳ Ｐゴシック" panose="020B0600070205080204" pitchFamily="34" charset="-128"/>
              </a:rPr>
              <a:t>La culture</a:t>
            </a:r>
          </a:p>
          <a:p>
            <a:pPr eaLnBrk="1" hangingPunct="1">
              <a:lnSpc>
                <a:spcPct val="90000"/>
              </a:lnSpc>
              <a:buFont typeface="Times" pitchFamily="2" charset="0"/>
              <a:buNone/>
              <a:defRPr/>
            </a:pPr>
            <a:r>
              <a:rPr lang="fr-FR" altLang="fr-FR">
                <a:ea typeface="ＭＳ Ｐゴシック" panose="020B0600070205080204" pitchFamily="34" charset="-128"/>
              </a:rPr>
              <a:t>Caractérise un groupe de personnes qui agit en fonction de croyances, normes, habitudes, règles édictées par une société</a:t>
            </a:r>
          </a:p>
        </p:txBody>
      </p:sp>
      <p:sp>
        <p:nvSpPr>
          <p:cNvPr id="82947" name="Espace réservé du numéro de diapositive 3">
            <a:extLst>
              <a:ext uri="{FF2B5EF4-FFF2-40B4-BE49-F238E27FC236}">
                <a16:creationId xmlns:a16="http://schemas.microsoft.com/office/drawing/2014/main" id="{6DC5E756-9E69-3DA0-2161-DC494240F2F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3350587-CB0C-4C4C-88BF-B886B3F1E5B0}" type="slidenum">
              <a:rPr lang="en-US" altLang="fr-FR" sz="1800" smtClean="0">
                <a:solidFill>
                  <a:schemeClr val="bg1"/>
                </a:solidFill>
              </a:rPr>
              <a:pPr algn="l"/>
              <a:t>31</a:t>
            </a:fld>
            <a:endParaRPr lang="en-US" altLang="fr-FR" sz="1800">
              <a:solidFill>
                <a:schemeClr val="bg1"/>
              </a:solidFill>
            </a:endParaRPr>
          </a:p>
        </p:txBody>
      </p:sp>
      <p:sp>
        <p:nvSpPr>
          <p:cNvPr id="82948" name="Rectangle 4">
            <a:extLst>
              <a:ext uri="{FF2B5EF4-FFF2-40B4-BE49-F238E27FC236}">
                <a16:creationId xmlns:a16="http://schemas.microsoft.com/office/drawing/2014/main" id="{18529BD8-0C86-E672-87F5-8BC0195828D1}"/>
              </a:ext>
            </a:extLst>
          </p:cNvPr>
          <p:cNvSpPr>
            <a:spLocks noChangeArrowheads="1"/>
          </p:cNvSpPr>
          <p:nvPr/>
        </p:nvSpPr>
        <p:spPr bwMode="auto">
          <a:xfrm>
            <a:off x="228600" y="1295400"/>
            <a:ext cx="5514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3200">
                <a:latin typeface="Arial" panose="020B0604020202020204" pitchFamily="34" charset="0"/>
              </a:rPr>
              <a:t>Les facteurs d’environnement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6843C243-7F6A-2636-198B-4C3A99BFF670}"/>
              </a:ext>
            </a:extLst>
          </p:cNvPr>
          <p:cNvSpPr>
            <a:spLocks noGrp="1"/>
          </p:cNvSpPr>
          <p:nvPr>
            <p:ph type="ctrTitle"/>
          </p:nvPr>
        </p:nvSpPr>
        <p:spPr>
          <a:xfrm>
            <a:off x="6934200" y="2438400"/>
            <a:ext cx="1905000" cy="1905000"/>
          </a:xfrm>
        </p:spPr>
        <p:txBody>
          <a:bodyPr/>
          <a:lstStyle/>
          <a:p>
            <a:pPr algn="ctr" eaLnBrk="1" hangingPunct="1"/>
            <a:r>
              <a:rPr lang="fr-FR" altLang="fr-FR" sz="2400">
                <a:solidFill>
                  <a:srgbClr val="FFFFFF"/>
                </a:solidFill>
                <a:ea typeface="ＭＳ Ｐゴシック" panose="020B0600070205080204" pitchFamily="34" charset="-128"/>
              </a:rPr>
              <a:t>3 - La </a:t>
            </a:r>
            <a:r>
              <a:rPr lang="fr-FR" altLang="fr-FR" sz="1800">
                <a:solidFill>
                  <a:srgbClr val="FFFFFF"/>
                </a:solidFill>
                <a:ea typeface="ＭＳ Ｐゴシック" panose="020B0600070205080204" pitchFamily="34" charset="-128"/>
              </a:rPr>
              <a:t>Consommaction</a:t>
            </a:r>
          </a:p>
        </p:txBody>
      </p:sp>
      <p:sp>
        <p:nvSpPr>
          <p:cNvPr id="84994" name="Rectangle 3">
            <a:extLst>
              <a:ext uri="{FF2B5EF4-FFF2-40B4-BE49-F238E27FC236}">
                <a16:creationId xmlns:a16="http://schemas.microsoft.com/office/drawing/2014/main" id="{71CC102A-9BE9-CAD7-DBCE-4395C6EEE537}"/>
              </a:ext>
            </a:extLst>
          </p:cNvPr>
          <p:cNvSpPr>
            <a:spLocks noGrp="1"/>
          </p:cNvSpPr>
          <p:nvPr>
            <p:ph type="subTitle" idx="1"/>
          </p:nvPr>
        </p:nvSpPr>
        <p:spPr>
          <a:xfrm>
            <a:off x="457200" y="1143000"/>
            <a:ext cx="6400800" cy="1679575"/>
          </a:xfrm>
        </p:spPr>
        <p:txBody>
          <a:bodyPr/>
          <a:lstStyle/>
          <a:p>
            <a:pPr eaLnBrk="1" hangingPunct="1"/>
            <a:r>
              <a:rPr lang="fr-FR" altLang="fr-FR">
                <a:solidFill>
                  <a:srgbClr val="FFFFFF"/>
                </a:solidFill>
                <a:ea typeface="ＭＳ Ｐゴシック" panose="020B0600070205080204" pitchFamily="34" charset="-128"/>
              </a:rPr>
              <a:t>1- Le mouvement consumériste</a:t>
            </a:r>
          </a:p>
          <a:p>
            <a:pPr eaLnBrk="1" hangingPunct="1"/>
            <a:r>
              <a:rPr lang="fr-FR" altLang="fr-FR">
                <a:solidFill>
                  <a:srgbClr val="FFFFFF"/>
                </a:solidFill>
                <a:ea typeface="ＭＳ Ｐゴシック" panose="020B0600070205080204" pitchFamily="34" charset="-128"/>
              </a:rPr>
              <a:t>2- Les structures</a:t>
            </a:r>
          </a:p>
        </p:txBody>
      </p:sp>
      <p:sp>
        <p:nvSpPr>
          <p:cNvPr id="84995" name="Rectangle 35">
            <a:extLst>
              <a:ext uri="{FF2B5EF4-FFF2-40B4-BE49-F238E27FC236}">
                <a16:creationId xmlns:a16="http://schemas.microsoft.com/office/drawing/2014/main" id="{3ED9BD1D-D5EA-41A4-9E4D-FCD42E8F17F5}"/>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378E409-1721-FD4E-963C-137C80187030}" type="slidenum">
              <a:rPr lang="en-US" altLang="fr-FR" sz="1800" smtClean="0">
                <a:solidFill>
                  <a:schemeClr val="bg1"/>
                </a:solidFill>
              </a:rPr>
              <a:pPr algn="l"/>
              <a:t>32</a:t>
            </a:fld>
            <a:endParaRPr lang="en-US" altLang="fr-FR" sz="180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84CC8CEB-1C36-2542-0934-0148BC7564C0}"/>
              </a:ext>
            </a:extLst>
          </p:cNvPr>
          <p:cNvSpPr>
            <a:spLocks noGrp="1"/>
          </p:cNvSpPr>
          <p:nvPr>
            <p:ph type="title"/>
          </p:nvPr>
        </p:nvSpPr>
        <p:spPr>
          <a:xfrm>
            <a:off x="685800" y="304800"/>
            <a:ext cx="7772400" cy="665163"/>
          </a:xfrm>
        </p:spPr>
        <p:txBody>
          <a:bodyPr/>
          <a:lstStyle/>
          <a:p>
            <a:pPr eaLnBrk="1" hangingPunct="1"/>
            <a:r>
              <a:rPr lang="fr-FR" altLang="fr-FR" sz="3200">
                <a:ea typeface="ＭＳ Ｐゴシック" panose="020B0600070205080204" pitchFamily="34" charset="-128"/>
              </a:rPr>
              <a:t>1 - le mouvement consumériste</a:t>
            </a:r>
            <a:endParaRPr lang="fr-FR" altLang="fr-FR">
              <a:ea typeface="ＭＳ Ｐゴシック" panose="020B0600070205080204" pitchFamily="34" charset="-128"/>
            </a:endParaRPr>
          </a:p>
        </p:txBody>
      </p:sp>
      <p:sp>
        <p:nvSpPr>
          <p:cNvPr id="87042" name="Rectangle 3">
            <a:extLst>
              <a:ext uri="{FF2B5EF4-FFF2-40B4-BE49-F238E27FC236}">
                <a16:creationId xmlns:a16="http://schemas.microsoft.com/office/drawing/2014/main" id="{1F57C487-6434-5423-86DB-1018284565C0}"/>
              </a:ext>
            </a:extLst>
          </p:cNvPr>
          <p:cNvSpPr>
            <a:spLocks noGrp="1" noChangeArrowheads="1"/>
          </p:cNvSpPr>
          <p:nvPr>
            <p:ph idx="1"/>
          </p:nvPr>
        </p:nvSpPr>
        <p:spPr>
          <a:xfrm>
            <a:off x="685800" y="1371600"/>
            <a:ext cx="8062913" cy="1219200"/>
          </a:xfrm>
          <a:ln w="38100">
            <a:solidFill>
              <a:schemeClr val="hlink"/>
            </a:solidFill>
            <a:miter lim="800000"/>
            <a:headEnd/>
            <a:tailEnd/>
          </a:ln>
        </p:spPr>
        <p:txBody>
          <a:bodyPr/>
          <a:lstStyle/>
          <a:p>
            <a:pPr eaLnBrk="1" hangingPunct="1">
              <a:lnSpc>
                <a:spcPct val="80000"/>
              </a:lnSpc>
            </a:pPr>
            <a:r>
              <a:rPr lang="fr-FR" altLang="fr-FR" sz="1600">
                <a:ea typeface="ＭＳ Ｐゴシック" panose="020B0600070205080204" pitchFamily="34" charset="-128"/>
              </a:rPr>
              <a:t>France, 1927, Confédération Générale de la Consommation</a:t>
            </a:r>
          </a:p>
          <a:p>
            <a:pPr eaLnBrk="1" hangingPunct="1">
              <a:lnSpc>
                <a:spcPct val="80000"/>
              </a:lnSpc>
            </a:pPr>
            <a:r>
              <a:rPr lang="fr-FR" altLang="fr-FR" sz="1600">
                <a:ea typeface="ＭＳ Ｐゴシック" panose="020B0600070205080204" pitchFamily="34" charset="-128"/>
              </a:rPr>
              <a:t>Etats-Unis, 1928, Consumer’s Research</a:t>
            </a:r>
          </a:p>
          <a:p>
            <a:pPr eaLnBrk="1" hangingPunct="1">
              <a:lnSpc>
                <a:spcPct val="80000"/>
              </a:lnSpc>
            </a:pPr>
            <a:r>
              <a:rPr lang="fr-FR" altLang="fr-FR" sz="1600">
                <a:ea typeface="ＭＳ Ｐゴシック" panose="020B0600070205080204" pitchFamily="34" charset="-128"/>
              </a:rPr>
              <a:t>Grande Bretagne, 1957, Consumer’s association</a:t>
            </a:r>
          </a:p>
        </p:txBody>
      </p:sp>
      <p:sp>
        <p:nvSpPr>
          <p:cNvPr id="87043" name="Espace réservé du numéro de diapositive 3">
            <a:extLst>
              <a:ext uri="{FF2B5EF4-FFF2-40B4-BE49-F238E27FC236}">
                <a16:creationId xmlns:a16="http://schemas.microsoft.com/office/drawing/2014/main" id="{933BFE32-76C1-5981-C8CD-EE9BCBB5C867}"/>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693A4B6-764B-FE4C-AF9E-0626CB436573}" type="slidenum">
              <a:rPr lang="en-US" altLang="fr-FR" sz="1800" smtClean="0">
                <a:solidFill>
                  <a:schemeClr val="bg1"/>
                </a:solidFill>
              </a:rPr>
              <a:pPr algn="l"/>
              <a:t>33</a:t>
            </a:fld>
            <a:endParaRPr lang="en-US" altLang="fr-FR" sz="1800">
              <a:solidFill>
                <a:schemeClr val="bg1"/>
              </a:solidFill>
            </a:endParaRPr>
          </a:p>
        </p:txBody>
      </p:sp>
      <p:sp>
        <p:nvSpPr>
          <p:cNvPr id="87044" name="Text Box 4">
            <a:extLst>
              <a:ext uri="{FF2B5EF4-FFF2-40B4-BE49-F238E27FC236}">
                <a16:creationId xmlns:a16="http://schemas.microsoft.com/office/drawing/2014/main" id="{F8FDC736-9E77-28B1-1C56-C1D6808194EC}"/>
              </a:ext>
            </a:extLst>
          </p:cNvPr>
          <p:cNvSpPr txBox="1">
            <a:spLocks noChangeArrowheads="1"/>
          </p:cNvSpPr>
          <p:nvPr/>
        </p:nvSpPr>
        <p:spPr bwMode="auto">
          <a:xfrm>
            <a:off x="696913" y="2819400"/>
            <a:ext cx="2673350" cy="3046413"/>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En France</a:t>
            </a:r>
            <a:endParaRPr lang="fr-FR" altLang="fr-FR" sz="2400"/>
          </a:p>
          <a:p>
            <a:pPr algn="ctr"/>
            <a:r>
              <a:rPr lang="fr-FR" altLang="fr-FR" sz="2400"/>
              <a:t>1966, INC</a:t>
            </a:r>
          </a:p>
          <a:p>
            <a:pPr algn="ctr"/>
            <a:r>
              <a:rPr lang="fr-FR" altLang="fr-FR" sz="2400"/>
              <a:t>1973, loi Royer</a:t>
            </a:r>
          </a:p>
          <a:p>
            <a:pPr algn="ctr"/>
            <a:r>
              <a:rPr lang="fr-FR" altLang="fr-FR" sz="2400"/>
              <a:t>1978, CNIL</a:t>
            </a:r>
          </a:p>
          <a:p>
            <a:pPr algn="ctr"/>
            <a:r>
              <a:rPr lang="fr-FR" altLang="fr-FR" sz="2400"/>
              <a:t>1981, Ministre de la</a:t>
            </a:r>
          </a:p>
          <a:p>
            <a:pPr algn="ctr"/>
            <a:r>
              <a:rPr lang="fr-FR" altLang="fr-FR" sz="2400"/>
              <a:t>Consommation</a:t>
            </a:r>
          </a:p>
          <a:p>
            <a:pPr algn="ctr"/>
            <a:r>
              <a:rPr lang="fr-FR" altLang="fr-FR" sz="2400"/>
              <a:t>1993, Code de la</a:t>
            </a:r>
          </a:p>
          <a:p>
            <a:pPr algn="ctr"/>
            <a:r>
              <a:rPr lang="fr-FR" altLang="fr-FR" sz="2400"/>
              <a:t>consommation</a:t>
            </a:r>
          </a:p>
        </p:txBody>
      </p:sp>
      <p:sp>
        <p:nvSpPr>
          <p:cNvPr id="87045" name="Text Box 5">
            <a:extLst>
              <a:ext uri="{FF2B5EF4-FFF2-40B4-BE49-F238E27FC236}">
                <a16:creationId xmlns:a16="http://schemas.microsoft.com/office/drawing/2014/main" id="{DB2E259D-DC04-F09E-DAB5-5BEFE67D62D6}"/>
              </a:ext>
            </a:extLst>
          </p:cNvPr>
          <p:cNvSpPr txBox="1">
            <a:spLocks noChangeArrowheads="1"/>
          </p:cNvSpPr>
          <p:nvPr/>
        </p:nvSpPr>
        <p:spPr bwMode="auto">
          <a:xfrm>
            <a:off x="3657600" y="2879725"/>
            <a:ext cx="5091113" cy="268922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Motivations</a:t>
            </a:r>
            <a:endParaRPr lang="fr-FR" altLang="fr-FR" sz="2400"/>
          </a:p>
          <a:p>
            <a:pPr algn="ctr"/>
            <a:endParaRPr lang="fr-FR" altLang="fr-FR" sz="2400"/>
          </a:p>
          <a:p>
            <a:r>
              <a:rPr lang="fr-FR" altLang="fr-FR" sz="2000"/>
              <a:t>De nouvelles exigences des Consommateurs</a:t>
            </a:r>
          </a:p>
          <a:p>
            <a:r>
              <a:rPr lang="fr-FR" altLang="fr-FR" sz="2000"/>
              <a:t>Recherche d’une meilleure adéquation des pdts</a:t>
            </a:r>
          </a:p>
          <a:p>
            <a:r>
              <a:rPr lang="fr-FR" altLang="fr-FR" sz="2000"/>
              <a:t>à leurs besoins et à leur mode de vie</a:t>
            </a:r>
          </a:p>
          <a:p>
            <a:endParaRPr lang="fr-FR" altLang="fr-FR" sz="2000"/>
          </a:p>
          <a:p>
            <a:r>
              <a:rPr lang="fr-FR" altLang="fr-FR" sz="2000"/>
              <a:t>Volonté d’une information véridique et d’une</a:t>
            </a:r>
          </a:p>
          <a:p>
            <a:r>
              <a:rPr lang="fr-FR" altLang="fr-FR" sz="2000"/>
              <a:t>garantie de satisfaction minimale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1412011F-FB74-4B0E-8390-7A8D0F16409F}"/>
              </a:ext>
            </a:extLst>
          </p:cNvPr>
          <p:cNvSpPr>
            <a:spLocks noGrp="1"/>
          </p:cNvSpPr>
          <p:nvPr>
            <p:ph type="title"/>
          </p:nvPr>
        </p:nvSpPr>
        <p:spPr>
          <a:xfrm>
            <a:off x="685800" y="96838"/>
            <a:ext cx="7772400" cy="665162"/>
          </a:xfrm>
        </p:spPr>
        <p:txBody>
          <a:bodyPr/>
          <a:lstStyle/>
          <a:p>
            <a:pPr eaLnBrk="1" hangingPunct="1"/>
            <a:r>
              <a:rPr lang="fr-FR" altLang="fr-FR" sz="3200">
                <a:ea typeface="ＭＳ Ｐゴシック" panose="020B0600070205080204" pitchFamily="34" charset="-128"/>
              </a:rPr>
              <a:t>2 - les structures</a:t>
            </a:r>
          </a:p>
        </p:txBody>
      </p:sp>
      <p:sp>
        <p:nvSpPr>
          <p:cNvPr id="89090" name="Rectangle 3">
            <a:extLst>
              <a:ext uri="{FF2B5EF4-FFF2-40B4-BE49-F238E27FC236}">
                <a16:creationId xmlns:a16="http://schemas.microsoft.com/office/drawing/2014/main" id="{F6B66114-AE9B-A3CA-DEA4-29C89DCE571B}"/>
              </a:ext>
            </a:extLst>
          </p:cNvPr>
          <p:cNvSpPr>
            <a:spLocks noGrp="1"/>
          </p:cNvSpPr>
          <p:nvPr>
            <p:ph idx="1"/>
          </p:nvPr>
        </p:nvSpPr>
        <p:spPr>
          <a:xfrm>
            <a:off x="685800" y="990600"/>
            <a:ext cx="7772400" cy="5029200"/>
          </a:xfrm>
        </p:spPr>
        <p:txBody>
          <a:bodyPr/>
          <a:lstStyle/>
          <a:p>
            <a:pPr eaLnBrk="1" hangingPunct="1">
              <a:lnSpc>
                <a:spcPct val="80000"/>
              </a:lnSpc>
            </a:pPr>
            <a:r>
              <a:rPr lang="fr-FR" altLang="fr-FR" sz="2800">
                <a:ea typeface="ＭＳ Ｐゴシック" panose="020B0600070205080204" pitchFamily="34" charset="-128"/>
              </a:rPr>
              <a:t>Organismes privés</a:t>
            </a:r>
          </a:p>
          <a:p>
            <a:pPr lvl="1" eaLnBrk="1" hangingPunct="1">
              <a:lnSpc>
                <a:spcPct val="80000"/>
              </a:lnSpc>
              <a:buFont typeface="Wingdings" pitchFamily="2" charset="2"/>
              <a:buNone/>
            </a:pPr>
            <a:r>
              <a:rPr lang="fr-FR" altLang="fr-FR" sz="2000">
                <a:ea typeface="ＭＳ Ｐゴシック" panose="020B0600070205080204" pitchFamily="34" charset="-128"/>
              </a:rPr>
              <a:t>Associations syndicales, associations spécifiques et associations consuméristes indépendantes dont l’UFC</a:t>
            </a:r>
          </a:p>
          <a:p>
            <a:pPr eaLnBrk="1" hangingPunct="1">
              <a:lnSpc>
                <a:spcPct val="80000"/>
              </a:lnSpc>
            </a:pPr>
            <a:r>
              <a:rPr lang="fr-FR" altLang="fr-FR" sz="2800">
                <a:ea typeface="ＭＳ Ｐゴシック" panose="020B0600070205080204" pitchFamily="34" charset="-128"/>
              </a:rPr>
              <a:t>Moyens d’action</a:t>
            </a:r>
            <a:endParaRPr lang="fr-FR" altLang="fr-FR">
              <a:ea typeface="ＭＳ Ｐゴシック" panose="020B0600070205080204" pitchFamily="34" charset="-128"/>
            </a:endParaRPr>
          </a:p>
          <a:p>
            <a:pPr lvl="1" eaLnBrk="1" hangingPunct="1">
              <a:lnSpc>
                <a:spcPct val="80000"/>
              </a:lnSpc>
            </a:pPr>
            <a:r>
              <a:rPr lang="fr-FR" altLang="fr-FR">
                <a:ea typeface="ＭＳ Ｐゴシック" panose="020B0600070205080204" pitchFamily="34" charset="-128"/>
              </a:rPr>
              <a:t>Information</a:t>
            </a:r>
          </a:p>
          <a:p>
            <a:pPr lvl="1" eaLnBrk="1" hangingPunct="1">
              <a:lnSpc>
                <a:spcPct val="80000"/>
              </a:lnSpc>
            </a:pPr>
            <a:r>
              <a:rPr lang="fr-FR" altLang="fr-FR">
                <a:ea typeface="ＭＳ Ｐゴシック" panose="020B0600070205080204" pitchFamily="34" charset="-128"/>
              </a:rPr>
              <a:t>Défense consommateur</a:t>
            </a:r>
          </a:p>
          <a:p>
            <a:pPr lvl="1" eaLnBrk="1" hangingPunct="1">
              <a:lnSpc>
                <a:spcPct val="80000"/>
              </a:lnSpc>
            </a:pPr>
            <a:r>
              <a:rPr lang="fr-FR" altLang="fr-FR">
                <a:ea typeface="ＭＳ Ｐゴシック" panose="020B0600070205080204" pitchFamily="34" charset="-128"/>
              </a:rPr>
              <a:t>Actions collectives</a:t>
            </a:r>
          </a:p>
          <a:p>
            <a:pPr lvl="1" eaLnBrk="1" hangingPunct="1">
              <a:lnSpc>
                <a:spcPct val="80000"/>
              </a:lnSpc>
            </a:pPr>
            <a:r>
              <a:rPr lang="fr-FR" altLang="fr-FR">
                <a:ea typeface="ＭＳ Ｐゴシック" panose="020B0600070205080204" pitchFamily="34" charset="-128"/>
              </a:rPr>
              <a:t>Concertations</a:t>
            </a:r>
          </a:p>
          <a:p>
            <a:pPr eaLnBrk="1" hangingPunct="1">
              <a:lnSpc>
                <a:spcPct val="80000"/>
              </a:lnSpc>
            </a:pPr>
            <a:r>
              <a:rPr lang="fr-FR" altLang="fr-FR" sz="2800">
                <a:ea typeface="ＭＳ Ｐゴシック" panose="020B0600070205080204" pitchFamily="34" charset="-128"/>
              </a:rPr>
              <a:t>L’Etat</a:t>
            </a:r>
            <a:endParaRPr lang="fr-FR" altLang="fr-FR">
              <a:ea typeface="ＭＳ Ｐゴシック" panose="020B0600070205080204" pitchFamily="34" charset="-128"/>
            </a:endParaRPr>
          </a:p>
          <a:p>
            <a:pPr lvl="1" eaLnBrk="1" hangingPunct="1">
              <a:lnSpc>
                <a:spcPct val="80000"/>
              </a:lnSpc>
            </a:pPr>
            <a:r>
              <a:rPr lang="fr-FR" altLang="fr-FR">
                <a:ea typeface="ＭＳ Ｐゴシック" panose="020B0600070205080204" pitchFamily="34" charset="-128"/>
              </a:rPr>
              <a:t>Réglementations</a:t>
            </a:r>
          </a:p>
          <a:p>
            <a:pPr lvl="1" eaLnBrk="1" hangingPunct="1">
              <a:lnSpc>
                <a:spcPct val="80000"/>
              </a:lnSpc>
            </a:pPr>
            <a:r>
              <a:rPr lang="fr-FR" altLang="fr-FR">
                <a:ea typeface="ＭＳ Ｐゴシック" panose="020B0600070205080204" pitchFamily="34" charset="-128"/>
              </a:rPr>
              <a:t>Organismes publics</a:t>
            </a:r>
          </a:p>
          <a:p>
            <a:pPr eaLnBrk="1" hangingPunct="1">
              <a:lnSpc>
                <a:spcPct val="80000"/>
              </a:lnSpc>
            </a:pPr>
            <a:r>
              <a:rPr lang="fr-FR" altLang="fr-FR" sz="2800">
                <a:ea typeface="ＭＳ Ｐゴシック" panose="020B0600070205080204" pitchFamily="34" charset="-128"/>
              </a:rPr>
              <a:t>A l’étranger</a:t>
            </a:r>
          </a:p>
          <a:p>
            <a:pPr lvl="1" eaLnBrk="1" hangingPunct="1">
              <a:lnSpc>
                <a:spcPct val="80000"/>
              </a:lnSpc>
            </a:pPr>
            <a:r>
              <a:rPr lang="fr-FR" altLang="fr-FR">
                <a:ea typeface="ＭＳ Ｐゴシック" panose="020B0600070205080204" pitchFamily="34" charset="-128"/>
              </a:rPr>
              <a:t>Union européenne</a:t>
            </a:r>
          </a:p>
        </p:txBody>
      </p:sp>
      <p:sp>
        <p:nvSpPr>
          <p:cNvPr id="89091" name="Espace réservé du numéro de diapositive 3">
            <a:extLst>
              <a:ext uri="{FF2B5EF4-FFF2-40B4-BE49-F238E27FC236}">
                <a16:creationId xmlns:a16="http://schemas.microsoft.com/office/drawing/2014/main" id="{4D7DA931-3E20-873C-4D59-46568037B27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9C6C7ED-D693-A741-849D-AA190F6E3CA7}" type="slidenum">
              <a:rPr lang="en-US" altLang="fr-FR" sz="1800" smtClean="0">
                <a:solidFill>
                  <a:schemeClr val="bg1"/>
                </a:solidFill>
              </a:rPr>
              <a:pPr algn="l"/>
              <a:t>34</a:t>
            </a:fld>
            <a:endParaRPr lang="en-US" altLang="fr-FR" sz="1800">
              <a:solidFill>
                <a:schemeClr val="bg1"/>
              </a:solidFill>
            </a:endParaRPr>
          </a:p>
        </p:txBody>
      </p:sp>
      <p:pic>
        <p:nvPicPr>
          <p:cNvPr id="89092" name="Image 4" descr="images-2.jpeg">
            <a:extLst>
              <a:ext uri="{FF2B5EF4-FFF2-40B4-BE49-F238E27FC236}">
                <a16:creationId xmlns:a16="http://schemas.microsoft.com/office/drawing/2014/main" id="{E28DB30E-C196-61DB-C0C8-5CA51743E2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1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age 5" descr="images-1.jpeg">
            <a:extLst>
              <a:ext uri="{FF2B5EF4-FFF2-40B4-BE49-F238E27FC236}">
                <a16:creationId xmlns:a16="http://schemas.microsoft.com/office/drawing/2014/main" id="{6E2DB1DD-5438-672D-C7B0-483F856705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4389438"/>
            <a:ext cx="3340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C417F4A5-9E75-B22B-C048-59E9D1391933}"/>
              </a:ext>
            </a:extLst>
          </p:cNvPr>
          <p:cNvSpPr>
            <a:spLocks noGrp="1"/>
          </p:cNvSpPr>
          <p:nvPr>
            <p:ph type="ctrTitle"/>
          </p:nvPr>
        </p:nvSpPr>
        <p:spPr>
          <a:xfrm>
            <a:off x="6781800" y="2514600"/>
            <a:ext cx="2133600" cy="1905000"/>
          </a:xfrm>
        </p:spPr>
        <p:txBody>
          <a:bodyPr/>
          <a:lstStyle/>
          <a:p>
            <a:pPr algn="ctr" eaLnBrk="1" hangingPunct="1"/>
            <a:r>
              <a:rPr lang="fr-FR" altLang="fr-FR" sz="2400">
                <a:solidFill>
                  <a:srgbClr val="FFFFFF"/>
                </a:solidFill>
                <a:ea typeface="ＭＳ Ｐゴシック" panose="020B0600070205080204" pitchFamily="34" charset="-128"/>
              </a:rPr>
              <a:t>4 - Le marché et son </a:t>
            </a:r>
            <a:r>
              <a:rPr lang="fr-FR" altLang="fr-FR" sz="2200">
                <a:solidFill>
                  <a:srgbClr val="FFFFFF"/>
                </a:solidFill>
                <a:ea typeface="ＭＳ Ｐゴシック" panose="020B0600070205080204" pitchFamily="34" charset="-128"/>
              </a:rPr>
              <a:t>environnement</a:t>
            </a:r>
          </a:p>
        </p:txBody>
      </p:sp>
      <p:sp>
        <p:nvSpPr>
          <p:cNvPr id="91138" name="Rectangle 3">
            <a:extLst>
              <a:ext uri="{FF2B5EF4-FFF2-40B4-BE49-F238E27FC236}">
                <a16:creationId xmlns:a16="http://schemas.microsoft.com/office/drawing/2014/main" id="{CCEA173C-4AC3-7C78-F91E-B3A080358BE6}"/>
              </a:ext>
            </a:extLst>
          </p:cNvPr>
          <p:cNvSpPr>
            <a:spLocks noGrp="1"/>
          </p:cNvSpPr>
          <p:nvPr>
            <p:ph type="subTitle" idx="1"/>
          </p:nvPr>
        </p:nvSpPr>
        <p:spPr>
          <a:xfrm>
            <a:off x="381000" y="1066800"/>
            <a:ext cx="6400800" cy="1679575"/>
          </a:xfrm>
        </p:spPr>
        <p:txBody>
          <a:bodyPr/>
          <a:lstStyle/>
          <a:p>
            <a:pPr eaLnBrk="1" hangingPunct="1"/>
            <a:r>
              <a:rPr lang="fr-FR" altLang="fr-FR">
                <a:solidFill>
                  <a:srgbClr val="FFFFFF"/>
                </a:solidFill>
                <a:ea typeface="ＭＳ Ｐゴシック" panose="020B0600070205080204" pitchFamily="34" charset="-128"/>
              </a:rPr>
              <a:t>1 - Notions</a:t>
            </a:r>
          </a:p>
          <a:p>
            <a:pPr eaLnBrk="1" hangingPunct="1"/>
            <a:r>
              <a:rPr lang="fr-FR" altLang="fr-FR">
                <a:solidFill>
                  <a:srgbClr val="FFFFFF"/>
                </a:solidFill>
                <a:ea typeface="ＭＳ Ｐゴシック" panose="020B0600070205080204" pitchFamily="34" charset="-128"/>
              </a:rPr>
              <a:t>2 - Structure</a:t>
            </a:r>
          </a:p>
        </p:txBody>
      </p:sp>
      <p:sp>
        <p:nvSpPr>
          <p:cNvPr id="91139" name="Rectangle 35">
            <a:extLst>
              <a:ext uri="{FF2B5EF4-FFF2-40B4-BE49-F238E27FC236}">
                <a16:creationId xmlns:a16="http://schemas.microsoft.com/office/drawing/2014/main" id="{D3EC6ED7-8D0C-28AC-8CE6-2C8E6BE13684}"/>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C0F4262-A062-9744-95F9-3EBC9D3D4E68}" type="slidenum">
              <a:rPr lang="en-US" altLang="fr-FR" sz="1800" smtClean="0">
                <a:solidFill>
                  <a:schemeClr val="bg1"/>
                </a:solidFill>
              </a:rPr>
              <a:pPr algn="l"/>
              <a:t>35</a:t>
            </a:fld>
            <a:endParaRPr lang="en-US" altLang="fr-FR" sz="180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24E3F97E-FAED-039E-5896-486D2DD0FEA1}"/>
              </a:ext>
            </a:extLst>
          </p:cNvPr>
          <p:cNvSpPr>
            <a:spLocks noGrp="1"/>
          </p:cNvSpPr>
          <p:nvPr>
            <p:ph type="title"/>
          </p:nvPr>
        </p:nvSpPr>
        <p:spPr>
          <a:xfrm>
            <a:off x="685800" y="304800"/>
            <a:ext cx="7772400" cy="665163"/>
          </a:xfrm>
        </p:spPr>
        <p:txBody>
          <a:bodyPr/>
          <a:lstStyle/>
          <a:p>
            <a:pPr eaLnBrk="1" hangingPunct="1"/>
            <a:r>
              <a:rPr lang="fr-FR" altLang="fr-FR" sz="3200">
                <a:ea typeface="ＭＳ Ｐゴシック" panose="020B0600070205080204" pitchFamily="34" charset="-128"/>
              </a:rPr>
              <a:t>1 - Notions</a:t>
            </a:r>
            <a:endParaRPr lang="fr-FR" altLang="fr-FR">
              <a:ea typeface="ＭＳ Ｐゴシック" panose="020B0600070205080204" pitchFamily="34" charset="-128"/>
            </a:endParaRPr>
          </a:p>
        </p:txBody>
      </p:sp>
      <p:sp>
        <p:nvSpPr>
          <p:cNvPr id="93186" name="Rectangle 3">
            <a:extLst>
              <a:ext uri="{FF2B5EF4-FFF2-40B4-BE49-F238E27FC236}">
                <a16:creationId xmlns:a16="http://schemas.microsoft.com/office/drawing/2014/main" id="{C4607765-71C3-1163-4D04-97947BAB4D30}"/>
              </a:ext>
            </a:extLst>
          </p:cNvPr>
          <p:cNvSpPr>
            <a:spLocks noGrp="1"/>
          </p:cNvSpPr>
          <p:nvPr>
            <p:ph idx="1"/>
          </p:nvPr>
        </p:nvSpPr>
        <p:spPr>
          <a:xfrm>
            <a:off x="304800" y="1676400"/>
            <a:ext cx="8534400" cy="4114800"/>
          </a:xfrm>
        </p:spPr>
        <p:txBody>
          <a:bodyPr/>
          <a:lstStyle/>
          <a:p>
            <a:pPr marL="609600" indent="-609600" eaLnBrk="1" hangingPunct="1"/>
            <a:r>
              <a:rPr lang="fr-FR" altLang="fr-FR">
                <a:solidFill>
                  <a:schemeClr val="folHlink"/>
                </a:solidFill>
                <a:ea typeface="ＭＳ Ｐゴシック" panose="020B0600070205080204" pitchFamily="34" charset="-128"/>
              </a:rPr>
              <a:t>Définitions</a:t>
            </a:r>
            <a:endParaRPr lang="fr-FR" altLang="fr-FR">
              <a:ea typeface="ＭＳ Ｐゴシック" panose="020B0600070205080204" pitchFamily="34" charset="-128"/>
            </a:endParaRPr>
          </a:p>
          <a:p>
            <a:pPr marL="990600" lvl="1" indent="-533400" eaLnBrk="1" hangingPunct="1">
              <a:buFont typeface="Times" charset="0"/>
              <a:buAutoNum type="arabicPeriod"/>
            </a:pPr>
            <a:r>
              <a:rPr lang="fr-FR" altLang="fr-FR">
                <a:solidFill>
                  <a:schemeClr val="hlink"/>
                </a:solidFill>
                <a:ea typeface="ＭＳ Ｐゴシック" panose="020B0600070205080204" pitchFamily="34" charset="-128"/>
              </a:rPr>
              <a:t>Marché géographique</a:t>
            </a:r>
            <a:endParaRPr lang="fr-FR" altLang="fr-FR">
              <a:ea typeface="ＭＳ Ｐゴシック" panose="020B0600070205080204" pitchFamily="34" charset="-128"/>
            </a:endParaRPr>
          </a:p>
          <a:p>
            <a:pPr marL="990600" lvl="1" indent="-533400" eaLnBrk="1" hangingPunct="1">
              <a:buFont typeface="Wingdings" pitchFamily="2" charset="2"/>
              <a:buNone/>
            </a:pPr>
            <a:r>
              <a:rPr lang="fr-FR" altLang="fr-FR" sz="2400">
                <a:ea typeface="ＭＳ Ｐゴシック" panose="020B0600070205080204" pitchFamily="34" charset="-128"/>
              </a:rPr>
              <a:t>On distingue le marché</a:t>
            </a:r>
            <a:endParaRPr lang="fr-FR" altLang="fr-FR">
              <a:ea typeface="ＭＳ Ｐゴシック" panose="020B0600070205080204" pitchFamily="34" charset="-128"/>
            </a:endParaRPr>
          </a:p>
          <a:p>
            <a:pPr marL="1371600" lvl="2" indent="-457200" eaLnBrk="1" hangingPunct="1"/>
            <a:r>
              <a:rPr lang="fr-FR" altLang="fr-FR">
                <a:ea typeface="ＭＳ Ｐゴシック" panose="020B0600070205080204" pitchFamily="34" charset="-128"/>
              </a:rPr>
              <a:t> Local : exemple celui du boulanger</a:t>
            </a:r>
          </a:p>
          <a:p>
            <a:pPr marL="1371600" lvl="2" indent="-457200" eaLnBrk="1" hangingPunct="1"/>
            <a:r>
              <a:rPr lang="fr-FR" altLang="fr-FR">
                <a:ea typeface="ＭＳ Ｐゴシック" panose="020B0600070205080204" pitchFamily="34" charset="-128"/>
              </a:rPr>
              <a:t>Régional : celui d’une petite entreprise de bâtiment</a:t>
            </a:r>
          </a:p>
          <a:p>
            <a:pPr marL="1371600" lvl="2" indent="-457200" eaLnBrk="1" hangingPunct="1"/>
            <a:r>
              <a:rPr lang="fr-FR" altLang="fr-FR">
                <a:ea typeface="ＭＳ Ｐゴシック" panose="020B0600070205080204" pitchFamily="34" charset="-128"/>
              </a:rPr>
              <a:t>National, en concurrence avec les produits étrangers</a:t>
            </a:r>
          </a:p>
          <a:p>
            <a:pPr marL="1371600" lvl="2" indent="-457200" eaLnBrk="1" hangingPunct="1"/>
            <a:r>
              <a:rPr lang="fr-FR" altLang="fr-FR">
                <a:ea typeface="ＭＳ Ｐゴシック" panose="020B0600070205080204" pitchFamily="34" charset="-128"/>
              </a:rPr>
              <a:t>International : exemple de coca cola</a:t>
            </a:r>
          </a:p>
          <a:p>
            <a:pPr marL="1371600" lvl="2" indent="-457200" eaLnBrk="1" hangingPunct="1"/>
            <a:endParaRPr lang="fr-FR" altLang="fr-FR">
              <a:ea typeface="ＭＳ Ｐゴシック" panose="020B0600070205080204" pitchFamily="34" charset="-128"/>
            </a:endParaRPr>
          </a:p>
        </p:txBody>
      </p:sp>
      <p:sp>
        <p:nvSpPr>
          <p:cNvPr id="93187" name="Espace réservé du numéro de diapositive 3">
            <a:extLst>
              <a:ext uri="{FF2B5EF4-FFF2-40B4-BE49-F238E27FC236}">
                <a16:creationId xmlns:a16="http://schemas.microsoft.com/office/drawing/2014/main" id="{CFA27038-732E-E518-2B48-8BE392589B4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362A4C6-7986-BB41-806A-7888294981B3}" type="slidenum">
              <a:rPr lang="en-US" altLang="fr-FR" sz="1800" smtClean="0">
                <a:solidFill>
                  <a:schemeClr val="bg1"/>
                </a:solidFill>
              </a:rPr>
              <a:pPr algn="l"/>
              <a:t>36</a:t>
            </a:fld>
            <a:endParaRPr lang="en-US" altLang="fr-FR" sz="1800">
              <a:solidFill>
                <a:schemeClr val="bg1"/>
              </a:solidFill>
            </a:endParaRPr>
          </a:p>
        </p:txBody>
      </p:sp>
      <p:pic>
        <p:nvPicPr>
          <p:cNvPr id="93188" name="Image 4" descr="images-3.jpeg">
            <a:extLst>
              <a:ext uri="{FF2B5EF4-FFF2-40B4-BE49-F238E27FC236}">
                <a16:creationId xmlns:a16="http://schemas.microsoft.com/office/drawing/2014/main" id="{B1B3F79C-2386-C760-986F-387BDE07A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19600"/>
            <a:ext cx="3479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Image 5" descr="images-4.jpeg">
            <a:extLst>
              <a:ext uri="{FF2B5EF4-FFF2-40B4-BE49-F238E27FC236}">
                <a16:creationId xmlns:a16="http://schemas.microsoft.com/office/drawing/2014/main" id="{2438BFCD-9EF6-7C0B-3A13-BD530D9EE4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
            <a:ext cx="3479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Image 6" descr="images-5.jpeg">
            <a:extLst>
              <a:ext uri="{FF2B5EF4-FFF2-40B4-BE49-F238E27FC236}">
                <a16:creationId xmlns:a16="http://schemas.microsoft.com/office/drawing/2014/main" id="{1F195980-A983-A24F-3E4B-E29E618F84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419600"/>
            <a:ext cx="36576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Espace réservé du numéro de diapositive 3">
            <a:extLst>
              <a:ext uri="{FF2B5EF4-FFF2-40B4-BE49-F238E27FC236}">
                <a16:creationId xmlns:a16="http://schemas.microsoft.com/office/drawing/2014/main" id="{C1CD42F0-80F4-8145-A818-A4DC7235D46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9F60B97C-6A71-4747-89D1-1A26916A6EB3}" type="slidenum">
              <a:rPr lang="en-US" altLang="fr-FR" sz="1800" smtClean="0">
                <a:solidFill>
                  <a:schemeClr val="bg1"/>
                </a:solidFill>
              </a:rPr>
              <a:pPr algn="l"/>
              <a:t>37</a:t>
            </a:fld>
            <a:endParaRPr lang="en-US" altLang="fr-FR" sz="1800">
              <a:solidFill>
                <a:schemeClr val="bg1"/>
              </a:solidFill>
            </a:endParaRPr>
          </a:p>
        </p:txBody>
      </p:sp>
      <p:sp>
        <p:nvSpPr>
          <p:cNvPr id="95234" name="Rectangle 2">
            <a:extLst>
              <a:ext uri="{FF2B5EF4-FFF2-40B4-BE49-F238E27FC236}">
                <a16:creationId xmlns:a16="http://schemas.microsoft.com/office/drawing/2014/main" id="{8FC3A9B4-C052-7331-A1D2-F844C155BF05}"/>
              </a:ext>
            </a:extLst>
          </p:cNvPr>
          <p:cNvSpPr>
            <a:spLocks noGrp="1"/>
          </p:cNvSpPr>
          <p:nvPr>
            <p:ph type="title"/>
          </p:nvPr>
        </p:nvSpPr>
        <p:spPr>
          <a:xfrm>
            <a:off x="685800" y="304800"/>
            <a:ext cx="7772400" cy="665163"/>
          </a:xfrm>
        </p:spPr>
        <p:txBody>
          <a:bodyPr/>
          <a:lstStyle/>
          <a:p>
            <a:pPr eaLnBrk="1" hangingPunct="1"/>
            <a:r>
              <a:rPr lang="fr-FR" altLang="fr-FR" sz="3200">
                <a:ea typeface="ＭＳ Ｐゴシック" panose="020B0600070205080204" pitchFamily="34" charset="-128"/>
              </a:rPr>
              <a:t>1 - Notions</a:t>
            </a:r>
            <a:endParaRPr lang="fr-FR" altLang="fr-FR">
              <a:ea typeface="ＭＳ Ｐゴシック" panose="020B0600070205080204" pitchFamily="34" charset="-128"/>
            </a:endParaRPr>
          </a:p>
        </p:txBody>
      </p:sp>
      <p:pic>
        <p:nvPicPr>
          <p:cNvPr id="95235" name="Image 5" descr="images-6.jpeg">
            <a:extLst>
              <a:ext uri="{FF2B5EF4-FFF2-40B4-BE49-F238E27FC236}">
                <a16:creationId xmlns:a16="http://schemas.microsoft.com/office/drawing/2014/main" id="{8BBDFEF6-B44B-12BA-0F27-A8C16FF648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2743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Image 6" descr="images-8.jpeg">
            <a:extLst>
              <a:ext uri="{FF2B5EF4-FFF2-40B4-BE49-F238E27FC236}">
                <a16:creationId xmlns:a16="http://schemas.microsoft.com/office/drawing/2014/main" id="{51786D0F-744D-9C2D-C418-2EC6EC2AE8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Image 7" descr="images-7.jpeg">
            <a:extLst>
              <a:ext uri="{FF2B5EF4-FFF2-40B4-BE49-F238E27FC236}">
                <a16:creationId xmlns:a16="http://schemas.microsoft.com/office/drawing/2014/main" id="{674DCA04-326E-6E36-8548-0E2E46EF3D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14400"/>
            <a:ext cx="2743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8" descr="image-s-9.jpeg">
            <a:extLst>
              <a:ext uri="{FF2B5EF4-FFF2-40B4-BE49-F238E27FC236}">
                <a16:creationId xmlns:a16="http://schemas.microsoft.com/office/drawing/2014/main" id="{7A31CDF9-C8F9-26E9-23E2-1E4DE81873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276600"/>
            <a:ext cx="25781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ce réservé du contenu 2">
            <a:extLst>
              <a:ext uri="{FF2B5EF4-FFF2-40B4-BE49-F238E27FC236}">
                <a16:creationId xmlns:a16="http://schemas.microsoft.com/office/drawing/2014/main" id="{9EAE84BD-2894-AA95-7299-0A710ABFEA00}"/>
              </a:ext>
            </a:extLst>
          </p:cNvPr>
          <p:cNvSpPr>
            <a:spLocks noGrp="1"/>
          </p:cNvSpPr>
          <p:nvPr>
            <p:ph idx="1"/>
          </p:nvPr>
        </p:nvSpPr>
        <p:spPr>
          <a:xfrm>
            <a:off x="498475" y="1981200"/>
            <a:ext cx="7556500" cy="685800"/>
          </a:xfrm>
        </p:spPr>
        <p:txBody>
          <a:bodyPr/>
          <a:lstStyle/>
          <a:p>
            <a:pPr eaLnBrk="1" hangingPunct="1">
              <a:lnSpc>
                <a:spcPct val="90000"/>
              </a:lnSpc>
            </a:pPr>
            <a:r>
              <a:rPr lang="fr-FR" altLang="fr-FR">
                <a:ea typeface="ＭＳ Ｐゴシック" panose="020B0600070205080204" pitchFamily="34" charset="-128"/>
              </a:rPr>
              <a:t>Exemple d’une marque à l’origine locale qui est aujourd’hui internationale</a:t>
            </a:r>
          </a:p>
        </p:txBody>
      </p:sp>
      <p:sp>
        <p:nvSpPr>
          <p:cNvPr id="96258" name="Espace réservé du numéro de diapositive 3">
            <a:extLst>
              <a:ext uri="{FF2B5EF4-FFF2-40B4-BE49-F238E27FC236}">
                <a16:creationId xmlns:a16="http://schemas.microsoft.com/office/drawing/2014/main" id="{E35B8BBD-F99B-4BA7-2AA6-B491D9A63A4D}"/>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D75230E-35C8-6B44-8760-3B54D67ADCC7}" type="slidenum">
              <a:rPr lang="en-US" altLang="fr-FR" sz="1800" smtClean="0">
                <a:solidFill>
                  <a:schemeClr val="bg1"/>
                </a:solidFill>
              </a:rPr>
              <a:pPr algn="l"/>
              <a:t>38</a:t>
            </a:fld>
            <a:endParaRPr lang="en-US" altLang="fr-FR" sz="1800">
              <a:solidFill>
                <a:schemeClr val="bg1"/>
              </a:solidFill>
            </a:endParaRPr>
          </a:p>
        </p:txBody>
      </p:sp>
      <p:sp>
        <p:nvSpPr>
          <p:cNvPr id="96259" name="Rectangle 2">
            <a:extLst>
              <a:ext uri="{FF2B5EF4-FFF2-40B4-BE49-F238E27FC236}">
                <a16:creationId xmlns:a16="http://schemas.microsoft.com/office/drawing/2014/main" id="{31D05036-7338-F6A0-AD5A-4D7720F3DC3B}"/>
              </a:ext>
            </a:extLst>
          </p:cNvPr>
          <p:cNvSpPr>
            <a:spLocks noGrp="1"/>
          </p:cNvSpPr>
          <p:nvPr>
            <p:ph type="title"/>
          </p:nvPr>
        </p:nvSpPr>
        <p:spPr>
          <a:xfrm>
            <a:off x="685800" y="304800"/>
            <a:ext cx="7772400" cy="665163"/>
          </a:xfrm>
        </p:spPr>
        <p:txBody>
          <a:bodyPr/>
          <a:lstStyle/>
          <a:p>
            <a:pPr eaLnBrk="1" hangingPunct="1"/>
            <a:r>
              <a:rPr lang="fr-FR" altLang="fr-FR" sz="3200">
                <a:ea typeface="ＭＳ Ｐゴシック" panose="020B0600070205080204" pitchFamily="34" charset="-128"/>
              </a:rPr>
              <a:t>1 - Notions</a:t>
            </a:r>
            <a:endParaRPr lang="fr-FR" altLang="fr-FR">
              <a:ea typeface="ＭＳ Ｐゴシック" panose="020B0600070205080204" pitchFamily="34" charset="-128"/>
            </a:endParaRPr>
          </a:p>
        </p:txBody>
      </p:sp>
      <p:pic>
        <p:nvPicPr>
          <p:cNvPr id="96260" name="Image 5" descr="image-s.jpeg">
            <a:extLst>
              <a:ext uri="{FF2B5EF4-FFF2-40B4-BE49-F238E27FC236}">
                <a16:creationId xmlns:a16="http://schemas.microsoft.com/office/drawing/2014/main" id="{BE6919F1-38E5-59CD-98F8-013516C5A5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1463" y="286702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609A1504-D436-79D4-7EB6-F6DA99B7A85F}"/>
              </a:ext>
            </a:extLst>
          </p:cNvPr>
          <p:cNvSpPr>
            <a:spLocks noGrp="1"/>
          </p:cNvSpPr>
          <p:nvPr>
            <p:ph type="title"/>
          </p:nvPr>
        </p:nvSpPr>
        <p:spPr>
          <a:xfrm>
            <a:off x="685800" y="304800"/>
            <a:ext cx="7772400" cy="665163"/>
          </a:xfrm>
        </p:spPr>
        <p:txBody>
          <a:bodyPr/>
          <a:lstStyle/>
          <a:p>
            <a:pPr eaLnBrk="1" hangingPunct="1"/>
            <a:r>
              <a:rPr lang="fr-FR" altLang="fr-FR" sz="3200">
                <a:ea typeface="ＭＳ Ｐゴシック" panose="020B0600070205080204" pitchFamily="34" charset="-128"/>
              </a:rPr>
              <a:t>1 - Notions</a:t>
            </a:r>
            <a:endParaRPr lang="fr-FR" altLang="fr-FR">
              <a:ea typeface="ＭＳ Ｐゴシック" panose="020B0600070205080204" pitchFamily="34" charset="-128"/>
            </a:endParaRPr>
          </a:p>
        </p:txBody>
      </p:sp>
      <p:sp>
        <p:nvSpPr>
          <p:cNvPr id="97282" name="Rectangle 3">
            <a:extLst>
              <a:ext uri="{FF2B5EF4-FFF2-40B4-BE49-F238E27FC236}">
                <a16:creationId xmlns:a16="http://schemas.microsoft.com/office/drawing/2014/main" id="{86840C9C-2259-FBC3-CAE8-E6E3F20FED4B}"/>
              </a:ext>
            </a:extLst>
          </p:cNvPr>
          <p:cNvSpPr>
            <a:spLocks noGrp="1"/>
          </p:cNvSpPr>
          <p:nvPr>
            <p:ph idx="1"/>
          </p:nvPr>
        </p:nvSpPr>
        <p:spPr>
          <a:xfrm>
            <a:off x="304800" y="914400"/>
            <a:ext cx="8534400" cy="1905000"/>
          </a:xfrm>
        </p:spPr>
        <p:txBody>
          <a:bodyPr/>
          <a:lstStyle/>
          <a:p>
            <a:pPr marL="0" indent="0" eaLnBrk="1" hangingPunct="1"/>
            <a:r>
              <a:rPr lang="fr-FR" altLang="fr-FR">
                <a:solidFill>
                  <a:schemeClr val="folHlink"/>
                </a:solidFill>
                <a:ea typeface="ＭＳ Ｐゴシック" panose="020B0600070205080204" pitchFamily="34" charset="-128"/>
              </a:rPr>
              <a:t>Définitions</a:t>
            </a:r>
            <a:endParaRPr lang="fr-FR" altLang="fr-FR">
              <a:ea typeface="ＭＳ Ｐゴシック" panose="020B0600070205080204" pitchFamily="34" charset="-128"/>
            </a:endParaRPr>
          </a:p>
          <a:p>
            <a:pPr marL="223838" lvl="1" indent="-33338" eaLnBrk="1" hangingPunct="1">
              <a:buFont typeface="Times" charset="0"/>
              <a:buAutoNum type="arabicPeriod" startAt="2"/>
            </a:pPr>
            <a:r>
              <a:rPr lang="fr-FR" altLang="fr-FR">
                <a:solidFill>
                  <a:schemeClr val="hlink"/>
                </a:solidFill>
                <a:ea typeface="ＭＳ Ｐゴシック" panose="020B0600070205080204" pitchFamily="34" charset="-128"/>
              </a:rPr>
              <a:t>Marché du produit</a:t>
            </a:r>
            <a:endParaRPr lang="fr-FR" altLang="fr-FR">
              <a:ea typeface="ＭＳ Ｐゴシック" panose="020B0600070205080204" pitchFamily="34" charset="-128"/>
            </a:endParaRPr>
          </a:p>
          <a:p>
            <a:pPr marL="223838" lvl="1" indent="-33338" algn="ctr" eaLnBrk="1" hangingPunct="1">
              <a:buFont typeface="Times" charset="0"/>
              <a:buNone/>
            </a:pPr>
            <a:r>
              <a:rPr lang="fr-FR" altLang="fr-FR" sz="1600">
                <a:ea typeface="ＭＳ Ｐゴシック" panose="020B0600070205080204" pitchFamily="34" charset="-128"/>
              </a:rPr>
              <a:t>Un besoin se traduit par une demande pour un produit déterminé, mais ce produit évolue aux côtés d’autres produits qui définissent des marchés à ne pas négliger dans une stratégie mercatique</a:t>
            </a:r>
            <a:endParaRPr lang="fr-FR" altLang="fr-FR">
              <a:ea typeface="ＭＳ Ｐゴシック" panose="020B0600070205080204" pitchFamily="34" charset="-128"/>
            </a:endParaRPr>
          </a:p>
        </p:txBody>
      </p:sp>
      <p:sp>
        <p:nvSpPr>
          <p:cNvPr id="97283" name="Espace réservé du numéro de diapositive 3">
            <a:extLst>
              <a:ext uri="{FF2B5EF4-FFF2-40B4-BE49-F238E27FC236}">
                <a16:creationId xmlns:a16="http://schemas.microsoft.com/office/drawing/2014/main" id="{8A565F53-CDD6-1119-BB36-D2A41F3A15E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EA3B219-4436-4D43-99E9-4B4FFAAD6E28}" type="slidenum">
              <a:rPr lang="en-US" altLang="fr-FR" sz="1800" smtClean="0">
                <a:solidFill>
                  <a:schemeClr val="bg1"/>
                </a:solidFill>
              </a:rPr>
              <a:pPr algn="l"/>
              <a:t>39</a:t>
            </a:fld>
            <a:endParaRPr lang="en-US" altLang="fr-FR" sz="1800">
              <a:solidFill>
                <a:schemeClr val="bg1"/>
              </a:solidFill>
            </a:endParaRPr>
          </a:p>
        </p:txBody>
      </p:sp>
      <p:sp>
        <p:nvSpPr>
          <p:cNvPr id="97284" name="Rectangle 4">
            <a:extLst>
              <a:ext uri="{FF2B5EF4-FFF2-40B4-BE49-F238E27FC236}">
                <a16:creationId xmlns:a16="http://schemas.microsoft.com/office/drawing/2014/main" id="{65FACFC6-D932-8A3A-629E-1FBFC36418EB}"/>
              </a:ext>
            </a:extLst>
          </p:cNvPr>
          <p:cNvSpPr>
            <a:spLocks noChangeArrowheads="1"/>
          </p:cNvSpPr>
          <p:nvPr/>
        </p:nvSpPr>
        <p:spPr bwMode="auto">
          <a:xfrm>
            <a:off x="228600" y="2971800"/>
            <a:ext cx="8686800" cy="22098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a:solidFill>
                <a:schemeClr val="hlink"/>
              </a:solidFill>
            </a:endParaRPr>
          </a:p>
        </p:txBody>
      </p:sp>
      <p:sp>
        <p:nvSpPr>
          <p:cNvPr id="97285" name="Text Box 5">
            <a:extLst>
              <a:ext uri="{FF2B5EF4-FFF2-40B4-BE49-F238E27FC236}">
                <a16:creationId xmlns:a16="http://schemas.microsoft.com/office/drawing/2014/main" id="{0F1A7DA3-2375-55EB-FBBF-C10577C07086}"/>
              </a:ext>
            </a:extLst>
          </p:cNvPr>
          <p:cNvSpPr txBox="1">
            <a:spLocks noChangeArrowheads="1"/>
          </p:cNvSpPr>
          <p:nvPr/>
        </p:nvSpPr>
        <p:spPr bwMode="auto">
          <a:xfrm>
            <a:off x="365125" y="3046413"/>
            <a:ext cx="8623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1600">
                <a:solidFill>
                  <a:schemeClr val="bg1"/>
                </a:solidFill>
              </a:rPr>
              <a:t>Le marché générique : pdts liés au besoin satisfait par le produit étudié. Ex: apprentissage de la lecture</a:t>
            </a:r>
            <a:endParaRPr lang="fr-FR" altLang="fr-FR" sz="2400">
              <a:solidFill>
                <a:schemeClr val="bg1"/>
              </a:solidFill>
            </a:endParaRPr>
          </a:p>
        </p:txBody>
      </p:sp>
      <p:sp>
        <p:nvSpPr>
          <p:cNvPr id="97286" name="Rectangle 6">
            <a:extLst>
              <a:ext uri="{FF2B5EF4-FFF2-40B4-BE49-F238E27FC236}">
                <a16:creationId xmlns:a16="http://schemas.microsoft.com/office/drawing/2014/main" id="{FE41192F-6717-47AA-AD13-3C3D46A330DA}"/>
              </a:ext>
            </a:extLst>
          </p:cNvPr>
          <p:cNvSpPr>
            <a:spLocks noChangeArrowheads="1"/>
          </p:cNvSpPr>
          <p:nvPr/>
        </p:nvSpPr>
        <p:spPr bwMode="auto">
          <a:xfrm>
            <a:off x="457200" y="3429000"/>
            <a:ext cx="3886200" cy="16002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solidFill>
                  <a:schemeClr val="bg1"/>
                </a:solidFill>
              </a:rPr>
              <a:t>Le Marché principal du produit</a:t>
            </a:r>
          </a:p>
          <a:p>
            <a:pPr algn="ctr"/>
            <a:r>
              <a:rPr lang="fr-FR" altLang="fr-FR" sz="2000">
                <a:solidFill>
                  <a:schemeClr val="bg1"/>
                </a:solidFill>
              </a:rPr>
              <a:t>est constitué par l’ensemble</a:t>
            </a:r>
          </a:p>
          <a:p>
            <a:pPr algn="ctr"/>
            <a:r>
              <a:rPr lang="fr-FR" altLang="fr-FR" sz="2000">
                <a:solidFill>
                  <a:schemeClr val="bg1"/>
                </a:solidFill>
              </a:rPr>
              <a:t>des produits semblables</a:t>
            </a:r>
          </a:p>
          <a:p>
            <a:pPr algn="ctr"/>
            <a:r>
              <a:rPr lang="fr-FR" altLang="fr-FR" sz="2000">
                <a:solidFill>
                  <a:schemeClr val="bg1"/>
                </a:solidFill>
              </a:rPr>
              <a:t>au notre et directement concurrents</a:t>
            </a:r>
          </a:p>
          <a:p>
            <a:pPr algn="ctr"/>
            <a:r>
              <a:rPr lang="fr-FR" altLang="fr-FR" sz="2000">
                <a:solidFill>
                  <a:schemeClr val="bg1"/>
                </a:solidFill>
              </a:rPr>
              <a:t>Ex : CD Roms éducatifs</a:t>
            </a:r>
            <a:endParaRPr lang="fr-FR" altLang="fr-FR" sz="2400">
              <a:solidFill>
                <a:schemeClr val="bg1"/>
              </a:solidFill>
            </a:endParaRPr>
          </a:p>
        </p:txBody>
      </p:sp>
      <p:sp>
        <p:nvSpPr>
          <p:cNvPr id="97287" name="Rectangle 8">
            <a:extLst>
              <a:ext uri="{FF2B5EF4-FFF2-40B4-BE49-F238E27FC236}">
                <a16:creationId xmlns:a16="http://schemas.microsoft.com/office/drawing/2014/main" id="{B2148299-7B5E-B27C-DB89-BC1F7230CDD4}"/>
              </a:ext>
            </a:extLst>
          </p:cNvPr>
          <p:cNvSpPr>
            <a:spLocks noChangeArrowheads="1"/>
          </p:cNvSpPr>
          <p:nvPr/>
        </p:nvSpPr>
        <p:spPr bwMode="auto">
          <a:xfrm>
            <a:off x="4876800" y="3429000"/>
            <a:ext cx="3886200" cy="16002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1"/>
                </a:solidFill>
              </a:rPr>
              <a:t>Le Marché environnant regroupe les</a:t>
            </a:r>
          </a:p>
          <a:p>
            <a:pPr algn="ctr"/>
            <a:r>
              <a:rPr lang="fr-FR" altLang="fr-FR">
                <a:solidFill>
                  <a:schemeClr val="bg1"/>
                </a:solidFill>
              </a:rPr>
              <a:t>« produits substituts », càd des pdts</a:t>
            </a:r>
          </a:p>
          <a:p>
            <a:pPr algn="ctr"/>
            <a:r>
              <a:rPr lang="fr-FR" altLang="fr-FR">
                <a:solidFill>
                  <a:schemeClr val="bg1"/>
                </a:solidFill>
              </a:rPr>
              <a:t>de nature différente du pdt principal</a:t>
            </a:r>
          </a:p>
          <a:p>
            <a:pPr algn="ctr"/>
            <a:r>
              <a:rPr lang="fr-FR" altLang="fr-FR">
                <a:solidFill>
                  <a:schemeClr val="bg1"/>
                </a:solidFill>
              </a:rPr>
              <a:t>mais satisfaisant les mêmes besoins</a:t>
            </a:r>
          </a:p>
          <a:p>
            <a:pPr algn="ctr"/>
            <a:r>
              <a:rPr lang="fr-FR" altLang="fr-FR">
                <a:solidFill>
                  <a:schemeClr val="bg1"/>
                </a:solidFill>
              </a:rPr>
              <a:t>et les mêmes motivations</a:t>
            </a:r>
          </a:p>
          <a:p>
            <a:pPr algn="ctr"/>
            <a:r>
              <a:rPr lang="fr-FR" altLang="fr-FR">
                <a:solidFill>
                  <a:schemeClr val="bg1"/>
                </a:solidFill>
              </a:rPr>
              <a:t>Ex : les livres et jeux éducatifs.</a:t>
            </a:r>
            <a:endParaRPr lang="fr-FR" altLang="fr-FR" sz="2400">
              <a:solidFill>
                <a:schemeClr val="bg1"/>
              </a:solidFill>
            </a:endParaRPr>
          </a:p>
        </p:txBody>
      </p:sp>
      <p:sp>
        <p:nvSpPr>
          <p:cNvPr id="97288" name="Rectangle 9">
            <a:extLst>
              <a:ext uri="{FF2B5EF4-FFF2-40B4-BE49-F238E27FC236}">
                <a16:creationId xmlns:a16="http://schemas.microsoft.com/office/drawing/2014/main" id="{423EB6E9-3B91-D916-DB7A-0CCAF11597CA}"/>
              </a:ext>
            </a:extLst>
          </p:cNvPr>
          <p:cNvSpPr>
            <a:spLocks noChangeArrowheads="1"/>
          </p:cNvSpPr>
          <p:nvPr/>
        </p:nvSpPr>
        <p:spPr bwMode="auto">
          <a:xfrm>
            <a:off x="228600" y="5334000"/>
            <a:ext cx="8686800" cy="7620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bg1"/>
                </a:solidFill>
              </a:rPr>
              <a:t>Le marché support rassemble les « produits complémentaires » de notre produit càd les produits</a:t>
            </a:r>
          </a:p>
          <a:p>
            <a:pPr algn="ctr"/>
            <a:r>
              <a:rPr lang="fr-FR" altLang="fr-FR">
                <a:solidFill>
                  <a:schemeClr val="bg1"/>
                </a:solidFill>
              </a:rPr>
              <a:t>dont la présence est nécessaire à la consommation et l’utilisation de notre produit</a:t>
            </a:r>
          </a:p>
          <a:p>
            <a:pPr algn="ctr"/>
            <a:r>
              <a:rPr lang="fr-FR" altLang="fr-FR">
                <a:solidFill>
                  <a:schemeClr val="bg1"/>
                </a:solidFill>
              </a:rPr>
              <a:t>Ex : les ordinateurs</a:t>
            </a:r>
            <a:endParaRPr lang="fr-FR" altLang="fr-FR" sz="240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561A9E49-57E4-76BA-3EBA-41D1942C332F}"/>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1- apparition du concept de marketing</a:t>
            </a:r>
          </a:p>
        </p:txBody>
      </p:sp>
      <p:sp>
        <p:nvSpPr>
          <p:cNvPr id="32770" name="Rectangle 3">
            <a:extLst>
              <a:ext uri="{FF2B5EF4-FFF2-40B4-BE49-F238E27FC236}">
                <a16:creationId xmlns:a16="http://schemas.microsoft.com/office/drawing/2014/main" id="{CD7EBC34-FA05-7A7E-59C7-76CF3D9DAC6D}"/>
              </a:ext>
            </a:extLst>
          </p:cNvPr>
          <p:cNvSpPr>
            <a:spLocks noGrp="1"/>
          </p:cNvSpPr>
          <p:nvPr>
            <p:ph idx="1"/>
          </p:nvPr>
        </p:nvSpPr>
        <p:spPr/>
        <p:txBody>
          <a:bodyPr/>
          <a:lstStyle/>
          <a:p>
            <a:pPr eaLnBrk="1" hangingPunct="1"/>
            <a:r>
              <a:rPr lang="fr-FR" altLang="fr-FR">
                <a:ea typeface="ＭＳ Ｐゴシック" panose="020B0600070205080204" pitchFamily="34" charset="-128"/>
              </a:rPr>
              <a:t>Equilibre de m’Offre et de la Demande</a:t>
            </a:r>
          </a:p>
          <a:p>
            <a:pPr lvl="1" eaLnBrk="1" hangingPunct="1"/>
            <a:r>
              <a:rPr lang="fr-FR" altLang="fr-FR">
                <a:ea typeface="ＭＳ Ｐゴシック" panose="020B0600070205080204" pitchFamily="34" charset="-128"/>
              </a:rPr>
              <a:t>Peu à peu, généralisation de la production de masse</a:t>
            </a:r>
          </a:p>
          <a:p>
            <a:pPr lvl="1" eaLnBrk="1" hangingPunct="1"/>
            <a:r>
              <a:rPr lang="fr-FR" altLang="fr-FR">
                <a:ea typeface="ＭＳ Ｐゴシック" panose="020B0600070205080204" pitchFamily="34" charset="-128"/>
              </a:rPr>
              <a:t>Naissance de la société d’abondance</a:t>
            </a:r>
          </a:p>
          <a:p>
            <a:pPr lvl="1" eaLnBrk="1" hangingPunct="1"/>
            <a:r>
              <a:rPr lang="fr-FR" altLang="fr-FR">
                <a:ea typeface="ＭＳ Ｐゴシック" panose="020B0600070205080204" pitchFamily="34" charset="-128"/>
              </a:rPr>
              <a:t>Consommateur très sollicité</a:t>
            </a:r>
          </a:p>
          <a:p>
            <a:pPr lvl="1" eaLnBrk="1" hangingPunct="1"/>
            <a:r>
              <a:rPr lang="fr-FR" altLang="fr-FR">
                <a:ea typeface="ＭＳ Ｐゴシック" panose="020B0600070205080204" pitchFamily="34" charset="-128"/>
              </a:rPr>
              <a:t>Difficulté : la vente</a:t>
            </a:r>
          </a:p>
        </p:txBody>
      </p:sp>
      <p:sp>
        <p:nvSpPr>
          <p:cNvPr id="32771" name="Espace réservé du numéro de diapositive 3">
            <a:extLst>
              <a:ext uri="{FF2B5EF4-FFF2-40B4-BE49-F238E27FC236}">
                <a16:creationId xmlns:a16="http://schemas.microsoft.com/office/drawing/2014/main" id="{2B2CDCAD-AA85-47BE-36D8-099347DBD07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9840ADF-89FE-1E46-B1E1-EBCA57D740D3}" type="slidenum">
              <a:rPr lang="en-US" altLang="fr-FR" sz="1800" smtClean="0">
                <a:solidFill>
                  <a:schemeClr val="bg1"/>
                </a:solidFill>
              </a:rPr>
              <a:pPr algn="l"/>
              <a:t>4</a:t>
            </a:fld>
            <a:endParaRPr lang="en-US" altLang="fr-FR" sz="1800">
              <a:solidFill>
                <a:schemeClr val="bg1"/>
              </a:solidFill>
            </a:endParaRPr>
          </a:p>
        </p:txBody>
      </p:sp>
      <p:sp>
        <p:nvSpPr>
          <p:cNvPr id="32772" name="Rectangle 4">
            <a:extLst>
              <a:ext uri="{FF2B5EF4-FFF2-40B4-BE49-F238E27FC236}">
                <a16:creationId xmlns:a16="http://schemas.microsoft.com/office/drawing/2014/main" id="{7F0D72DE-C7B0-C781-A878-D736D8C58D85}"/>
              </a:ext>
            </a:extLst>
          </p:cNvPr>
          <p:cNvSpPr>
            <a:spLocks noChangeArrowheads="1"/>
          </p:cNvSpPr>
          <p:nvPr/>
        </p:nvSpPr>
        <p:spPr bwMode="auto">
          <a:xfrm rot="27987">
            <a:off x="6019800" y="5260975"/>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D</a:t>
            </a:r>
          </a:p>
        </p:txBody>
      </p:sp>
      <p:sp>
        <p:nvSpPr>
          <p:cNvPr id="32773" name="Rectangle 5">
            <a:extLst>
              <a:ext uri="{FF2B5EF4-FFF2-40B4-BE49-F238E27FC236}">
                <a16:creationId xmlns:a16="http://schemas.microsoft.com/office/drawing/2014/main" id="{F5ECA65E-9B99-9A9C-2B43-C598B8DC6047}"/>
              </a:ext>
            </a:extLst>
          </p:cNvPr>
          <p:cNvSpPr>
            <a:spLocks noChangeArrowheads="1"/>
          </p:cNvSpPr>
          <p:nvPr/>
        </p:nvSpPr>
        <p:spPr bwMode="auto">
          <a:xfrm rot="27987">
            <a:off x="7239000" y="5260975"/>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2774" name="Line 6">
            <a:extLst>
              <a:ext uri="{FF2B5EF4-FFF2-40B4-BE49-F238E27FC236}">
                <a16:creationId xmlns:a16="http://schemas.microsoft.com/office/drawing/2014/main" id="{54734C06-1C17-E05E-8774-39107025B617}"/>
              </a:ext>
            </a:extLst>
          </p:cNvPr>
          <p:cNvSpPr>
            <a:spLocks noChangeShapeType="1"/>
          </p:cNvSpPr>
          <p:nvPr/>
        </p:nvSpPr>
        <p:spPr bwMode="auto">
          <a:xfrm rot="22057">
            <a:off x="5943600" y="5870575"/>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2775" name="Line 7">
            <a:extLst>
              <a:ext uri="{FF2B5EF4-FFF2-40B4-BE49-F238E27FC236}">
                <a16:creationId xmlns:a16="http://schemas.microsoft.com/office/drawing/2014/main" id="{43C4BDC8-C873-A449-9CB6-3373FCD3472C}"/>
              </a:ext>
            </a:extLst>
          </p:cNvPr>
          <p:cNvSpPr>
            <a:spLocks noChangeShapeType="1"/>
          </p:cNvSpPr>
          <p:nvPr/>
        </p:nvSpPr>
        <p:spPr bwMode="auto">
          <a:xfrm rot="21574011" flipV="1">
            <a:off x="7086600" y="5946775"/>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3">
            <a:extLst>
              <a:ext uri="{FF2B5EF4-FFF2-40B4-BE49-F238E27FC236}">
                <a16:creationId xmlns:a16="http://schemas.microsoft.com/office/drawing/2014/main" id="{EFDC8612-2CF3-3D1A-754D-D15B716F5BED}"/>
              </a:ext>
            </a:extLst>
          </p:cNvPr>
          <p:cNvSpPr>
            <a:spLocks noGrp="1"/>
          </p:cNvSpPr>
          <p:nvPr>
            <p:ph idx="1"/>
          </p:nvPr>
        </p:nvSpPr>
        <p:spPr>
          <a:xfrm>
            <a:off x="304800" y="685800"/>
            <a:ext cx="8534400" cy="1066800"/>
          </a:xfrm>
        </p:spPr>
        <p:txBody>
          <a:bodyPr/>
          <a:lstStyle/>
          <a:p>
            <a:pPr marL="0" indent="0" eaLnBrk="1" hangingPunct="1">
              <a:lnSpc>
                <a:spcPct val="90000"/>
              </a:lnSpc>
            </a:pPr>
            <a:r>
              <a:rPr lang="fr-FR" altLang="fr-FR">
                <a:solidFill>
                  <a:schemeClr val="folHlink"/>
                </a:solidFill>
                <a:ea typeface="ＭＳ Ｐゴシック" panose="020B0600070205080204" pitchFamily="34" charset="-128"/>
              </a:rPr>
              <a:t>Définitions</a:t>
            </a:r>
            <a:endParaRPr lang="fr-FR" altLang="fr-FR">
              <a:ea typeface="ＭＳ Ｐゴシック" panose="020B0600070205080204" pitchFamily="34" charset="-128"/>
            </a:endParaRPr>
          </a:p>
          <a:p>
            <a:pPr marL="223838" lvl="1" indent="-33338" eaLnBrk="1" hangingPunct="1">
              <a:lnSpc>
                <a:spcPct val="90000"/>
              </a:lnSpc>
              <a:buFont typeface="Times" charset="0"/>
              <a:buAutoNum type="arabicPeriod" startAt="2"/>
            </a:pPr>
            <a:r>
              <a:rPr lang="fr-FR" altLang="fr-FR">
                <a:solidFill>
                  <a:schemeClr val="hlink"/>
                </a:solidFill>
                <a:ea typeface="ＭＳ Ｐゴシック" panose="020B0600070205080204" pitchFamily="34" charset="-128"/>
              </a:rPr>
              <a:t>Marché du produit</a:t>
            </a:r>
            <a:endParaRPr lang="fr-FR" altLang="fr-FR">
              <a:ea typeface="ＭＳ Ｐゴシック" panose="020B0600070205080204" pitchFamily="34" charset="-128"/>
            </a:endParaRPr>
          </a:p>
        </p:txBody>
      </p:sp>
      <p:sp>
        <p:nvSpPr>
          <p:cNvPr id="99330" name="Espace réservé du numéro de diapositive 3">
            <a:extLst>
              <a:ext uri="{FF2B5EF4-FFF2-40B4-BE49-F238E27FC236}">
                <a16:creationId xmlns:a16="http://schemas.microsoft.com/office/drawing/2014/main" id="{6B67A57D-10D8-CCE1-3D2F-11234A2130A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FDCE140E-24D7-1345-B949-D02C2B39F01D}" type="slidenum">
              <a:rPr lang="en-US" altLang="fr-FR" sz="1800" smtClean="0">
                <a:solidFill>
                  <a:schemeClr val="bg1"/>
                </a:solidFill>
              </a:rPr>
              <a:pPr algn="l"/>
              <a:t>40</a:t>
            </a:fld>
            <a:endParaRPr lang="en-US" altLang="fr-FR" sz="1800">
              <a:solidFill>
                <a:schemeClr val="bg1"/>
              </a:solidFill>
            </a:endParaRPr>
          </a:p>
        </p:txBody>
      </p:sp>
      <p:sp>
        <p:nvSpPr>
          <p:cNvPr id="57347" name="Rectangle 3">
            <a:extLst>
              <a:ext uri="{FF2B5EF4-FFF2-40B4-BE49-F238E27FC236}">
                <a16:creationId xmlns:a16="http://schemas.microsoft.com/office/drawing/2014/main" id="{C99B176A-1800-FA7E-E779-A4DB05376FFD}"/>
              </a:ext>
            </a:extLst>
          </p:cNvPr>
          <p:cNvSpPr>
            <a:spLocks noChangeArrowheads="1"/>
          </p:cNvSpPr>
          <p:nvPr/>
        </p:nvSpPr>
        <p:spPr bwMode="auto">
          <a:xfrm>
            <a:off x="3352800" y="3962400"/>
            <a:ext cx="2667000" cy="2362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7348" name="Text Box 4">
            <a:extLst>
              <a:ext uri="{FF2B5EF4-FFF2-40B4-BE49-F238E27FC236}">
                <a16:creationId xmlns:a16="http://schemas.microsoft.com/office/drawing/2014/main" id="{DD33D122-1030-F135-925F-629C1B4CE8F4}"/>
              </a:ext>
            </a:extLst>
          </p:cNvPr>
          <p:cNvSpPr txBox="1">
            <a:spLocks noChangeArrowheads="1"/>
          </p:cNvSpPr>
          <p:nvPr/>
        </p:nvSpPr>
        <p:spPr bwMode="auto">
          <a:xfrm>
            <a:off x="3810000" y="4419600"/>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rPr>
              <a:t>Marché Réel</a:t>
            </a:r>
          </a:p>
        </p:txBody>
      </p:sp>
      <p:sp>
        <p:nvSpPr>
          <p:cNvPr id="57349" name="Text Box 5">
            <a:extLst>
              <a:ext uri="{FF2B5EF4-FFF2-40B4-BE49-F238E27FC236}">
                <a16:creationId xmlns:a16="http://schemas.microsoft.com/office/drawing/2014/main" id="{BEF71100-F41B-D385-129A-9235A73FAA03}"/>
              </a:ext>
            </a:extLst>
          </p:cNvPr>
          <p:cNvSpPr txBox="1">
            <a:spLocks noChangeArrowheads="1"/>
          </p:cNvSpPr>
          <p:nvPr/>
        </p:nvSpPr>
        <p:spPr bwMode="auto">
          <a:xfrm>
            <a:off x="152400" y="3276600"/>
            <a:ext cx="31400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t>Volume des ventes effectif d’une catégorie de produits </a:t>
            </a:r>
          </a:p>
        </p:txBody>
      </p:sp>
      <p:sp>
        <p:nvSpPr>
          <p:cNvPr id="57350" name="Rectangle 6">
            <a:extLst>
              <a:ext uri="{FF2B5EF4-FFF2-40B4-BE49-F238E27FC236}">
                <a16:creationId xmlns:a16="http://schemas.microsoft.com/office/drawing/2014/main" id="{A2E54146-96F8-8B08-305E-94AF69578FEE}"/>
              </a:ext>
            </a:extLst>
          </p:cNvPr>
          <p:cNvSpPr>
            <a:spLocks noChangeArrowheads="1"/>
          </p:cNvSpPr>
          <p:nvPr/>
        </p:nvSpPr>
        <p:spPr bwMode="auto">
          <a:xfrm>
            <a:off x="6096000" y="2514600"/>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7351" name="Text Box 7">
            <a:extLst>
              <a:ext uri="{FF2B5EF4-FFF2-40B4-BE49-F238E27FC236}">
                <a16:creationId xmlns:a16="http://schemas.microsoft.com/office/drawing/2014/main" id="{E03C2A4B-DBD9-57A7-C442-D7F7D6D39379}"/>
              </a:ext>
            </a:extLst>
          </p:cNvPr>
          <p:cNvSpPr txBox="1">
            <a:spLocks noChangeArrowheads="1"/>
          </p:cNvSpPr>
          <p:nvPr/>
        </p:nvSpPr>
        <p:spPr bwMode="auto">
          <a:xfrm>
            <a:off x="2895600" y="1722438"/>
            <a:ext cx="31400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t>Volume que pourrait atteindre les ventes d’une catégorie de produits </a:t>
            </a:r>
          </a:p>
        </p:txBody>
      </p:sp>
      <p:sp>
        <p:nvSpPr>
          <p:cNvPr id="57352" name="Text Box 8">
            <a:extLst>
              <a:ext uri="{FF2B5EF4-FFF2-40B4-BE49-F238E27FC236}">
                <a16:creationId xmlns:a16="http://schemas.microsoft.com/office/drawing/2014/main" id="{31B706CD-2895-7652-D449-E06E2E533B0E}"/>
              </a:ext>
            </a:extLst>
          </p:cNvPr>
          <p:cNvSpPr txBox="1">
            <a:spLocks noChangeArrowheads="1"/>
          </p:cNvSpPr>
          <p:nvPr/>
        </p:nvSpPr>
        <p:spPr bwMode="auto">
          <a:xfrm>
            <a:off x="6705600" y="3124200"/>
            <a:ext cx="1395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Marché</a:t>
            </a:r>
          </a:p>
          <a:p>
            <a:pPr algn="ctr"/>
            <a:r>
              <a:rPr lang="fr-FR" altLang="fr-FR" sz="2400" b="1">
                <a:solidFill>
                  <a:srgbClr val="F00510"/>
                </a:solidFill>
              </a:rPr>
              <a:t> potentiel</a:t>
            </a:r>
          </a:p>
        </p:txBody>
      </p:sp>
      <p:sp>
        <p:nvSpPr>
          <p:cNvPr id="57353" name="AutoShape 9">
            <a:extLst>
              <a:ext uri="{FF2B5EF4-FFF2-40B4-BE49-F238E27FC236}">
                <a16:creationId xmlns:a16="http://schemas.microsoft.com/office/drawing/2014/main" id="{6FDA9C99-EA9D-F65E-3E52-3EBD7DD1EB7B}"/>
              </a:ext>
            </a:extLst>
          </p:cNvPr>
          <p:cNvSpPr>
            <a:spLocks noChangeArrowheads="1"/>
          </p:cNvSpPr>
          <p:nvPr/>
        </p:nvSpPr>
        <p:spPr bwMode="auto">
          <a:xfrm>
            <a:off x="5638800" y="2362200"/>
            <a:ext cx="533400" cy="304800"/>
          </a:xfrm>
          <a:prstGeom prst="notchedRightArrow">
            <a:avLst>
              <a:gd name="adj1" fmla="val 50000"/>
              <a:gd name="adj2" fmla="val 43750"/>
            </a:avLst>
          </a:prstGeom>
          <a:solidFill>
            <a:srgbClr val="F00510"/>
          </a:solidFill>
          <a:ln w="9525">
            <a:solidFill>
              <a:srgbClr val="F00510"/>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7354" name="AutoShape 10">
            <a:extLst>
              <a:ext uri="{FF2B5EF4-FFF2-40B4-BE49-F238E27FC236}">
                <a16:creationId xmlns:a16="http://schemas.microsoft.com/office/drawing/2014/main" id="{7ECB84AA-2F38-5649-0C8E-564404C772CB}"/>
              </a:ext>
            </a:extLst>
          </p:cNvPr>
          <p:cNvSpPr>
            <a:spLocks noChangeArrowheads="1"/>
          </p:cNvSpPr>
          <p:nvPr/>
        </p:nvSpPr>
        <p:spPr bwMode="auto">
          <a:xfrm>
            <a:off x="2819400" y="3810000"/>
            <a:ext cx="533400" cy="304800"/>
          </a:xfrm>
          <a:prstGeom prst="notchedRightArrow">
            <a:avLst>
              <a:gd name="adj1" fmla="val 50000"/>
              <a:gd name="adj2" fmla="val 43750"/>
            </a:avLst>
          </a:prstGeom>
          <a:solidFill>
            <a:schemeClr val="accent1"/>
          </a:solidFill>
          <a:ln w="9525">
            <a:solidFill>
              <a:schemeClr val="accent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99339" name="Rectangle 11">
            <a:extLst>
              <a:ext uri="{FF2B5EF4-FFF2-40B4-BE49-F238E27FC236}">
                <a16:creationId xmlns:a16="http://schemas.microsoft.com/office/drawing/2014/main" id="{E00B60FA-E89C-8B73-2FFA-A3A4B8725779}"/>
              </a:ext>
            </a:extLst>
          </p:cNvPr>
          <p:cNvSpPr>
            <a:spLocks noChangeArrowheads="1"/>
          </p:cNvSpPr>
          <p:nvPr/>
        </p:nvSpPr>
        <p:spPr bwMode="auto">
          <a:xfrm>
            <a:off x="685800" y="195263"/>
            <a:ext cx="7772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200">
                <a:solidFill>
                  <a:schemeClr val="tx2"/>
                </a:solidFill>
                <a:latin typeface="Arial Black" panose="020B0604020202020204" pitchFamily="34" charset="0"/>
              </a:rPr>
              <a:t>1 - Notions</a:t>
            </a:r>
            <a:endParaRPr lang="fr-FR" altLang="fr-FR" sz="3600">
              <a:solidFill>
                <a:schemeClr val="tx2"/>
              </a:solidFill>
              <a:latin typeface="Arial Black" panose="020B0604020202020204"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wipe(down)">
                                      <p:cBhvr>
                                        <p:cTn id="7" dur="5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7347"/>
                                        </p:tgtEl>
                                        <p:attrNameLst>
                                          <p:attrName>style.visibility</p:attrName>
                                        </p:attrNameLst>
                                      </p:cBhvr>
                                      <p:to>
                                        <p:strVal val="visible"/>
                                      </p:to>
                                    </p:set>
                                    <p:animEffect transition="in" filter="wipe(down)">
                                      <p:cBhvr>
                                        <p:cTn id="12" dur="500"/>
                                        <p:tgtEl>
                                          <p:spTgt spid="573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57349"/>
                                        </p:tgtEl>
                                        <p:attrNameLst>
                                          <p:attrName>style.visibility</p:attrName>
                                        </p:attrNameLst>
                                      </p:cBhvr>
                                      <p:to>
                                        <p:strVal val="visible"/>
                                      </p:to>
                                    </p:set>
                                    <p:anim calcmode="lin" valueType="num">
                                      <p:cBhvr additive="base">
                                        <p:cTn id="17" dur="500" fill="hold"/>
                                        <p:tgtEl>
                                          <p:spTgt spid="57349"/>
                                        </p:tgtEl>
                                        <p:attrNameLst>
                                          <p:attrName>ppt_x</p:attrName>
                                        </p:attrNameLst>
                                      </p:cBhvr>
                                      <p:tavLst>
                                        <p:tav tm="0">
                                          <p:val>
                                            <p:strVal val="0-#ppt_w/2"/>
                                          </p:val>
                                        </p:tav>
                                        <p:tav tm="100000">
                                          <p:val>
                                            <p:strVal val="#ppt_x"/>
                                          </p:val>
                                        </p:tav>
                                      </p:tavLst>
                                    </p:anim>
                                    <p:anim calcmode="lin" valueType="num">
                                      <p:cBhvr additive="base">
                                        <p:cTn id="18" dur="500" fill="hold"/>
                                        <p:tgtEl>
                                          <p:spTgt spid="5734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57354"/>
                                        </p:tgtEl>
                                        <p:attrNameLst>
                                          <p:attrName>style.visibility</p:attrName>
                                        </p:attrNameLst>
                                      </p:cBhvr>
                                      <p:to>
                                        <p:strVal val="visible"/>
                                      </p:to>
                                    </p:set>
                                    <p:anim calcmode="lin" valueType="num">
                                      <p:cBhvr additive="base">
                                        <p:cTn id="23" dur="500" fill="hold"/>
                                        <p:tgtEl>
                                          <p:spTgt spid="57354"/>
                                        </p:tgtEl>
                                        <p:attrNameLst>
                                          <p:attrName>ppt_x</p:attrName>
                                        </p:attrNameLst>
                                      </p:cBhvr>
                                      <p:tavLst>
                                        <p:tav tm="0">
                                          <p:val>
                                            <p:strVal val="0-#ppt_w/2"/>
                                          </p:val>
                                        </p:tav>
                                        <p:tav tm="100000">
                                          <p:val>
                                            <p:strVal val="#ppt_x"/>
                                          </p:val>
                                        </p:tav>
                                      </p:tavLst>
                                    </p:anim>
                                    <p:anim calcmode="lin" valueType="num">
                                      <p:cBhvr additive="base">
                                        <p:cTn id="24" dur="500" fill="hold"/>
                                        <p:tgtEl>
                                          <p:spTgt spid="5735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57350"/>
                                        </p:tgtEl>
                                        <p:attrNameLst>
                                          <p:attrName>style.visibility</p:attrName>
                                        </p:attrNameLst>
                                      </p:cBhvr>
                                      <p:to>
                                        <p:strVal val="visible"/>
                                      </p:to>
                                    </p:set>
                                    <p:anim calcmode="lin" valueType="num">
                                      <p:cBhvr additive="base">
                                        <p:cTn id="29" dur="500" fill="hold"/>
                                        <p:tgtEl>
                                          <p:spTgt spid="57350"/>
                                        </p:tgtEl>
                                        <p:attrNameLst>
                                          <p:attrName>ppt_x</p:attrName>
                                        </p:attrNameLst>
                                      </p:cBhvr>
                                      <p:tavLst>
                                        <p:tav tm="0">
                                          <p:val>
                                            <p:strVal val="1+#ppt_w/2"/>
                                          </p:val>
                                        </p:tav>
                                        <p:tav tm="100000">
                                          <p:val>
                                            <p:strVal val="#ppt_x"/>
                                          </p:val>
                                        </p:tav>
                                      </p:tavLst>
                                    </p:anim>
                                    <p:anim calcmode="lin" valueType="num">
                                      <p:cBhvr additive="base">
                                        <p:cTn id="30" dur="500" fill="hold"/>
                                        <p:tgtEl>
                                          <p:spTgt spid="5735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57352"/>
                                        </p:tgtEl>
                                        <p:attrNameLst>
                                          <p:attrName>style.visibility</p:attrName>
                                        </p:attrNameLst>
                                      </p:cBhvr>
                                      <p:to>
                                        <p:strVal val="visible"/>
                                      </p:to>
                                    </p:set>
                                    <p:anim calcmode="lin" valueType="num">
                                      <p:cBhvr additive="base">
                                        <p:cTn id="35" dur="500" fill="hold"/>
                                        <p:tgtEl>
                                          <p:spTgt spid="57352"/>
                                        </p:tgtEl>
                                        <p:attrNameLst>
                                          <p:attrName>ppt_x</p:attrName>
                                        </p:attrNameLst>
                                      </p:cBhvr>
                                      <p:tavLst>
                                        <p:tav tm="0">
                                          <p:val>
                                            <p:strVal val="1+#ppt_w/2"/>
                                          </p:val>
                                        </p:tav>
                                        <p:tav tm="100000">
                                          <p:val>
                                            <p:strVal val="#ppt_x"/>
                                          </p:val>
                                        </p:tav>
                                      </p:tavLst>
                                    </p:anim>
                                    <p:anim calcmode="lin" valueType="num">
                                      <p:cBhvr additive="base">
                                        <p:cTn id="36" dur="500" fill="hold"/>
                                        <p:tgtEl>
                                          <p:spTgt spid="573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nodeType="clickEffect">
                                  <p:stCondLst>
                                    <p:cond delay="0"/>
                                  </p:stCondLst>
                                  <p:childTnLst>
                                    <p:set>
                                      <p:cBhvr>
                                        <p:cTn id="40" dur="1" fill="hold">
                                          <p:stCondLst>
                                            <p:cond delay="0"/>
                                          </p:stCondLst>
                                        </p:cTn>
                                        <p:tgtEl>
                                          <p:spTgt spid="57353"/>
                                        </p:tgtEl>
                                        <p:attrNameLst>
                                          <p:attrName>style.visibility</p:attrName>
                                        </p:attrNameLst>
                                      </p:cBhvr>
                                      <p:to>
                                        <p:strVal val="visible"/>
                                      </p:to>
                                    </p:set>
                                    <p:anim calcmode="lin" valueType="num">
                                      <p:cBhvr additive="base">
                                        <p:cTn id="41" dur="500" fill="hold"/>
                                        <p:tgtEl>
                                          <p:spTgt spid="57353"/>
                                        </p:tgtEl>
                                        <p:attrNameLst>
                                          <p:attrName>ppt_x</p:attrName>
                                        </p:attrNameLst>
                                      </p:cBhvr>
                                      <p:tavLst>
                                        <p:tav tm="0">
                                          <p:val>
                                            <p:strVal val="#ppt_x"/>
                                          </p:val>
                                        </p:tav>
                                        <p:tav tm="100000">
                                          <p:val>
                                            <p:strVal val="#ppt_x"/>
                                          </p:val>
                                        </p:tav>
                                      </p:tavLst>
                                    </p:anim>
                                    <p:anim calcmode="lin" valueType="num">
                                      <p:cBhvr additive="base">
                                        <p:cTn id="42" dur="500" fill="hold"/>
                                        <p:tgtEl>
                                          <p:spTgt spid="57353"/>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nodeType="clickEffect">
                                  <p:stCondLst>
                                    <p:cond delay="0"/>
                                  </p:stCondLst>
                                  <p:childTnLst>
                                    <p:set>
                                      <p:cBhvr>
                                        <p:cTn id="46" dur="1" fill="hold">
                                          <p:stCondLst>
                                            <p:cond delay="0"/>
                                          </p:stCondLst>
                                        </p:cTn>
                                        <p:tgtEl>
                                          <p:spTgt spid="57351"/>
                                        </p:tgtEl>
                                        <p:attrNameLst>
                                          <p:attrName>style.visibility</p:attrName>
                                        </p:attrNameLst>
                                      </p:cBhvr>
                                      <p:to>
                                        <p:strVal val="visible"/>
                                      </p:to>
                                    </p:set>
                                    <p:anim calcmode="lin" valueType="num">
                                      <p:cBhvr additive="base">
                                        <p:cTn id="47" dur="500" fill="hold"/>
                                        <p:tgtEl>
                                          <p:spTgt spid="57351"/>
                                        </p:tgtEl>
                                        <p:attrNameLst>
                                          <p:attrName>ppt_x</p:attrName>
                                        </p:attrNameLst>
                                      </p:cBhvr>
                                      <p:tavLst>
                                        <p:tav tm="0">
                                          <p:val>
                                            <p:strVal val="#ppt_x"/>
                                          </p:val>
                                        </p:tav>
                                        <p:tav tm="100000">
                                          <p:val>
                                            <p:strVal val="#ppt_x"/>
                                          </p:val>
                                        </p:tav>
                                      </p:tavLst>
                                    </p:anim>
                                    <p:anim calcmode="lin" valueType="num">
                                      <p:cBhvr additive="base">
                                        <p:cTn id="48" dur="500" fill="hold"/>
                                        <p:tgtEl>
                                          <p:spTgt spid="573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utoUpdateAnimBg="0"/>
      <p:bldP spid="57349" grpId="0" autoUpdateAnimBg="0"/>
      <p:bldP spid="57350" grpId="0" animBg="1"/>
      <p:bldP spid="57351" grpId="0" autoUpdateAnimBg="0"/>
      <p:bldP spid="57352" grpId="0" autoUpdateAnimBg="0"/>
      <p:bldP spid="57353" grpId="0" animBg="1"/>
      <p:bldP spid="573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ce réservé du numéro de diapositive 2">
            <a:extLst>
              <a:ext uri="{FF2B5EF4-FFF2-40B4-BE49-F238E27FC236}">
                <a16:creationId xmlns:a16="http://schemas.microsoft.com/office/drawing/2014/main" id="{ADB978D1-DC61-83BF-42E3-3AA91AE318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D9EEC41-6F85-314D-AEC2-7D01EF4DDCE0}" type="slidenum">
              <a:rPr lang="en-US" altLang="fr-FR" smtClean="0">
                <a:solidFill>
                  <a:schemeClr val="bg1"/>
                </a:solidFill>
              </a:rPr>
              <a:pPr/>
              <a:t>41</a:t>
            </a:fld>
            <a:endParaRPr lang="en-US" altLang="fr-FR">
              <a:solidFill>
                <a:schemeClr val="bg1"/>
              </a:solidFill>
            </a:endParaRPr>
          </a:p>
        </p:txBody>
      </p:sp>
      <p:sp>
        <p:nvSpPr>
          <p:cNvPr id="101378" name="Rectangle 3">
            <a:extLst>
              <a:ext uri="{FF2B5EF4-FFF2-40B4-BE49-F238E27FC236}">
                <a16:creationId xmlns:a16="http://schemas.microsoft.com/office/drawing/2014/main" id="{1194D27A-6D36-F8A5-0104-C25DFF88BC72}"/>
              </a:ext>
            </a:extLst>
          </p:cNvPr>
          <p:cNvSpPr>
            <a:spLocks noChangeArrowheads="1"/>
          </p:cNvSpPr>
          <p:nvPr/>
        </p:nvSpPr>
        <p:spPr bwMode="auto">
          <a:xfrm>
            <a:off x="4910138" y="3124200"/>
            <a:ext cx="2667000" cy="2362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101379" name="Text Box 4">
            <a:extLst>
              <a:ext uri="{FF2B5EF4-FFF2-40B4-BE49-F238E27FC236}">
                <a16:creationId xmlns:a16="http://schemas.microsoft.com/office/drawing/2014/main" id="{73725F0F-22FD-AFCF-1F4D-E9404E097400}"/>
              </a:ext>
            </a:extLst>
          </p:cNvPr>
          <p:cNvSpPr txBox="1">
            <a:spLocks noChangeArrowheads="1"/>
          </p:cNvSpPr>
          <p:nvPr/>
        </p:nvSpPr>
        <p:spPr bwMode="auto">
          <a:xfrm>
            <a:off x="5367338" y="3581400"/>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rPr>
              <a:t>Marché Réel</a:t>
            </a:r>
          </a:p>
        </p:txBody>
      </p:sp>
      <p:sp>
        <p:nvSpPr>
          <p:cNvPr id="58373" name="Rectangle 5">
            <a:extLst>
              <a:ext uri="{FF2B5EF4-FFF2-40B4-BE49-F238E27FC236}">
                <a16:creationId xmlns:a16="http://schemas.microsoft.com/office/drawing/2014/main" id="{469A9BCF-63F1-4FD0-FCEA-C174460AE190}"/>
              </a:ext>
            </a:extLst>
          </p:cNvPr>
          <p:cNvSpPr>
            <a:spLocks noChangeArrowheads="1"/>
          </p:cNvSpPr>
          <p:nvPr/>
        </p:nvSpPr>
        <p:spPr bwMode="auto">
          <a:xfrm>
            <a:off x="4910138" y="1676400"/>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8374" name="Text Box 6">
            <a:extLst>
              <a:ext uri="{FF2B5EF4-FFF2-40B4-BE49-F238E27FC236}">
                <a16:creationId xmlns:a16="http://schemas.microsoft.com/office/drawing/2014/main" id="{EF40FC19-EFC9-93CA-E8D2-96F4FB5E51B1}"/>
              </a:ext>
            </a:extLst>
          </p:cNvPr>
          <p:cNvSpPr txBox="1">
            <a:spLocks noChangeArrowheads="1"/>
          </p:cNvSpPr>
          <p:nvPr/>
        </p:nvSpPr>
        <p:spPr bwMode="auto">
          <a:xfrm>
            <a:off x="5519738" y="2286000"/>
            <a:ext cx="1395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Marché</a:t>
            </a:r>
          </a:p>
          <a:p>
            <a:pPr algn="ctr"/>
            <a:r>
              <a:rPr lang="fr-FR" altLang="fr-FR" sz="2400" b="1">
                <a:solidFill>
                  <a:srgbClr val="F00510"/>
                </a:solidFill>
              </a:rPr>
              <a:t> potentiel</a:t>
            </a:r>
          </a:p>
        </p:txBody>
      </p:sp>
      <p:sp>
        <p:nvSpPr>
          <p:cNvPr id="58375" name="Text Box 7">
            <a:extLst>
              <a:ext uri="{FF2B5EF4-FFF2-40B4-BE49-F238E27FC236}">
                <a16:creationId xmlns:a16="http://schemas.microsoft.com/office/drawing/2014/main" id="{0DAA53E1-A8F9-30AE-1C83-16E06C1C9E7F}"/>
              </a:ext>
            </a:extLst>
          </p:cNvPr>
          <p:cNvSpPr txBox="1">
            <a:spLocks noChangeArrowheads="1"/>
          </p:cNvSpPr>
          <p:nvPr/>
        </p:nvSpPr>
        <p:spPr bwMode="auto">
          <a:xfrm>
            <a:off x="1938338" y="1828800"/>
            <a:ext cx="2763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Non consommateurs relatifs</a:t>
            </a:r>
          </a:p>
        </p:txBody>
      </p:sp>
      <p:sp>
        <p:nvSpPr>
          <p:cNvPr id="101383" name="Rectangle 8">
            <a:extLst>
              <a:ext uri="{FF2B5EF4-FFF2-40B4-BE49-F238E27FC236}">
                <a16:creationId xmlns:a16="http://schemas.microsoft.com/office/drawing/2014/main" id="{07A1FE54-D6BD-7253-D48C-80349A2DEC7D}"/>
              </a:ext>
            </a:extLst>
          </p:cNvPr>
          <p:cNvSpPr>
            <a:spLocks noChangeArrowheads="1"/>
          </p:cNvSpPr>
          <p:nvPr/>
        </p:nvSpPr>
        <p:spPr bwMode="auto">
          <a:xfrm>
            <a:off x="4910138" y="3124200"/>
            <a:ext cx="2667000" cy="2362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101384" name="Text Box 9">
            <a:extLst>
              <a:ext uri="{FF2B5EF4-FFF2-40B4-BE49-F238E27FC236}">
                <a16:creationId xmlns:a16="http://schemas.microsoft.com/office/drawing/2014/main" id="{9ADF9C8E-B23A-2BA7-36E3-2B14BD7C61D8}"/>
              </a:ext>
            </a:extLst>
          </p:cNvPr>
          <p:cNvSpPr txBox="1">
            <a:spLocks noChangeArrowheads="1"/>
          </p:cNvSpPr>
          <p:nvPr/>
        </p:nvSpPr>
        <p:spPr bwMode="auto">
          <a:xfrm>
            <a:off x="2090738" y="3733800"/>
            <a:ext cx="2378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Consommateurs réels</a:t>
            </a:r>
          </a:p>
        </p:txBody>
      </p:sp>
      <p:sp>
        <p:nvSpPr>
          <p:cNvPr id="58378" name="Rectangle 10">
            <a:extLst>
              <a:ext uri="{FF2B5EF4-FFF2-40B4-BE49-F238E27FC236}">
                <a16:creationId xmlns:a16="http://schemas.microsoft.com/office/drawing/2014/main" id="{19558A67-0EE3-5E02-415A-FAEEED394E84}"/>
              </a:ext>
            </a:extLst>
          </p:cNvPr>
          <p:cNvSpPr>
            <a:spLocks noChangeArrowheads="1"/>
          </p:cNvSpPr>
          <p:nvPr/>
        </p:nvSpPr>
        <p:spPr bwMode="auto">
          <a:xfrm>
            <a:off x="1938338" y="838200"/>
            <a:ext cx="2667000" cy="838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8379" name="Rectangle 11">
            <a:extLst>
              <a:ext uri="{FF2B5EF4-FFF2-40B4-BE49-F238E27FC236}">
                <a16:creationId xmlns:a16="http://schemas.microsoft.com/office/drawing/2014/main" id="{69E5178B-168C-5D7A-D54A-8197FBC0106D}"/>
              </a:ext>
            </a:extLst>
          </p:cNvPr>
          <p:cNvSpPr>
            <a:spLocks noChangeArrowheads="1"/>
          </p:cNvSpPr>
          <p:nvPr/>
        </p:nvSpPr>
        <p:spPr bwMode="auto">
          <a:xfrm>
            <a:off x="1938338" y="1676400"/>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1387" name="Rectangle 12">
            <a:extLst>
              <a:ext uri="{FF2B5EF4-FFF2-40B4-BE49-F238E27FC236}">
                <a16:creationId xmlns:a16="http://schemas.microsoft.com/office/drawing/2014/main" id="{3E494397-8DD9-8D0B-9599-32EDCFF4D4D6}"/>
              </a:ext>
            </a:extLst>
          </p:cNvPr>
          <p:cNvSpPr>
            <a:spLocks noChangeArrowheads="1"/>
          </p:cNvSpPr>
          <p:nvPr/>
        </p:nvSpPr>
        <p:spPr bwMode="auto">
          <a:xfrm>
            <a:off x="1938338" y="3124200"/>
            <a:ext cx="2667000" cy="2362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58381" name="Text Box 13">
            <a:extLst>
              <a:ext uri="{FF2B5EF4-FFF2-40B4-BE49-F238E27FC236}">
                <a16:creationId xmlns:a16="http://schemas.microsoft.com/office/drawing/2014/main" id="{1261F9E4-F686-E5DA-AD67-A357BDB58F7A}"/>
              </a:ext>
            </a:extLst>
          </p:cNvPr>
          <p:cNvSpPr txBox="1">
            <a:spLocks noChangeArrowheads="1"/>
          </p:cNvSpPr>
          <p:nvPr/>
        </p:nvSpPr>
        <p:spPr bwMode="auto">
          <a:xfrm>
            <a:off x="1828800" y="827088"/>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Non consommateurs absolus</a:t>
            </a:r>
          </a:p>
        </p:txBody>
      </p:sp>
      <p:sp>
        <p:nvSpPr>
          <p:cNvPr id="58382" name="Text Box 14">
            <a:extLst>
              <a:ext uri="{FF2B5EF4-FFF2-40B4-BE49-F238E27FC236}">
                <a16:creationId xmlns:a16="http://schemas.microsoft.com/office/drawing/2014/main" id="{1F98BC1C-8574-AD5C-80A8-721B995EEAC7}"/>
              </a:ext>
            </a:extLst>
          </p:cNvPr>
          <p:cNvSpPr txBox="1">
            <a:spLocks noChangeArrowheads="1"/>
          </p:cNvSpPr>
          <p:nvPr/>
        </p:nvSpPr>
        <p:spPr bwMode="auto">
          <a:xfrm>
            <a:off x="5029200" y="609600"/>
            <a:ext cx="239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rPr>
              <a:t>population</a:t>
            </a:r>
            <a:r>
              <a:rPr lang="fr-FR" altLang="fr-FR" sz="2400" b="1"/>
              <a:t> </a:t>
            </a:r>
            <a:r>
              <a:rPr lang="fr-FR" altLang="fr-FR" sz="2400" b="1">
                <a:solidFill>
                  <a:schemeClr val="accent1"/>
                </a:solidFill>
              </a:rPr>
              <a:t>totale</a:t>
            </a:r>
            <a:endParaRPr lang="fr-FR" altLang="fr-FR" sz="2400" b="1"/>
          </a:p>
        </p:txBody>
      </p:sp>
      <p:sp>
        <p:nvSpPr>
          <p:cNvPr id="58383" name="AutoShape 15">
            <a:extLst>
              <a:ext uri="{FF2B5EF4-FFF2-40B4-BE49-F238E27FC236}">
                <a16:creationId xmlns:a16="http://schemas.microsoft.com/office/drawing/2014/main" id="{B624031B-785F-18C9-50C5-D6074E9B659A}"/>
              </a:ext>
            </a:extLst>
          </p:cNvPr>
          <p:cNvSpPr>
            <a:spLocks noChangeArrowheads="1"/>
          </p:cNvSpPr>
          <p:nvPr/>
        </p:nvSpPr>
        <p:spPr bwMode="auto">
          <a:xfrm>
            <a:off x="4648200" y="685800"/>
            <a:ext cx="304800" cy="3048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8374"/>
                                        </p:tgtEl>
                                        <p:attrNameLst>
                                          <p:attrName>style.visibility</p:attrName>
                                        </p:attrNameLst>
                                      </p:cBhvr>
                                      <p:to>
                                        <p:strVal val="visible"/>
                                      </p:to>
                                    </p:set>
                                    <p:anim calcmode="lin" valueType="num">
                                      <p:cBhvr additive="base">
                                        <p:cTn id="13" dur="500" fill="hold"/>
                                        <p:tgtEl>
                                          <p:spTgt spid="58374"/>
                                        </p:tgtEl>
                                        <p:attrNameLst>
                                          <p:attrName>ppt_x</p:attrName>
                                        </p:attrNameLst>
                                      </p:cBhvr>
                                      <p:tavLst>
                                        <p:tav tm="0">
                                          <p:val>
                                            <p:strVal val="#ppt_x"/>
                                          </p:val>
                                        </p:tav>
                                        <p:tav tm="100000">
                                          <p:val>
                                            <p:strVal val="#ppt_x"/>
                                          </p:val>
                                        </p:tav>
                                      </p:tavLst>
                                    </p:anim>
                                    <p:anim calcmode="lin" valueType="num">
                                      <p:cBhvr additive="base">
                                        <p:cTn id="14" dur="500" fill="hold"/>
                                        <p:tgtEl>
                                          <p:spTgt spid="5837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58379"/>
                                        </p:tgtEl>
                                        <p:attrNameLst>
                                          <p:attrName>style.visibility</p:attrName>
                                        </p:attrNameLst>
                                      </p:cBhvr>
                                      <p:to>
                                        <p:strVal val="visible"/>
                                      </p:to>
                                    </p:set>
                                    <p:anim calcmode="lin" valueType="num">
                                      <p:cBhvr additive="base">
                                        <p:cTn id="19" dur="500" fill="hold"/>
                                        <p:tgtEl>
                                          <p:spTgt spid="58379"/>
                                        </p:tgtEl>
                                        <p:attrNameLst>
                                          <p:attrName>ppt_x</p:attrName>
                                        </p:attrNameLst>
                                      </p:cBhvr>
                                      <p:tavLst>
                                        <p:tav tm="0">
                                          <p:val>
                                            <p:strVal val="#ppt_x"/>
                                          </p:val>
                                        </p:tav>
                                        <p:tav tm="100000">
                                          <p:val>
                                            <p:strVal val="#ppt_x"/>
                                          </p:val>
                                        </p:tav>
                                      </p:tavLst>
                                    </p:anim>
                                    <p:anim calcmode="lin" valueType="num">
                                      <p:cBhvr additive="base">
                                        <p:cTn id="20" dur="500" fill="hold"/>
                                        <p:tgtEl>
                                          <p:spTgt spid="5837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58375"/>
                                        </p:tgtEl>
                                        <p:attrNameLst>
                                          <p:attrName>style.visibility</p:attrName>
                                        </p:attrNameLst>
                                      </p:cBhvr>
                                      <p:to>
                                        <p:strVal val="visible"/>
                                      </p:to>
                                    </p:set>
                                    <p:anim calcmode="lin" valueType="num">
                                      <p:cBhvr additive="base">
                                        <p:cTn id="25" dur="500" fill="hold"/>
                                        <p:tgtEl>
                                          <p:spTgt spid="58375"/>
                                        </p:tgtEl>
                                        <p:attrNameLst>
                                          <p:attrName>ppt_x</p:attrName>
                                        </p:attrNameLst>
                                      </p:cBhvr>
                                      <p:tavLst>
                                        <p:tav tm="0">
                                          <p:val>
                                            <p:strVal val="#ppt_x"/>
                                          </p:val>
                                        </p:tav>
                                        <p:tav tm="100000">
                                          <p:val>
                                            <p:strVal val="#ppt_x"/>
                                          </p:val>
                                        </p:tav>
                                      </p:tavLst>
                                    </p:anim>
                                    <p:anim calcmode="lin" valueType="num">
                                      <p:cBhvr additive="base">
                                        <p:cTn id="26" dur="500" fill="hold"/>
                                        <p:tgtEl>
                                          <p:spTgt spid="58375"/>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102309504" fill="hold" nodeType="clickEffect">
                                  <p:stCondLst>
                                    <p:cond delay="0"/>
                                  </p:stCondLst>
                                  <p:childTnLst>
                                    <p:set>
                                      <p:cBhvr>
                                        <p:cTn id="30" dur="1" fill="hold">
                                          <p:stCondLst>
                                            <p:cond delay="499"/>
                                          </p:stCondLst>
                                        </p:cTn>
                                        <p:tgtEl>
                                          <p:spTgt spid="583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102310892" fill="hold" nodeType="clickEffect">
                                  <p:stCondLst>
                                    <p:cond delay="0"/>
                                  </p:stCondLst>
                                  <p:childTnLst>
                                    <p:set>
                                      <p:cBhvr>
                                        <p:cTn id="34" dur="1" fill="hold">
                                          <p:stCondLst>
                                            <p:cond delay="499"/>
                                          </p:stCondLst>
                                        </p:cTn>
                                        <p:tgtEl>
                                          <p:spTgt spid="5838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58383"/>
                                        </p:tgtEl>
                                        <p:attrNameLst>
                                          <p:attrName>style.visibility</p:attrName>
                                        </p:attrNameLst>
                                      </p:cBhvr>
                                      <p:to>
                                        <p:strVal val="visible"/>
                                      </p:to>
                                    </p:set>
                                    <p:anim calcmode="lin" valueType="num">
                                      <p:cBhvr additive="base">
                                        <p:cTn id="39" dur="500" fill="hold"/>
                                        <p:tgtEl>
                                          <p:spTgt spid="58383"/>
                                        </p:tgtEl>
                                        <p:attrNameLst>
                                          <p:attrName>ppt_x</p:attrName>
                                        </p:attrNameLst>
                                      </p:cBhvr>
                                      <p:tavLst>
                                        <p:tav tm="0">
                                          <p:val>
                                            <p:strVal val="1+#ppt_w/2"/>
                                          </p:val>
                                        </p:tav>
                                        <p:tav tm="100000">
                                          <p:val>
                                            <p:strVal val="#ppt_x"/>
                                          </p:val>
                                        </p:tav>
                                      </p:tavLst>
                                    </p:anim>
                                    <p:anim calcmode="lin" valueType="num">
                                      <p:cBhvr additive="base">
                                        <p:cTn id="40" dur="500" fill="hold"/>
                                        <p:tgtEl>
                                          <p:spTgt spid="58383"/>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58382"/>
                                        </p:tgtEl>
                                        <p:attrNameLst>
                                          <p:attrName>style.visibility</p:attrName>
                                        </p:attrNameLst>
                                      </p:cBhvr>
                                      <p:to>
                                        <p:strVal val="visible"/>
                                      </p:to>
                                    </p:set>
                                    <p:anim calcmode="lin" valueType="num">
                                      <p:cBhvr additive="base">
                                        <p:cTn id="45" dur="500" fill="hold"/>
                                        <p:tgtEl>
                                          <p:spTgt spid="58382"/>
                                        </p:tgtEl>
                                        <p:attrNameLst>
                                          <p:attrName>ppt_x</p:attrName>
                                        </p:attrNameLst>
                                      </p:cBhvr>
                                      <p:tavLst>
                                        <p:tav tm="0">
                                          <p:val>
                                            <p:strVal val="1+#ppt_w/2"/>
                                          </p:val>
                                        </p:tav>
                                        <p:tav tm="100000">
                                          <p:val>
                                            <p:strVal val="#ppt_x"/>
                                          </p:val>
                                        </p:tav>
                                      </p:tavLst>
                                    </p:anim>
                                    <p:anim calcmode="lin" valueType="num">
                                      <p:cBhvr additive="base">
                                        <p:cTn id="46" dur="500" fill="hold"/>
                                        <p:tgtEl>
                                          <p:spTgt spid="583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P spid="58374" grpId="0" autoUpdateAnimBg="0"/>
      <p:bldP spid="58375" grpId="0" autoUpdateAnimBg="0"/>
      <p:bldP spid="58378" grpId="0" animBg="1"/>
      <p:bldP spid="58379" grpId="0" animBg="1"/>
      <p:bldP spid="58381" grpId="0" autoUpdateAnimBg="0"/>
      <p:bldP spid="58382" grpId="0" autoUpdateAnimBg="0"/>
      <p:bldP spid="5838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Espace réservé du numéro de diapositive 2">
            <a:extLst>
              <a:ext uri="{FF2B5EF4-FFF2-40B4-BE49-F238E27FC236}">
                <a16:creationId xmlns:a16="http://schemas.microsoft.com/office/drawing/2014/main" id="{8960E3B4-A2B9-F45A-1356-EE26BAEF8A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26354D6-970C-3445-AF37-B00F30FFB1D9}" type="slidenum">
              <a:rPr lang="en-US" altLang="fr-FR" smtClean="0">
                <a:solidFill>
                  <a:schemeClr val="bg1"/>
                </a:solidFill>
              </a:rPr>
              <a:pPr/>
              <a:t>42</a:t>
            </a:fld>
            <a:endParaRPr lang="en-US" altLang="fr-FR">
              <a:solidFill>
                <a:schemeClr val="bg1"/>
              </a:solidFill>
            </a:endParaRPr>
          </a:p>
        </p:txBody>
      </p:sp>
      <p:sp>
        <p:nvSpPr>
          <p:cNvPr id="59394" name="Rectangle 2">
            <a:extLst>
              <a:ext uri="{FF2B5EF4-FFF2-40B4-BE49-F238E27FC236}">
                <a16:creationId xmlns:a16="http://schemas.microsoft.com/office/drawing/2014/main" id="{C63DE84F-EDD8-D39B-DBDD-AB60AFDA41B3}"/>
              </a:ext>
            </a:extLst>
          </p:cNvPr>
          <p:cNvSpPr>
            <a:spLocks noChangeArrowheads="1"/>
          </p:cNvSpPr>
          <p:nvPr/>
        </p:nvSpPr>
        <p:spPr bwMode="auto">
          <a:xfrm>
            <a:off x="1981200" y="2895600"/>
            <a:ext cx="2590800" cy="1371600"/>
          </a:xfrm>
          <a:prstGeom prst="rect">
            <a:avLst/>
          </a:prstGeom>
          <a:solidFill>
            <a:schemeClr val="accent2"/>
          </a:solidFill>
          <a:ln w="9525">
            <a:solidFill>
              <a:schemeClr val="bg2"/>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Marché de la firme</a:t>
            </a:r>
          </a:p>
        </p:txBody>
      </p:sp>
      <p:sp>
        <p:nvSpPr>
          <p:cNvPr id="59396" name="Text Box 4">
            <a:extLst>
              <a:ext uri="{FF2B5EF4-FFF2-40B4-BE49-F238E27FC236}">
                <a16:creationId xmlns:a16="http://schemas.microsoft.com/office/drawing/2014/main" id="{2F121623-91E5-E66F-4E88-E6DC3A0AF93A}"/>
              </a:ext>
            </a:extLst>
          </p:cNvPr>
          <p:cNvSpPr txBox="1">
            <a:spLocks noChangeArrowheads="1"/>
          </p:cNvSpPr>
          <p:nvPr/>
        </p:nvSpPr>
        <p:spPr bwMode="auto">
          <a:xfrm>
            <a:off x="4724400" y="1905000"/>
            <a:ext cx="276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Marché potentiel</a:t>
            </a:r>
          </a:p>
        </p:txBody>
      </p:sp>
      <p:sp>
        <p:nvSpPr>
          <p:cNvPr id="103428" name="Text Box 5">
            <a:extLst>
              <a:ext uri="{FF2B5EF4-FFF2-40B4-BE49-F238E27FC236}">
                <a16:creationId xmlns:a16="http://schemas.microsoft.com/office/drawing/2014/main" id="{E74DD8DC-B650-6B28-3D48-2967A4CB94FE}"/>
              </a:ext>
            </a:extLst>
          </p:cNvPr>
          <p:cNvSpPr txBox="1">
            <a:spLocks noChangeArrowheads="1"/>
          </p:cNvSpPr>
          <p:nvPr/>
        </p:nvSpPr>
        <p:spPr bwMode="auto">
          <a:xfrm>
            <a:off x="4800600" y="3962400"/>
            <a:ext cx="237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marché réel</a:t>
            </a:r>
          </a:p>
        </p:txBody>
      </p:sp>
      <p:sp>
        <p:nvSpPr>
          <p:cNvPr id="59398" name="Rectangle 6">
            <a:extLst>
              <a:ext uri="{FF2B5EF4-FFF2-40B4-BE49-F238E27FC236}">
                <a16:creationId xmlns:a16="http://schemas.microsoft.com/office/drawing/2014/main" id="{4B861069-8F82-76E3-A284-A7D099529A21}"/>
              </a:ext>
            </a:extLst>
          </p:cNvPr>
          <p:cNvSpPr>
            <a:spLocks noChangeArrowheads="1"/>
          </p:cNvSpPr>
          <p:nvPr/>
        </p:nvSpPr>
        <p:spPr bwMode="auto">
          <a:xfrm>
            <a:off x="1938338" y="914400"/>
            <a:ext cx="2667000" cy="838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9399" name="Rectangle 7">
            <a:extLst>
              <a:ext uri="{FF2B5EF4-FFF2-40B4-BE49-F238E27FC236}">
                <a16:creationId xmlns:a16="http://schemas.microsoft.com/office/drawing/2014/main" id="{B40AB432-6AB9-E063-422C-54762A65CA26}"/>
              </a:ext>
            </a:extLst>
          </p:cNvPr>
          <p:cNvSpPr>
            <a:spLocks noChangeArrowheads="1"/>
          </p:cNvSpPr>
          <p:nvPr/>
        </p:nvSpPr>
        <p:spPr bwMode="auto">
          <a:xfrm>
            <a:off x="1938338" y="1752600"/>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3431" name="Rectangle 8">
            <a:extLst>
              <a:ext uri="{FF2B5EF4-FFF2-40B4-BE49-F238E27FC236}">
                <a16:creationId xmlns:a16="http://schemas.microsoft.com/office/drawing/2014/main" id="{C3D4C54B-2F2C-C3CC-1C75-21F3C8947606}"/>
              </a:ext>
            </a:extLst>
          </p:cNvPr>
          <p:cNvSpPr>
            <a:spLocks noChangeArrowheads="1"/>
          </p:cNvSpPr>
          <p:nvPr/>
        </p:nvSpPr>
        <p:spPr bwMode="auto">
          <a:xfrm>
            <a:off x="1938338" y="3200400"/>
            <a:ext cx="2667000" cy="2362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59401" name="Text Box 9">
            <a:extLst>
              <a:ext uri="{FF2B5EF4-FFF2-40B4-BE49-F238E27FC236}">
                <a16:creationId xmlns:a16="http://schemas.microsoft.com/office/drawing/2014/main" id="{95C96597-EF89-00DF-CBD1-EF7AB7013517}"/>
              </a:ext>
            </a:extLst>
          </p:cNvPr>
          <p:cNvSpPr txBox="1">
            <a:spLocks noChangeArrowheads="1"/>
          </p:cNvSpPr>
          <p:nvPr/>
        </p:nvSpPr>
        <p:spPr bwMode="auto">
          <a:xfrm>
            <a:off x="1828800" y="903288"/>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Non consommateurs absolus</a:t>
            </a:r>
          </a:p>
        </p:txBody>
      </p:sp>
      <p:sp>
        <p:nvSpPr>
          <p:cNvPr id="59402" name="Text Box 10">
            <a:extLst>
              <a:ext uri="{FF2B5EF4-FFF2-40B4-BE49-F238E27FC236}">
                <a16:creationId xmlns:a16="http://schemas.microsoft.com/office/drawing/2014/main" id="{FB9A92DA-0146-7A3D-9CC6-8335800125C9}"/>
              </a:ext>
            </a:extLst>
          </p:cNvPr>
          <p:cNvSpPr txBox="1">
            <a:spLocks noChangeArrowheads="1"/>
          </p:cNvSpPr>
          <p:nvPr/>
        </p:nvSpPr>
        <p:spPr bwMode="auto">
          <a:xfrm>
            <a:off x="5029200" y="685800"/>
            <a:ext cx="239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rPr>
              <a:t>population</a:t>
            </a:r>
            <a:r>
              <a:rPr lang="fr-FR" altLang="fr-FR" sz="2400" b="1"/>
              <a:t> </a:t>
            </a:r>
            <a:r>
              <a:rPr lang="fr-FR" altLang="fr-FR" sz="2400" b="1">
                <a:solidFill>
                  <a:schemeClr val="accent1"/>
                </a:solidFill>
              </a:rPr>
              <a:t>totale</a:t>
            </a:r>
            <a:endParaRPr lang="fr-FR" altLang="fr-FR" sz="2400" b="1"/>
          </a:p>
        </p:txBody>
      </p:sp>
      <p:sp>
        <p:nvSpPr>
          <p:cNvPr id="59403" name="AutoShape 11">
            <a:extLst>
              <a:ext uri="{FF2B5EF4-FFF2-40B4-BE49-F238E27FC236}">
                <a16:creationId xmlns:a16="http://schemas.microsoft.com/office/drawing/2014/main" id="{65ECE7A3-CC41-338F-44B1-06D5FE182E51}"/>
              </a:ext>
            </a:extLst>
          </p:cNvPr>
          <p:cNvSpPr>
            <a:spLocks noChangeArrowheads="1"/>
          </p:cNvSpPr>
          <p:nvPr/>
        </p:nvSpPr>
        <p:spPr bwMode="auto">
          <a:xfrm>
            <a:off x="4648200" y="762000"/>
            <a:ext cx="304800" cy="3048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9404" name="Rectangle 12">
            <a:extLst>
              <a:ext uri="{FF2B5EF4-FFF2-40B4-BE49-F238E27FC236}">
                <a16:creationId xmlns:a16="http://schemas.microsoft.com/office/drawing/2014/main" id="{4524882E-62B9-FF02-649E-FE64BB6FE77F}"/>
              </a:ext>
            </a:extLst>
          </p:cNvPr>
          <p:cNvSpPr>
            <a:spLocks noChangeArrowheads="1"/>
          </p:cNvSpPr>
          <p:nvPr/>
        </p:nvSpPr>
        <p:spPr bwMode="auto">
          <a:xfrm>
            <a:off x="1981200" y="3276600"/>
            <a:ext cx="2590800" cy="609600"/>
          </a:xfrm>
          <a:prstGeom prst="rect">
            <a:avLst/>
          </a:prstGeom>
          <a:solidFill>
            <a:schemeClr val="accent2"/>
          </a:solidFill>
          <a:ln w="9525">
            <a:solidFill>
              <a:schemeClr val="bg2"/>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Marché de la firme</a:t>
            </a:r>
          </a:p>
        </p:txBody>
      </p:sp>
      <p:sp>
        <p:nvSpPr>
          <p:cNvPr id="59405" name="AutoShape 13">
            <a:extLst>
              <a:ext uri="{FF2B5EF4-FFF2-40B4-BE49-F238E27FC236}">
                <a16:creationId xmlns:a16="http://schemas.microsoft.com/office/drawing/2014/main" id="{F2F47A44-4F75-8F5D-5EE7-FDD02A5AC447}"/>
              </a:ext>
            </a:extLst>
          </p:cNvPr>
          <p:cNvSpPr>
            <a:spLocks noChangeArrowheads="1"/>
          </p:cNvSpPr>
          <p:nvPr/>
        </p:nvSpPr>
        <p:spPr bwMode="auto">
          <a:xfrm>
            <a:off x="2971800" y="2667000"/>
            <a:ext cx="457200" cy="457200"/>
          </a:xfrm>
          <a:prstGeom prst="upArrow">
            <a:avLst>
              <a:gd name="adj1" fmla="val 50000"/>
              <a:gd name="adj2" fmla="val 25000"/>
            </a:avLst>
          </a:prstGeom>
          <a:solidFill>
            <a:schemeClr val="accent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9406" name="AutoShape 14">
            <a:extLst>
              <a:ext uri="{FF2B5EF4-FFF2-40B4-BE49-F238E27FC236}">
                <a16:creationId xmlns:a16="http://schemas.microsoft.com/office/drawing/2014/main" id="{39AB18D9-3E76-EADE-8F2B-32E27526A5A1}"/>
              </a:ext>
            </a:extLst>
          </p:cNvPr>
          <p:cNvSpPr>
            <a:spLocks noChangeArrowheads="1"/>
          </p:cNvSpPr>
          <p:nvPr/>
        </p:nvSpPr>
        <p:spPr bwMode="auto">
          <a:xfrm flipV="1">
            <a:off x="2971800" y="3962400"/>
            <a:ext cx="457200" cy="457200"/>
          </a:xfrm>
          <a:prstGeom prst="upArrow">
            <a:avLst>
              <a:gd name="adj1" fmla="val 50000"/>
              <a:gd name="adj2" fmla="val 25000"/>
            </a:avLst>
          </a:prstGeom>
          <a:solidFill>
            <a:schemeClr val="accent2"/>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59407" name="Rectangle 15">
            <a:extLst>
              <a:ext uri="{FF2B5EF4-FFF2-40B4-BE49-F238E27FC236}">
                <a16:creationId xmlns:a16="http://schemas.microsoft.com/office/drawing/2014/main" id="{D16E5CDB-7A42-4C94-0801-E425EE167F12}"/>
              </a:ext>
            </a:extLst>
          </p:cNvPr>
          <p:cNvSpPr>
            <a:spLocks noChangeArrowheads="1"/>
          </p:cNvSpPr>
          <p:nvPr/>
        </p:nvSpPr>
        <p:spPr bwMode="auto">
          <a:xfrm>
            <a:off x="1981200" y="3962400"/>
            <a:ext cx="25908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t>concurrents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ppt_x"/>
                                          </p:val>
                                        </p:tav>
                                        <p:tav tm="100000">
                                          <p:val>
                                            <p:strVal val="#ppt_x"/>
                                          </p:val>
                                        </p:tav>
                                      </p:tavLst>
                                    </p:anim>
                                    <p:anim calcmode="lin" valueType="num">
                                      <p:cBhvr additive="base">
                                        <p:cTn id="8" dur="500" fill="hold"/>
                                        <p:tgtEl>
                                          <p:spTgt spid="5939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anim calcmode="lin" valueType="num">
                                      <p:cBhvr additive="base">
                                        <p:cTn id="13" dur="500" fill="hold"/>
                                        <p:tgtEl>
                                          <p:spTgt spid="59396"/>
                                        </p:tgtEl>
                                        <p:attrNameLst>
                                          <p:attrName>ppt_x</p:attrName>
                                        </p:attrNameLst>
                                      </p:cBhvr>
                                      <p:tavLst>
                                        <p:tav tm="0">
                                          <p:val>
                                            <p:strVal val="#ppt_x"/>
                                          </p:val>
                                        </p:tav>
                                        <p:tav tm="100000">
                                          <p:val>
                                            <p:strVal val="#ppt_x"/>
                                          </p:val>
                                        </p:tav>
                                      </p:tavLst>
                                    </p:anim>
                                    <p:anim calcmode="lin" valueType="num">
                                      <p:cBhvr additive="base">
                                        <p:cTn id="14" dur="500" fill="hold"/>
                                        <p:tgtEl>
                                          <p:spTgt spid="5939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59398"/>
                                        </p:tgtEl>
                                        <p:attrNameLst>
                                          <p:attrName>style.visibility</p:attrName>
                                        </p:attrNameLst>
                                      </p:cBhvr>
                                      <p:to>
                                        <p:strVal val="visible"/>
                                      </p:to>
                                    </p:set>
                                    <p:anim calcmode="lin" valueType="num">
                                      <p:cBhvr additive="base">
                                        <p:cTn id="19" dur="500" fill="hold"/>
                                        <p:tgtEl>
                                          <p:spTgt spid="59398"/>
                                        </p:tgtEl>
                                        <p:attrNameLst>
                                          <p:attrName>ppt_x</p:attrName>
                                        </p:attrNameLst>
                                      </p:cBhvr>
                                      <p:tavLst>
                                        <p:tav tm="0">
                                          <p:val>
                                            <p:strVal val="#ppt_x"/>
                                          </p:val>
                                        </p:tav>
                                        <p:tav tm="100000">
                                          <p:val>
                                            <p:strVal val="#ppt_x"/>
                                          </p:val>
                                        </p:tav>
                                      </p:tavLst>
                                    </p:anim>
                                    <p:anim calcmode="lin" valueType="num">
                                      <p:cBhvr additive="base">
                                        <p:cTn id="20" dur="500" fill="hold"/>
                                        <p:tgtEl>
                                          <p:spTgt spid="5939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59401"/>
                                        </p:tgtEl>
                                        <p:attrNameLst>
                                          <p:attrName>style.visibility</p:attrName>
                                        </p:attrNameLst>
                                      </p:cBhvr>
                                      <p:to>
                                        <p:strVal val="visible"/>
                                      </p:to>
                                    </p:set>
                                    <p:anim calcmode="lin" valueType="num">
                                      <p:cBhvr additive="base">
                                        <p:cTn id="25" dur="500" fill="hold"/>
                                        <p:tgtEl>
                                          <p:spTgt spid="59401"/>
                                        </p:tgtEl>
                                        <p:attrNameLst>
                                          <p:attrName>ppt_x</p:attrName>
                                        </p:attrNameLst>
                                      </p:cBhvr>
                                      <p:tavLst>
                                        <p:tav tm="0">
                                          <p:val>
                                            <p:strVal val="#ppt_x"/>
                                          </p:val>
                                        </p:tav>
                                        <p:tav tm="100000">
                                          <p:val>
                                            <p:strVal val="#ppt_x"/>
                                          </p:val>
                                        </p:tav>
                                      </p:tavLst>
                                    </p:anim>
                                    <p:anim calcmode="lin" valueType="num">
                                      <p:cBhvr additive="base">
                                        <p:cTn id="26" dur="500" fill="hold"/>
                                        <p:tgtEl>
                                          <p:spTgt spid="5940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1+#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59402"/>
                                        </p:tgtEl>
                                        <p:attrNameLst>
                                          <p:attrName>style.visibility</p:attrName>
                                        </p:attrNameLst>
                                      </p:cBhvr>
                                      <p:to>
                                        <p:strVal val="visible"/>
                                      </p:to>
                                    </p:set>
                                    <p:anim calcmode="lin" valueType="num">
                                      <p:cBhvr additive="base">
                                        <p:cTn id="37" dur="500" fill="hold"/>
                                        <p:tgtEl>
                                          <p:spTgt spid="59402"/>
                                        </p:tgtEl>
                                        <p:attrNameLst>
                                          <p:attrName>ppt_x</p:attrName>
                                        </p:attrNameLst>
                                      </p:cBhvr>
                                      <p:tavLst>
                                        <p:tav tm="0">
                                          <p:val>
                                            <p:strVal val="1+#ppt_w/2"/>
                                          </p:val>
                                        </p:tav>
                                        <p:tav tm="100000">
                                          <p:val>
                                            <p:strVal val="#ppt_x"/>
                                          </p:val>
                                        </p:tav>
                                      </p:tavLst>
                                    </p:anim>
                                    <p:anim calcmode="lin" valueType="num">
                                      <p:cBhvr additive="base">
                                        <p:cTn id="38"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9404"/>
                                        </p:tgtEl>
                                        <p:attrNameLst>
                                          <p:attrName>style.visibility</p:attrName>
                                        </p:attrNameLst>
                                      </p:cBhvr>
                                      <p:to>
                                        <p:strVal val="visible"/>
                                      </p:to>
                                    </p:set>
                                    <p:animEffect transition="in" filter="checkerboard(across)">
                                      <p:cBhvr>
                                        <p:cTn id="43" dur="500"/>
                                        <p:tgtEl>
                                          <p:spTgt spid="5940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5" presetClass="entr" presetSubtype="0" fill="hold" nodeType="clickEffect">
                                  <p:stCondLst>
                                    <p:cond delay="0"/>
                                  </p:stCondLst>
                                  <p:childTnLst>
                                    <p:set>
                                      <p:cBhvr>
                                        <p:cTn id="47" dur="1" fill="hold">
                                          <p:stCondLst>
                                            <p:cond delay="0"/>
                                          </p:stCondLst>
                                        </p:cTn>
                                        <p:tgtEl>
                                          <p:spTgt spid="59407"/>
                                        </p:tgtEl>
                                        <p:attrNameLst>
                                          <p:attrName>style.visibility</p:attrName>
                                        </p:attrNameLst>
                                      </p:cBhvr>
                                      <p:to>
                                        <p:strVal val="visible"/>
                                      </p:to>
                                    </p:set>
                                    <p:anim calcmode="lin" valueType="num">
                                      <p:cBhvr>
                                        <p:cTn id="48" dur="1000" fill="hold"/>
                                        <p:tgtEl>
                                          <p:spTgt spid="59407"/>
                                        </p:tgtEl>
                                        <p:attrNameLst>
                                          <p:attrName>ppt_w</p:attrName>
                                        </p:attrNameLst>
                                      </p:cBhvr>
                                      <p:tavLst>
                                        <p:tav tm="0">
                                          <p:val>
                                            <p:fltVal val="0"/>
                                          </p:val>
                                        </p:tav>
                                        <p:tav tm="100000">
                                          <p:val>
                                            <p:strVal val="#ppt_w"/>
                                          </p:val>
                                        </p:tav>
                                      </p:tavLst>
                                    </p:anim>
                                    <p:anim calcmode="lin" valueType="num">
                                      <p:cBhvr>
                                        <p:cTn id="49" dur="1000" fill="hold"/>
                                        <p:tgtEl>
                                          <p:spTgt spid="59407"/>
                                        </p:tgtEl>
                                        <p:attrNameLst>
                                          <p:attrName>ppt_h</p:attrName>
                                        </p:attrNameLst>
                                      </p:cBhvr>
                                      <p:tavLst>
                                        <p:tav tm="0">
                                          <p:val>
                                            <p:fltVal val="0"/>
                                          </p:val>
                                        </p:tav>
                                        <p:tav tm="100000">
                                          <p:val>
                                            <p:strVal val="#ppt_h"/>
                                          </p:val>
                                        </p:tav>
                                      </p:tavLst>
                                    </p:anim>
                                    <p:anim calcmode="lin" valueType="num">
                                      <p:cBhvr>
                                        <p:cTn id="50" dur="1000" fill="hold"/>
                                        <p:tgtEl>
                                          <p:spTgt spid="59407"/>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594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nodeType="clickEffect">
                                  <p:stCondLst>
                                    <p:cond delay="0"/>
                                  </p:stCondLst>
                                  <p:childTnLst>
                                    <p:set>
                                      <p:cBhvr>
                                        <p:cTn id="55" dur="1" fill="hold">
                                          <p:stCondLst>
                                            <p:cond delay="0"/>
                                          </p:stCondLst>
                                        </p:cTn>
                                        <p:tgtEl>
                                          <p:spTgt spid="59405"/>
                                        </p:tgtEl>
                                        <p:attrNameLst>
                                          <p:attrName>style.visibility</p:attrName>
                                        </p:attrNameLst>
                                      </p:cBhvr>
                                      <p:to>
                                        <p:strVal val="visible"/>
                                      </p:to>
                                    </p:set>
                                    <p:anim calcmode="lin" valueType="num">
                                      <p:cBhvr>
                                        <p:cTn id="56" dur="1000" fill="hold"/>
                                        <p:tgtEl>
                                          <p:spTgt spid="59405"/>
                                        </p:tgtEl>
                                        <p:attrNameLst>
                                          <p:attrName>ppt_w</p:attrName>
                                        </p:attrNameLst>
                                      </p:cBhvr>
                                      <p:tavLst>
                                        <p:tav tm="0">
                                          <p:val>
                                            <p:fltVal val="0"/>
                                          </p:val>
                                        </p:tav>
                                        <p:tav tm="100000">
                                          <p:val>
                                            <p:strVal val="#ppt_w"/>
                                          </p:val>
                                        </p:tav>
                                      </p:tavLst>
                                    </p:anim>
                                    <p:anim calcmode="lin" valueType="num">
                                      <p:cBhvr>
                                        <p:cTn id="57" dur="1000" fill="hold"/>
                                        <p:tgtEl>
                                          <p:spTgt spid="59405"/>
                                        </p:tgtEl>
                                        <p:attrNameLst>
                                          <p:attrName>ppt_h</p:attrName>
                                        </p:attrNameLst>
                                      </p:cBhvr>
                                      <p:tavLst>
                                        <p:tav tm="0">
                                          <p:val>
                                            <p:fltVal val="0"/>
                                          </p:val>
                                        </p:tav>
                                        <p:tav tm="100000">
                                          <p:val>
                                            <p:strVal val="#ppt_h"/>
                                          </p:val>
                                        </p:tav>
                                      </p:tavLst>
                                    </p:anim>
                                    <p:anim calcmode="lin" valueType="num">
                                      <p:cBhvr>
                                        <p:cTn id="58" dur="1000" fill="hold"/>
                                        <p:tgtEl>
                                          <p:spTgt spid="59405"/>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594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5" presetClass="entr" presetSubtype="0" fill="hold" nodeType="clickEffect">
                                  <p:stCondLst>
                                    <p:cond delay="0"/>
                                  </p:stCondLst>
                                  <p:childTnLst>
                                    <p:set>
                                      <p:cBhvr>
                                        <p:cTn id="63" dur="1" fill="hold">
                                          <p:stCondLst>
                                            <p:cond delay="0"/>
                                          </p:stCondLst>
                                        </p:cTn>
                                        <p:tgtEl>
                                          <p:spTgt spid="59406"/>
                                        </p:tgtEl>
                                        <p:attrNameLst>
                                          <p:attrName>style.visibility</p:attrName>
                                        </p:attrNameLst>
                                      </p:cBhvr>
                                      <p:to>
                                        <p:strVal val="visible"/>
                                      </p:to>
                                    </p:set>
                                    <p:anim calcmode="lin" valueType="num">
                                      <p:cBhvr>
                                        <p:cTn id="64" dur="1000" fill="hold"/>
                                        <p:tgtEl>
                                          <p:spTgt spid="59406"/>
                                        </p:tgtEl>
                                        <p:attrNameLst>
                                          <p:attrName>ppt_w</p:attrName>
                                        </p:attrNameLst>
                                      </p:cBhvr>
                                      <p:tavLst>
                                        <p:tav tm="0">
                                          <p:val>
                                            <p:fltVal val="0"/>
                                          </p:val>
                                        </p:tav>
                                        <p:tav tm="100000">
                                          <p:val>
                                            <p:strVal val="#ppt_w"/>
                                          </p:val>
                                        </p:tav>
                                      </p:tavLst>
                                    </p:anim>
                                    <p:anim calcmode="lin" valueType="num">
                                      <p:cBhvr>
                                        <p:cTn id="65" dur="1000" fill="hold"/>
                                        <p:tgtEl>
                                          <p:spTgt spid="59406"/>
                                        </p:tgtEl>
                                        <p:attrNameLst>
                                          <p:attrName>ppt_h</p:attrName>
                                        </p:attrNameLst>
                                      </p:cBhvr>
                                      <p:tavLst>
                                        <p:tav tm="0">
                                          <p:val>
                                            <p:fltVal val="0"/>
                                          </p:val>
                                        </p:tav>
                                        <p:tav tm="100000">
                                          <p:val>
                                            <p:strVal val="#ppt_h"/>
                                          </p:val>
                                        </p:tav>
                                      </p:tavLst>
                                    </p:anim>
                                    <p:anim calcmode="lin" valueType="num">
                                      <p:cBhvr>
                                        <p:cTn id="66" dur="1000" fill="hold"/>
                                        <p:tgtEl>
                                          <p:spTgt spid="59406"/>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59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9" presetClass="entr" presetSubtype="10" fill="hold" nodeType="clickEffect">
                                  <p:stCondLst>
                                    <p:cond delay="0"/>
                                  </p:stCondLst>
                                  <p:childTnLst>
                                    <p:set>
                                      <p:cBhvr>
                                        <p:cTn id="71" dur="1" fill="hold">
                                          <p:stCondLst>
                                            <p:cond delay="0"/>
                                          </p:stCondLst>
                                        </p:cTn>
                                        <p:tgtEl>
                                          <p:spTgt spid="59394"/>
                                        </p:tgtEl>
                                        <p:attrNameLst>
                                          <p:attrName>style.visibility</p:attrName>
                                        </p:attrNameLst>
                                      </p:cBhvr>
                                      <p:to>
                                        <p:strVal val="visible"/>
                                      </p:to>
                                    </p:set>
                                    <p:anim calcmode="lin" valueType="num">
                                      <p:cBhvr>
                                        <p:cTn id="72" dur="5000" fill="hold"/>
                                        <p:tgtEl>
                                          <p:spTgt spid="59394"/>
                                        </p:tgtEl>
                                        <p:attrNameLst>
                                          <p:attrName>ppt_w</p:attrName>
                                        </p:attrNameLst>
                                      </p:cBhvr>
                                      <p:tavLst>
                                        <p:tav tm="0" fmla="#ppt_w*sin(2.5*pi*$)">
                                          <p:val>
                                            <p:fltVal val="0"/>
                                          </p:val>
                                        </p:tav>
                                        <p:tav tm="100000">
                                          <p:val>
                                            <p:fltVal val="1"/>
                                          </p:val>
                                        </p:tav>
                                      </p:tavLst>
                                    </p:anim>
                                    <p:anim calcmode="lin" valueType="num">
                                      <p:cBhvr>
                                        <p:cTn id="73" dur="5000" fill="hold"/>
                                        <p:tgtEl>
                                          <p:spTgt spid="593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P spid="59396" grpId="0" autoUpdateAnimBg="0"/>
      <p:bldP spid="59398" grpId="0" animBg="1"/>
      <p:bldP spid="59399" grpId="0" animBg="1"/>
      <p:bldP spid="59401" grpId="0" autoUpdateAnimBg="0"/>
      <p:bldP spid="59402" grpId="0" autoUpdateAnimBg="0"/>
      <p:bldP spid="59403" grpId="0" animBg="1"/>
      <p:bldP spid="59404" grpId="0" animBg="1" autoUpdateAnimBg="0"/>
      <p:bldP spid="59405" grpId="0" animBg="1"/>
      <p:bldP spid="59406" grpId="0" animBg="1"/>
      <p:bldP spid="59407"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a:extLst>
              <a:ext uri="{FF2B5EF4-FFF2-40B4-BE49-F238E27FC236}">
                <a16:creationId xmlns:a16="http://schemas.microsoft.com/office/drawing/2014/main" id="{F539C159-2C43-D969-2C08-3D58C2519299}"/>
              </a:ext>
            </a:extLst>
          </p:cNvPr>
          <p:cNvSpPr>
            <a:spLocks noGrp="1" noChangeArrowheads="1"/>
          </p:cNvSpPr>
          <p:nvPr>
            <p:ph idx="1"/>
          </p:nvPr>
        </p:nvSpPr>
        <p:spPr>
          <a:xfrm>
            <a:off x="533400" y="457200"/>
            <a:ext cx="6096000" cy="1752600"/>
          </a:xfrm>
          <a:ln w="38100">
            <a:solidFill>
              <a:schemeClr val="tx1"/>
            </a:solidFill>
            <a:miter lim="800000"/>
            <a:headEnd/>
            <a:tailEnd/>
          </a:ln>
        </p:spPr>
        <p:txBody>
          <a:bodyPr/>
          <a:lstStyle/>
          <a:p>
            <a:pPr algn="ctr" eaLnBrk="1" hangingPunct="1">
              <a:lnSpc>
                <a:spcPct val="90000"/>
              </a:lnSpc>
              <a:buFont typeface="Times" charset="0"/>
              <a:buNone/>
            </a:pPr>
            <a:r>
              <a:rPr lang="fr-FR" altLang="fr-FR">
                <a:ea typeface="ＭＳ Ｐゴシック" panose="020B0600070205080204" pitchFamily="34" charset="-128"/>
              </a:rPr>
              <a:t> Taux de pénétration =</a:t>
            </a:r>
          </a:p>
          <a:p>
            <a:pPr algn="ctr" eaLnBrk="1" hangingPunct="1">
              <a:lnSpc>
                <a:spcPct val="90000"/>
              </a:lnSpc>
              <a:buFont typeface="Times" charset="0"/>
              <a:buNone/>
            </a:pPr>
            <a:r>
              <a:rPr lang="fr-FR" altLang="fr-FR">
                <a:ea typeface="ＭＳ Ｐゴシック" panose="020B0600070205080204" pitchFamily="34" charset="-128"/>
              </a:rPr>
              <a:t> </a:t>
            </a:r>
            <a:r>
              <a:rPr lang="fr-FR" altLang="fr-FR" u="sng">
                <a:ea typeface="ＭＳ Ｐゴシック" panose="020B0600070205080204" pitchFamily="34" charset="-128"/>
              </a:rPr>
              <a:t>nombre de clients réels</a:t>
            </a:r>
            <a:r>
              <a:rPr lang="fr-FR" altLang="fr-FR">
                <a:ea typeface="ＭＳ Ｐゴシック" panose="020B0600070205080204" pitchFamily="34" charset="-128"/>
              </a:rPr>
              <a:t> </a:t>
            </a:r>
          </a:p>
          <a:p>
            <a:pPr algn="ctr" eaLnBrk="1" hangingPunct="1">
              <a:lnSpc>
                <a:spcPct val="90000"/>
              </a:lnSpc>
              <a:buFont typeface="Times" charset="0"/>
              <a:buNone/>
            </a:pPr>
            <a:r>
              <a:rPr lang="fr-FR" altLang="fr-FR">
                <a:ea typeface="ＭＳ Ｐゴシック" panose="020B0600070205080204" pitchFamily="34" charset="-128"/>
              </a:rPr>
              <a:t>nombre de clients potentiels</a:t>
            </a:r>
          </a:p>
        </p:txBody>
      </p:sp>
      <p:sp>
        <p:nvSpPr>
          <p:cNvPr id="105474" name="Espace réservé du numéro de diapositive 3">
            <a:extLst>
              <a:ext uri="{FF2B5EF4-FFF2-40B4-BE49-F238E27FC236}">
                <a16:creationId xmlns:a16="http://schemas.microsoft.com/office/drawing/2014/main" id="{01982A41-3DD2-D9EB-C26D-B7264573C0E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C8E7EAA-6446-6941-A922-B8CEF62ACFE3}" type="slidenum">
              <a:rPr lang="en-US" altLang="fr-FR" sz="1800" smtClean="0">
                <a:solidFill>
                  <a:schemeClr val="bg1"/>
                </a:solidFill>
              </a:rPr>
              <a:pPr algn="l"/>
              <a:t>43</a:t>
            </a:fld>
            <a:endParaRPr lang="en-US" altLang="fr-FR" sz="1800">
              <a:solidFill>
                <a:schemeClr val="bg1"/>
              </a:solidFill>
            </a:endParaRPr>
          </a:p>
        </p:txBody>
      </p:sp>
      <p:sp>
        <p:nvSpPr>
          <p:cNvPr id="105475" name="Rectangle 5">
            <a:extLst>
              <a:ext uri="{FF2B5EF4-FFF2-40B4-BE49-F238E27FC236}">
                <a16:creationId xmlns:a16="http://schemas.microsoft.com/office/drawing/2014/main" id="{6AC7D226-B609-131A-27C6-2B473FA2AC25}"/>
              </a:ext>
            </a:extLst>
          </p:cNvPr>
          <p:cNvSpPr>
            <a:spLocks noChangeArrowheads="1"/>
          </p:cNvSpPr>
          <p:nvPr/>
        </p:nvSpPr>
        <p:spPr bwMode="auto">
          <a:xfrm>
            <a:off x="3352800" y="2362200"/>
            <a:ext cx="5638800" cy="1752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 Parts de marché =</a:t>
            </a:r>
          </a:p>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 </a:t>
            </a:r>
            <a:r>
              <a:rPr lang="fr-FR" altLang="fr-FR" sz="3200" u="sng">
                <a:latin typeface="Arial" panose="020B0604020202020204" pitchFamily="34" charset="0"/>
              </a:rPr>
              <a:t>Ventes de l’entreprise</a:t>
            </a:r>
            <a:r>
              <a:rPr lang="fr-FR" altLang="fr-FR" sz="3200">
                <a:latin typeface="Arial" panose="020B0604020202020204" pitchFamily="34" charset="0"/>
              </a:rPr>
              <a:t> </a:t>
            </a:r>
          </a:p>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Ventes de la profession</a:t>
            </a:r>
          </a:p>
        </p:txBody>
      </p:sp>
      <p:sp>
        <p:nvSpPr>
          <p:cNvPr id="105476" name="Rectangle 6">
            <a:extLst>
              <a:ext uri="{FF2B5EF4-FFF2-40B4-BE49-F238E27FC236}">
                <a16:creationId xmlns:a16="http://schemas.microsoft.com/office/drawing/2014/main" id="{2D59C70C-E46C-8F7D-22AC-D6FB22D187EF}"/>
              </a:ext>
            </a:extLst>
          </p:cNvPr>
          <p:cNvSpPr>
            <a:spLocks noChangeArrowheads="1"/>
          </p:cNvSpPr>
          <p:nvPr/>
        </p:nvSpPr>
        <p:spPr bwMode="auto">
          <a:xfrm>
            <a:off x="152400" y="4267200"/>
            <a:ext cx="5638800" cy="1752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 Taux de saturation =</a:t>
            </a:r>
          </a:p>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 </a:t>
            </a:r>
            <a:r>
              <a:rPr lang="fr-FR" altLang="fr-FR" sz="3200" u="sng">
                <a:latin typeface="Arial" panose="020B0604020202020204" pitchFamily="34" charset="0"/>
              </a:rPr>
              <a:t>Marché actuel</a:t>
            </a:r>
            <a:r>
              <a:rPr lang="fr-FR" altLang="fr-FR" sz="3200">
                <a:latin typeface="Arial" panose="020B0604020202020204" pitchFamily="34" charset="0"/>
              </a:rPr>
              <a:t> </a:t>
            </a:r>
          </a:p>
          <a:p>
            <a:pPr algn="ctr" eaLnBrk="1" hangingPunct="1">
              <a:spcBef>
                <a:spcPct val="20000"/>
              </a:spcBef>
              <a:buClr>
                <a:schemeClr val="accent1"/>
              </a:buClr>
              <a:buSzPct val="140000"/>
              <a:buFont typeface="Times" charset="0"/>
              <a:buNone/>
            </a:pPr>
            <a:r>
              <a:rPr lang="fr-FR" altLang="fr-FR" sz="3200">
                <a:latin typeface="Arial" panose="020B0604020202020204" pitchFamily="34" charset="0"/>
              </a:rPr>
              <a:t>Marché potentiel</a:t>
            </a:r>
          </a:p>
        </p:txBody>
      </p:sp>
    </p:spTree>
  </p:cSld>
  <p:clrMapOvr>
    <a:masterClrMapping/>
  </p:clrMapOvr>
  <p:transitio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Espace réservé du numéro de diapositive 2">
            <a:extLst>
              <a:ext uri="{FF2B5EF4-FFF2-40B4-BE49-F238E27FC236}">
                <a16:creationId xmlns:a16="http://schemas.microsoft.com/office/drawing/2014/main" id="{EACC8DAE-CCCD-189F-2423-6559EEDC45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A553143-988F-484F-B9CF-4834AAF30A40}" type="slidenum">
              <a:rPr lang="en-US" altLang="fr-FR" smtClean="0">
                <a:solidFill>
                  <a:schemeClr val="bg1"/>
                </a:solidFill>
              </a:rPr>
              <a:pPr/>
              <a:t>44</a:t>
            </a:fld>
            <a:endParaRPr lang="en-US" altLang="fr-FR">
              <a:solidFill>
                <a:schemeClr val="bg1"/>
              </a:solidFill>
            </a:endParaRPr>
          </a:p>
        </p:txBody>
      </p:sp>
      <p:sp>
        <p:nvSpPr>
          <p:cNvPr id="107522" name="Text Box 3">
            <a:extLst>
              <a:ext uri="{FF2B5EF4-FFF2-40B4-BE49-F238E27FC236}">
                <a16:creationId xmlns:a16="http://schemas.microsoft.com/office/drawing/2014/main" id="{01C54E0A-EB7F-BDB1-C3B9-0B4BC2133B9A}"/>
              </a:ext>
            </a:extLst>
          </p:cNvPr>
          <p:cNvSpPr txBox="1">
            <a:spLocks noChangeArrowheads="1"/>
          </p:cNvSpPr>
          <p:nvPr/>
        </p:nvSpPr>
        <p:spPr bwMode="auto">
          <a:xfrm>
            <a:off x="3233738" y="1719263"/>
            <a:ext cx="2763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Non consommateurs relatifs</a:t>
            </a:r>
          </a:p>
        </p:txBody>
      </p:sp>
      <p:sp>
        <p:nvSpPr>
          <p:cNvPr id="107523" name="Text Box 4">
            <a:extLst>
              <a:ext uri="{FF2B5EF4-FFF2-40B4-BE49-F238E27FC236}">
                <a16:creationId xmlns:a16="http://schemas.microsoft.com/office/drawing/2014/main" id="{778FBBFA-DFAC-DC79-2215-8A45FBE4030C}"/>
              </a:ext>
            </a:extLst>
          </p:cNvPr>
          <p:cNvSpPr txBox="1">
            <a:spLocks noChangeArrowheads="1"/>
          </p:cNvSpPr>
          <p:nvPr/>
        </p:nvSpPr>
        <p:spPr bwMode="auto">
          <a:xfrm>
            <a:off x="3352800" y="4278313"/>
            <a:ext cx="2378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Consommateurs réels</a:t>
            </a:r>
          </a:p>
        </p:txBody>
      </p:sp>
      <p:sp>
        <p:nvSpPr>
          <p:cNvPr id="107524" name="Rectangle 5">
            <a:extLst>
              <a:ext uri="{FF2B5EF4-FFF2-40B4-BE49-F238E27FC236}">
                <a16:creationId xmlns:a16="http://schemas.microsoft.com/office/drawing/2014/main" id="{0C96A5FA-9353-9E87-7575-7B70D06B428C}"/>
              </a:ext>
            </a:extLst>
          </p:cNvPr>
          <p:cNvSpPr>
            <a:spLocks noChangeArrowheads="1"/>
          </p:cNvSpPr>
          <p:nvPr/>
        </p:nvSpPr>
        <p:spPr bwMode="auto">
          <a:xfrm>
            <a:off x="3233738" y="544513"/>
            <a:ext cx="2667000" cy="838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7525" name="Rectangle 6">
            <a:extLst>
              <a:ext uri="{FF2B5EF4-FFF2-40B4-BE49-F238E27FC236}">
                <a16:creationId xmlns:a16="http://schemas.microsoft.com/office/drawing/2014/main" id="{A57CB7CF-10A5-77A2-C28A-F186544EAC6F}"/>
              </a:ext>
            </a:extLst>
          </p:cNvPr>
          <p:cNvSpPr>
            <a:spLocks noChangeArrowheads="1"/>
          </p:cNvSpPr>
          <p:nvPr/>
        </p:nvSpPr>
        <p:spPr bwMode="auto">
          <a:xfrm>
            <a:off x="3233738" y="1382713"/>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7526" name="Rectangle 7">
            <a:extLst>
              <a:ext uri="{FF2B5EF4-FFF2-40B4-BE49-F238E27FC236}">
                <a16:creationId xmlns:a16="http://schemas.microsoft.com/office/drawing/2014/main" id="{17528ADC-2E37-44F1-69C0-465891708E4F}"/>
              </a:ext>
            </a:extLst>
          </p:cNvPr>
          <p:cNvSpPr>
            <a:spLocks noChangeArrowheads="1"/>
          </p:cNvSpPr>
          <p:nvPr/>
        </p:nvSpPr>
        <p:spPr bwMode="auto">
          <a:xfrm>
            <a:off x="3233738" y="4202113"/>
            <a:ext cx="2667000" cy="9906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107527" name="Text Box 8">
            <a:extLst>
              <a:ext uri="{FF2B5EF4-FFF2-40B4-BE49-F238E27FC236}">
                <a16:creationId xmlns:a16="http://schemas.microsoft.com/office/drawing/2014/main" id="{C894E318-758C-2F29-7E2F-4B81987B35F9}"/>
              </a:ext>
            </a:extLst>
          </p:cNvPr>
          <p:cNvSpPr txBox="1">
            <a:spLocks noChangeArrowheads="1"/>
          </p:cNvSpPr>
          <p:nvPr/>
        </p:nvSpPr>
        <p:spPr bwMode="auto">
          <a:xfrm>
            <a:off x="3124200" y="5334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Non consommateurs absolus</a:t>
            </a:r>
          </a:p>
        </p:txBody>
      </p:sp>
      <p:sp>
        <p:nvSpPr>
          <p:cNvPr id="61449" name="Text Box 9">
            <a:extLst>
              <a:ext uri="{FF2B5EF4-FFF2-40B4-BE49-F238E27FC236}">
                <a16:creationId xmlns:a16="http://schemas.microsoft.com/office/drawing/2014/main" id="{29C9C68E-1C73-66F0-8C5B-8E93E35E825D}"/>
              </a:ext>
            </a:extLst>
          </p:cNvPr>
          <p:cNvSpPr txBox="1">
            <a:spLocks noChangeArrowheads="1"/>
          </p:cNvSpPr>
          <p:nvPr/>
        </p:nvSpPr>
        <p:spPr bwMode="auto">
          <a:xfrm>
            <a:off x="3260725" y="5253038"/>
            <a:ext cx="249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00510"/>
                </a:solidFill>
              </a:rPr>
              <a:t>Marché</a:t>
            </a:r>
            <a:r>
              <a:rPr lang="fr-FR" altLang="fr-FR" sz="2400" b="1"/>
              <a:t> </a:t>
            </a:r>
            <a:r>
              <a:rPr lang="fr-FR" altLang="fr-FR" sz="2400" b="1">
                <a:solidFill>
                  <a:srgbClr val="F00510"/>
                </a:solidFill>
              </a:rPr>
              <a:t>émergent</a:t>
            </a:r>
            <a:endParaRPr lang="fr-FR" altLang="fr-FR" sz="2400" b="1"/>
          </a:p>
        </p:txBody>
      </p:sp>
      <p:sp>
        <p:nvSpPr>
          <p:cNvPr id="61450" name="AutoShape 10">
            <a:extLst>
              <a:ext uri="{FF2B5EF4-FFF2-40B4-BE49-F238E27FC236}">
                <a16:creationId xmlns:a16="http://schemas.microsoft.com/office/drawing/2014/main" id="{04C5E2A8-58DE-ABCA-BD25-65A743406E25}"/>
              </a:ext>
            </a:extLst>
          </p:cNvPr>
          <p:cNvSpPr>
            <a:spLocks noChangeArrowheads="1"/>
          </p:cNvSpPr>
          <p:nvPr/>
        </p:nvSpPr>
        <p:spPr bwMode="auto">
          <a:xfrm>
            <a:off x="4267200" y="3821113"/>
            <a:ext cx="457200" cy="381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1450"/>
                                        </p:tgtEl>
                                        <p:attrNameLst>
                                          <p:attrName>style.visibility</p:attrName>
                                        </p:attrNameLst>
                                      </p:cBhvr>
                                      <p:to>
                                        <p:strVal val="visible"/>
                                      </p:to>
                                    </p:set>
                                    <p:anim calcmode="lin" valueType="num">
                                      <p:cBhvr>
                                        <p:cTn id="7" dur="1000" fill="hold"/>
                                        <p:tgtEl>
                                          <p:spTgt spid="61450"/>
                                        </p:tgtEl>
                                        <p:attrNameLst>
                                          <p:attrName>ppt_w</p:attrName>
                                        </p:attrNameLst>
                                      </p:cBhvr>
                                      <p:tavLst>
                                        <p:tav tm="0">
                                          <p:val>
                                            <p:fltVal val="0"/>
                                          </p:val>
                                        </p:tav>
                                        <p:tav tm="100000">
                                          <p:val>
                                            <p:strVal val="#ppt_w"/>
                                          </p:val>
                                        </p:tav>
                                      </p:tavLst>
                                    </p:anim>
                                    <p:anim calcmode="lin" valueType="num">
                                      <p:cBhvr>
                                        <p:cTn id="8" dur="1000" fill="hold"/>
                                        <p:tgtEl>
                                          <p:spTgt spid="61450"/>
                                        </p:tgtEl>
                                        <p:attrNameLst>
                                          <p:attrName>ppt_h</p:attrName>
                                        </p:attrNameLst>
                                      </p:cBhvr>
                                      <p:tavLst>
                                        <p:tav tm="0">
                                          <p:val>
                                            <p:fltVal val="0"/>
                                          </p:val>
                                        </p:tav>
                                        <p:tav tm="100000">
                                          <p:val>
                                            <p:strVal val="#ppt_h"/>
                                          </p:val>
                                        </p:tav>
                                      </p:tavLst>
                                    </p:anim>
                                    <p:anim calcmode="lin" valueType="num">
                                      <p:cBhvr>
                                        <p:cTn id="9" dur="1000" fill="hold"/>
                                        <p:tgtEl>
                                          <p:spTgt spid="614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61449"/>
                                        </p:tgtEl>
                                        <p:attrNameLst>
                                          <p:attrName>style.visibility</p:attrName>
                                        </p:attrNameLst>
                                      </p:cBhvr>
                                      <p:to>
                                        <p:strVal val="visible"/>
                                      </p:to>
                                    </p:set>
                                    <p:anim calcmode="lin" valueType="num">
                                      <p:cBhvr>
                                        <p:cTn id="15" dur="1000" fill="hold"/>
                                        <p:tgtEl>
                                          <p:spTgt spid="61449"/>
                                        </p:tgtEl>
                                        <p:attrNameLst>
                                          <p:attrName>ppt_w</p:attrName>
                                        </p:attrNameLst>
                                      </p:cBhvr>
                                      <p:tavLst>
                                        <p:tav tm="0">
                                          <p:val>
                                            <p:fltVal val="0"/>
                                          </p:val>
                                        </p:tav>
                                        <p:tav tm="100000">
                                          <p:val>
                                            <p:strVal val="#ppt_w"/>
                                          </p:val>
                                        </p:tav>
                                      </p:tavLst>
                                    </p:anim>
                                    <p:anim calcmode="lin" valueType="num">
                                      <p:cBhvr>
                                        <p:cTn id="16" dur="1000" fill="hold"/>
                                        <p:tgtEl>
                                          <p:spTgt spid="61449"/>
                                        </p:tgtEl>
                                        <p:attrNameLst>
                                          <p:attrName>ppt_h</p:attrName>
                                        </p:attrNameLst>
                                      </p:cBhvr>
                                      <p:tavLst>
                                        <p:tav tm="0">
                                          <p:val>
                                            <p:fltVal val="0"/>
                                          </p:val>
                                        </p:tav>
                                        <p:tav tm="100000">
                                          <p:val>
                                            <p:strVal val="#ppt_h"/>
                                          </p:val>
                                        </p:tav>
                                      </p:tavLst>
                                    </p:anim>
                                    <p:anim calcmode="lin" valueType="num">
                                      <p:cBhvr>
                                        <p:cTn id="17" dur="1000" fill="hold"/>
                                        <p:tgtEl>
                                          <p:spTgt spid="6144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14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utoUpdateAnimBg="0"/>
      <p:bldP spid="614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u numéro de diapositive 2">
            <a:extLst>
              <a:ext uri="{FF2B5EF4-FFF2-40B4-BE49-F238E27FC236}">
                <a16:creationId xmlns:a16="http://schemas.microsoft.com/office/drawing/2014/main" id="{AFF6E089-CA88-610F-1D28-7C0B5752D66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409745BA-EAB2-2148-8F5C-D86B755718E6}" type="slidenum">
              <a:rPr lang="en-US" altLang="fr-FR" smtClean="0">
                <a:solidFill>
                  <a:schemeClr val="bg1"/>
                </a:solidFill>
              </a:rPr>
              <a:pPr/>
              <a:t>45</a:t>
            </a:fld>
            <a:endParaRPr lang="en-US" altLang="fr-FR">
              <a:solidFill>
                <a:schemeClr val="bg1"/>
              </a:solidFill>
            </a:endParaRPr>
          </a:p>
        </p:txBody>
      </p:sp>
      <p:sp>
        <p:nvSpPr>
          <p:cNvPr id="109570" name="Text Box 2">
            <a:extLst>
              <a:ext uri="{FF2B5EF4-FFF2-40B4-BE49-F238E27FC236}">
                <a16:creationId xmlns:a16="http://schemas.microsoft.com/office/drawing/2014/main" id="{88E60D0E-4B94-0EFA-A26A-26750CF0073C}"/>
              </a:ext>
            </a:extLst>
          </p:cNvPr>
          <p:cNvSpPr txBox="1">
            <a:spLocks noChangeArrowheads="1"/>
          </p:cNvSpPr>
          <p:nvPr/>
        </p:nvSpPr>
        <p:spPr bwMode="auto">
          <a:xfrm>
            <a:off x="5334000" y="1719263"/>
            <a:ext cx="27638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Non consommateurs relatifs</a:t>
            </a:r>
          </a:p>
        </p:txBody>
      </p:sp>
      <p:sp>
        <p:nvSpPr>
          <p:cNvPr id="109571" name="Rectangle 3">
            <a:extLst>
              <a:ext uri="{FF2B5EF4-FFF2-40B4-BE49-F238E27FC236}">
                <a16:creationId xmlns:a16="http://schemas.microsoft.com/office/drawing/2014/main" id="{D5A07ADA-F1B6-751B-0799-407E9FFAF0F7}"/>
              </a:ext>
            </a:extLst>
          </p:cNvPr>
          <p:cNvSpPr>
            <a:spLocks noChangeArrowheads="1"/>
          </p:cNvSpPr>
          <p:nvPr/>
        </p:nvSpPr>
        <p:spPr bwMode="auto">
          <a:xfrm>
            <a:off x="5367338" y="544513"/>
            <a:ext cx="2667000" cy="838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9572" name="Rectangle 4">
            <a:extLst>
              <a:ext uri="{FF2B5EF4-FFF2-40B4-BE49-F238E27FC236}">
                <a16:creationId xmlns:a16="http://schemas.microsoft.com/office/drawing/2014/main" id="{5D49866A-D6F2-7A94-2298-25973E0DFF74}"/>
              </a:ext>
            </a:extLst>
          </p:cNvPr>
          <p:cNvSpPr>
            <a:spLocks noChangeArrowheads="1"/>
          </p:cNvSpPr>
          <p:nvPr/>
        </p:nvSpPr>
        <p:spPr bwMode="auto">
          <a:xfrm>
            <a:off x="5367338" y="1382713"/>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9573" name="Text Box 5">
            <a:extLst>
              <a:ext uri="{FF2B5EF4-FFF2-40B4-BE49-F238E27FC236}">
                <a16:creationId xmlns:a16="http://schemas.microsoft.com/office/drawing/2014/main" id="{24E9904A-8FF5-B7BE-BADC-1F82A84A7175}"/>
              </a:ext>
            </a:extLst>
          </p:cNvPr>
          <p:cNvSpPr txBox="1">
            <a:spLocks noChangeArrowheads="1"/>
          </p:cNvSpPr>
          <p:nvPr/>
        </p:nvSpPr>
        <p:spPr bwMode="auto">
          <a:xfrm>
            <a:off x="5257800" y="5334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Non consommateurs absolus</a:t>
            </a:r>
          </a:p>
        </p:txBody>
      </p:sp>
      <p:sp>
        <p:nvSpPr>
          <p:cNvPr id="62470" name="Text Box 6">
            <a:extLst>
              <a:ext uri="{FF2B5EF4-FFF2-40B4-BE49-F238E27FC236}">
                <a16:creationId xmlns:a16="http://schemas.microsoft.com/office/drawing/2014/main" id="{A6258A56-A6F7-E4D1-B4B2-FD9B7B5A8C14}"/>
              </a:ext>
            </a:extLst>
          </p:cNvPr>
          <p:cNvSpPr txBox="1">
            <a:spLocks noChangeArrowheads="1"/>
          </p:cNvSpPr>
          <p:nvPr/>
        </p:nvSpPr>
        <p:spPr bwMode="auto">
          <a:xfrm>
            <a:off x="5508625" y="526891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00510"/>
                </a:solidFill>
              </a:rPr>
              <a:t>Marché</a:t>
            </a:r>
            <a:r>
              <a:rPr lang="fr-FR" altLang="fr-FR" sz="2400" b="1"/>
              <a:t> </a:t>
            </a:r>
            <a:r>
              <a:rPr lang="fr-FR" altLang="fr-FR" sz="2400" b="1">
                <a:solidFill>
                  <a:srgbClr val="F00510"/>
                </a:solidFill>
              </a:rPr>
              <a:t>saturé</a:t>
            </a:r>
            <a:endParaRPr lang="fr-FR" altLang="fr-FR" sz="2400" b="1"/>
          </a:p>
        </p:txBody>
      </p:sp>
      <p:sp>
        <p:nvSpPr>
          <p:cNvPr id="109575" name="Text Box 7">
            <a:extLst>
              <a:ext uri="{FF2B5EF4-FFF2-40B4-BE49-F238E27FC236}">
                <a16:creationId xmlns:a16="http://schemas.microsoft.com/office/drawing/2014/main" id="{5C05FD60-B943-971F-13B1-1ABF3F68765B}"/>
              </a:ext>
            </a:extLst>
          </p:cNvPr>
          <p:cNvSpPr txBox="1">
            <a:spLocks noChangeArrowheads="1"/>
          </p:cNvSpPr>
          <p:nvPr/>
        </p:nvSpPr>
        <p:spPr bwMode="auto">
          <a:xfrm>
            <a:off x="1100138" y="1719263"/>
            <a:ext cx="2763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rPr>
              <a:t>Non consommateurs relatifs</a:t>
            </a:r>
          </a:p>
        </p:txBody>
      </p:sp>
      <p:sp>
        <p:nvSpPr>
          <p:cNvPr id="109576" name="Text Box 8">
            <a:extLst>
              <a:ext uri="{FF2B5EF4-FFF2-40B4-BE49-F238E27FC236}">
                <a16:creationId xmlns:a16="http://schemas.microsoft.com/office/drawing/2014/main" id="{5BF5E54B-228D-6717-2BFC-4B7550B0721B}"/>
              </a:ext>
            </a:extLst>
          </p:cNvPr>
          <p:cNvSpPr txBox="1">
            <a:spLocks noChangeArrowheads="1"/>
          </p:cNvSpPr>
          <p:nvPr/>
        </p:nvSpPr>
        <p:spPr bwMode="auto">
          <a:xfrm>
            <a:off x="1219200" y="4278313"/>
            <a:ext cx="2378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Consommateurs réels</a:t>
            </a:r>
          </a:p>
        </p:txBody>
      </p:sp>
      <p:sp>
        <p:nvSpPr>
          <p:cNvPr id="109577" name="Rectangle 9">
            <a:extLst>
              <a:ext uri="{FF2B5EF4-FFF2-40B4-BE49-F238E27FC236}">
                <a16:creationId xmlns:a16="http://schemas.microsoft.com/office/drawing/2014/main" id="{BE59BB0D-A4F5-4E08-0192-124A2A7AC946}"/>
              </a:ext>
            </a:extLst>
          </p:cNvPr>
          <p:cNvSpPr>
            <a:spLocks noChangeArrowheads="1"/>
          </p:cNvSpPr>
          <p:nvPr/>
        </p:nvSpPr>
        <p:spPr bwMode="auto">
          <a:xfrm>
            <a:off x="1100138" y="544513"/>
            <a:ext cx="2667000" cy="8382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9578" name="Rectangle 10">
            <a:extLst>
              <a:ext uri="{FF2B5EF4-FFF2-40B4-BE49-F238E27FC236}">
                <a16:creationId xmlns:a16="http://schemas.microsoft.com/office/drawing/2014/main" id="{0F75E9A2-37BF-A057-1213-298995CF0F19}"/>
              </a:ext>
            </a:extLst>
          </p:cNvPr>
          <p:cNvSpPr>
            <a:spLocks noChangeArrowheads="1"/>
          </p:cNvSpPr>
          <p:nvPr/>
        </p:nvSpPr>
        <p:spPr bwMode="auto">
          <a:xfrm>
            <a:off x="1100138" y="1382713"/>
            <a:ext cx="2667000" cy="38100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9579" name="Rectangle 11">
            <a:extLst>
              <a:ext uri="{FF2B5EF4-FFF2-40B4-BE49-F238E27FC236}">
                <a16:creationId xmlns:a16="http://schemas.microsoft.com/office/drawing/2014/main" id="{2A8DD421-8540-9001-F9F3-AF2A08FD9B71}"/>
              </a:ext>
            </a:extLst>
          </p:cNvPr>
          <p:cNvSpPr>
            <a:spLocks noChangeArrowheads="1"/>
          </p:cNvSpPr>
          <p:nvPr/>
        </p:nvSpPr>
        <p:spPr bwMode="auto">
          <a:xfrm>
            <a:off x="1100138" y="4202113"/>
            <a:ext cx="2667000" cy="9906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109580" name="Text Box 12">
            <a:extLst>
              <a:ext uri="{FF2B5EF4-FFF2-40B4-BE49-F238E27FC236}">
                <a16:creationId xmlns:a16="http://schemas.microsoft.com/office/drawing/2014/main" id="{2101535F-E01C-019F-6377-9A6F49D33240}"/>
              </a:ext>
            </a:extLst>
          </p:cNvPr>
          <p:cNvSpPr txBox="1">
            <a:spLocks noChangeArrowheads="1"/>
          </p:cNvSpPr>
          <p:nvPr/>
        </p:nvSpPr>
        <p:spPr bwMode="auto">
          <a:xfrm>
            <a:off x="990600" y="5334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Non consommateurs absolus</a:t>
            </a:r>
          </a:p>
        </p:txBody>
      </p:sp>
      <p:sp>
        <p:nvSpPr>
          <p:cNvPr id="109581" name="Text Box 13">
            <a:extLst>
              <a:ext uri="{FF2B5EF4-FFF2-40B4-BE49-F238E27FC236}">
                <a16:creationId xmlns:a16="http://schemas.microsoft.com/office/drawing/2014/main" id="{EE62BD38-3C0F-0E13-BC12-1275ABBDFCB9}"/>
              </a:ext>
            </a:extLst>
          </p:cNvPr>
          <p:cNvSpPr txBox="1">
            <a:spLocks noChangeArrowheads="1"/>
          </p:cNvSpPr>
          <p:nvPr/>
        </p:nvSpPr>
        <p:spPr bwMode="auto">
          <a:xfrm>
            <a:off x="1127125" y="5253038"/>
            <a:ext cx="249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00510"/>
                </a:solidFill>
              </a:rPr>
              <a:t>Marché</a:t>
            </a:r>
            <a:r>
              <a:rPr lang="fr-FR" altLang="fr-FR" sz="2400" b="1"/>
              <a:t> </a:t>
            </a:r>
            <a:r>
              <a:rPr lang="fr-FR" altLang="fr-FR" sz="2400" b="1">
                <a:solidFill>
                  <a:srgbClr val="F00510"/>
                </a:solidFill>
              </a:rPr>
              <a:t>émergent</a:t>
            </a:r>
            <a:endParaRPr lang="fr-FR" altLang="fr-FR" sz="2400" b="1"/>
          </a:p>
        </p:txBody>
      </p:sp>
      <p:sp>
        <p:nvSpPr>
          <p:cNvPr id="109582" name="AutoShape 14">
            <a:extLst>
              <a:ext uri="{FF2B5EF4-FFF2-40B4-BE49-F238E27FC236}">
                <a16:creationId xmlns:a16="http://schemas.microsoft.com/office/drawing/2014/main" id="{07151BD0-8431-BD01-39A2-0090D99BB7FC}"/>
              </a:ext>
            </a:extLst>
          </p:cNvPr>
          <p:cNvSpPr>
            <a:spLocks noChangeArrowheads="1"/>
          </p:cNvSpPr>
          <p:nvPr/>
        </p:nvSpPr>
        <p:spPr bwMode="auto">
          <a:xfrm>
            <a:off x="2133600" y="3821113"/>
            <a:ext cx="457200" cy="381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9583" name="Rectangle 16">
            <a:extLst>
              <a:ext uri="{FF2B5EF4-FFF2-40B4-BE49-F238E27FC236}">
                <a16:creationId xmlns:a16="http://schemas.microsoft.com/office/drawing/2014/main" id="{31490F3E-795A-ED33-BB46-AFA6C48BF0B3}"/>
              </a:ext>
            </a:extLst>
          </p:cNvPr>
          <p:cNvSpPr>
            <a:spLocks noChangeArrowheads="1"/>
          </p:cNvSpPr>
          <p:nvPr/>
        </p:nvSpPr>
        <p:spPr bwMode="auto">
          <a:xfrm>
            <a:off x="5372100" y="4202113"/>
            <a:ext cx="2667000" cy="9906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62481" name="Rectangle 17">
            <a:extLst>
              <a:ext uri="{FF2B5EF4-FFF2-40B4-BE49-F238E27FC236}">
                <a16:creationId xmlns:a16="http://schemas.microsoft.com/office/drawing/2014/main" id="{263207CA-F225-07AE-635C-70378DD94D61}"/>
              </a:ext>
            </a:extLst>
          </p:cNvPr>
          <p:cNvSpPr>
            <a:spLocks noChangeArrowheads="1"/>
          </p:cNvSpPr>
          <p:nvPr/>
        </p:nvSpPr>
        <p:spPr bwMode="auto">
          <a:xfrm>
            <a:off x="5367338" y="1687513"/>
            <a:ext cx="2667000" cy="3505200"/>
          </a:xfrm>
          <a:prstGeom prst="rect">
            <a:avLst/>
          </a:prstGeom>
          <a:solidFill>
            <a:schemeClr val="bg1"/>
          </a:solidFill>
          <a:ln w="38100">
            <a:solidFill>
              <a:schemeClr val="accent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endParaRPr lang="fr-FR" altLang="fr-FR" sz="2400" b="1">
              <a:solidFill>
                <a:schemeClr val="accent1"/>
              </a:solidFill>
            </a:endParaRPr>
          </a:p>
        </p:txBody>
      </p:sp>
      <p:sp>
        <p:nvSpPr>
          <p:cNvPr id="109585" name="Text Box 18">
            <a:extLst>
              <a:ext uri="{FF2B5EF4-FFF2-40B4-BE49-F238E27FC236}">
                <a16:creationId xmlns:a16="http://schemas.microsoft.com/office/drawing/2014/main" id="{D9F5ABA2-1537-FCBC-7BB9-616A5F1711A8}"/>
              </a:ext>
            </a:extLst>
          </p:cNvPr>
          <p:cNvSpPr txBox="1">
            <a:spLocks noChangeArrowheads="1"/>
          </p:cNvSpPr>
          <p:nvPr/>
        </p:nvSpPr>
        <p:spPr bwMode="auto">
          <a:xfrm>
            <a:off x="5546725" y="4278313"/>
            <a:ext cx="2378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accent1"/>
                </a:solidFill>
              </a:rPr>
              <a:t>Consommateurs réels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2481"/>
                                        </p:tgtEl>
                                        <p:attrNameLst>
                                          <p:attrName>style.visibility</p:attrName>
                                        </p:attrNameLst>
                                      </p:cBhvr>
                                      <p:to>
                                        <p:strVal val="visible"/>
                                      </p:to>
                                    </p:set>
                                    <p:anim calcmode="lin" valueType="num">
                                      <p:cBhvr>
                                        <p:cTn id="7" dur="500" fill="hold"/>
                                        <p:tgtEl>
                                          <p:spTgt spid="62481"/>
                                        </p:tgtEl>
                                        <p:attrNameLst>
                                          <p:attrName>ppt_w</p:attrName>
                                        </p:attrNameLst>
                                      </p:cBhvr>
                                      <p:tavLst>
                                        <p:tav tm="0">
                                          <p:val>
                                            <p:fltVal val="0"/>
                                          </p:val>
                                        </p:tav>
                                        <p:tav tm="100000">
                                          <p:val>
                                            <p:strVal val="#ppt_w"/>
                                          </p:val>
                                        </p:tav>
                                      </p:tavLst>
                                    </p:anim>
                                    <p:anim calcmode="lin" valueType="num">
                                      <p:cBhvr>
                                        <p:cTn id="8" dur="500" fill="hold"/>
                                        <p:tgtEl>
                                          <p:spTgt spid="624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62470"/>
                                        </p:tgtEl>
                                        <p:attrNameLst>
                                          <p:attrName>style.visibility</p:attrName>
                                        </p:attrNameLst>
                                      </p:cBhvr>
                                      <p:to>
                                        <p:strVal val="visible"/>
                                      </p:to>
                                    </p:set>
                                    <p:anim calcmode="lin" valueType="num">
                                      <p:cBhvr>
                                        <p:cTn id="13" dur="1000" fill="hold"/>
                                        <p:tgtEl>
                                          <p:spTgt spid="62470"/>
                                        </p:tgtEl>
                                        <p:attrNameLst>
                                          <p:attrName>ppt_w</p:attrName>
                                        </p:attrNameLst>
                                      </p:cBhvr>
                                      <p:tavLst>
                                        <p:tav tm="0">
                                          <p:val>
                                            <p:fltVal val="0"/>
                                          </p:val>
                                        </p:tav>
                                        <p:tav tm="100000">
                                          <p:val>
                                            <p:strVal val="#ppt_w"/>
                                          </p:val>
                                        </p:tav>
                                      </p:tavLst>
                                    </p:anim>
                                    <p:anim calcmode="lin" valueType="num">
                                      <p:cBhvr>
                                        <p:cTn id="14" dur="1000" fill="hold"/>
                                        <p:tgtEl>
                                          <p:spTgt spid="62470"/>
                                        </p:tgtEl>
                                        <p:attrNameLst>
                                          <p:attrName>ppt_h</p:attrName>
                                        </p:attrNameLst>
                                      </p:cBhvr>
                                      <p:tavLst>
                                        <p:tav tm="0">
                                          <p:val>
                                            <p:fltVal val="0"/>
                                          </p:val>
                                        </p:tav>
                                        <p:tav tm="100000">
                                          <p:val>
                                            <p:strVal val="#ppt_h"/>
                                          </p:val>
                                        </p:tav>
                                      </p:tavLst>
                                    </p:anim>
                                    <p:anim calcmode="lin" valueType="num">
                                      <p:cBhvr>
                                        <p:cTn id="15" dur="1000" fill="hold"/>
                                        <p:tgtEl>
                                          <p:spTgt spid="6247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24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utoUpdateAnimBg="0"/>
      <p:bldP spid="6248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Espace réservé du numéro de diapositive 1">
            <a:extLst>
              <a:ext uri="{FF2B5EF4-FFF2-40B4-BE49-F238E27FC236}">
                <a16:creationId xmlns:a16="http://schemas.microsoft.com/office/drawing/2014/main" id="{C8CFA83B-818E-1B9B-0844-015A6285D8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913FC4B-5A1B-B646-9290-DF4B513375AB}" type="slidenum">
              <a:rPr lang="en-US" altLang="fr-FR" smtClean="0">
                <a:solidFill>
                  <a:schemeClr val="bg1"/>
                </a:solidFill>
              </a:rPr>
              <a:pPr/>
              <a:t>46</a:t>
            </a:fld>
            <a:endParaRPr lang="en-US" altLang="fr-FR">
              <a:solidFill>
                <a:schemeClr val="bg1"/>
              </a:solidFill>
            </a:endParaRPr>
          </a:p>
        </p:txBody>
      </p:sp>
      <p:sp>
        <p:nvSpPr>
          <p:cNvPr id="65538" name="Rectangle 2">
            <a:extLst>
              <a:ext uri="{FF2B5EF4-FFF2-40B4-BE49-F238E27FC236}">
                <a16:creationId xmlns:a16="http://schemas.microsoft.com/office/drawing/2014/main" id="{57D443FE-FD89-FFC1-A7D0-A2EC0A48903B}"/>
              </a:ext>
            </a:extLst>
          </p:cNvPr>
          <p:cNvSpPr>
            <a:spLocks noChangeArrowheads="1"/>
          </p:cNvSpPr>
          <p:nvPr/>
        </p:nvSpPr>
        <p:spPr bwMode="auto">
          <a:xfrm>
            <a:off x="1676400" y="2057400"/>
            <a:ext cx="4953000" cy="3886200"/>
          </a:xfrm>
          <a:prstGeom prst="rect">
            <a:avLst/>
          </a:prstGeom>
          <a:solidFill>
            <a:schemeClr val="hlink"/>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65539" name="Text Box 3">
            <a:extLst>
              <a:ext uri="{FF2B5EF4-FFF2-40B4-BE49-F238E27FC236}">
                <a16:creationId xmlns:a16="http://schemas.microsoft.com/office/drawing/2014/main" id="{F315FDB8-934C-C4F3-32D3-5BBEFA18CBCD}"/>
              </a:ext>
            </a:extLst>
          </p:cNvPr>
          <p:cNvSpPr txBox="1">
            <a:spLocks noChangeArrowheads="1"/>
          </p:cNvSpPr>
          <p:nvPr/>
        </p:nvSpPr>
        <p:spPr bwMode="auto">
          <a:xfrm>
            <a:off x="4175125" y="3460750"/>
            <a:ext cx="2105025" cy="485775"/>
          </a:xfrm>
          <a:prstGeom prst="rect">
            <a:avLst/>
          </a:prstGeom>
          <a:noFill/>
          <a:ln w="28575">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00510"/>
                </a:solidFill>
                <a:latin typeface="Stone Sans ITC TT-Bold" charset="0"/>
              </a:rPr>
              <a:t>ENTREPRISE</a:t>
            </a:r>
          </a:p>
        </p:txBody>
      </p:sp>
      <p:sp>
        <p:nvSpPr>
          <p:cNvPr id="65540" name="Text Box 4">
            <a:extLst>
              <a:ext uri="{FF2B5EF4-FFF2-40B4-BE49-F238E27FC236}">
                <a16:creationId xmlns:a16="http://schemas.microsoft.com/office/drawing/2014/main" id="{6338EEFC-F311-7E06-84B3-403EADBEBB48}"/>
              </a:ext>
            </a:extLst>
          </p:cNvPr>
          <p:cNvSpPr txBox="1">
            <a:spLocks noChangeArrowheads="1"/>
          </p:cNvSpPr>
          <p:nvPr/>
        </p:nvSpPr>
        <p:spPr bwMode="auto">
          <a:xfrm>
            <a:off x="1835150" y="3095625"/>
            <a:ext cx="2138363" cy="841375"/>
          </a:xfrm>
          <a:prstGeom prst="rect">
            <a:avLst/>
          </a:prstGeom>
          <a:noFill/>
          <a:ln w="1905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latin typeface="Stone Sans ITC TT-Bold" charset="0"/>
              </a:rPr>
              <a:t>Concurrents</a:t>
            </a:r>
          </a:p>
          <a:p>
            <a:pPr algn="ctr"/>
            <a:r>
              <a:rPr lang="fr-FR" altLang="fr-FR" sz="2400" b="1">
                <a:solidFill>
                  <a:srgbClr val="F00510"/>
                </a:solidFill>
                <a:latin typeface="Stone Sans ITC TT-Bold" charset="0"/>
              </a:rPr>
              <a:t>Directs</a:t>
            </a:r>
          </a:p>
        </p:txBody>
      </p:sp>
      <p:sp>
        <p:nvSpPr>
          <p:cNvPr id="65541" name="Text Box 5">
            <a:extLst>
              <a:ext uri="{FF2B5EF4-FFF2-40B4-BE49-F238E27FC236}">
                <a16:creationId xmlns:a16="http://schemas.microsoft.com/office/drawing/2014/main" id="{29E169A5-3A05-EB93-434D-4DEEFD6B1706}"/>
              </a:ext>
            </a:extLst>
          </p:cNvPr>
          <p:cNvSpPr txBox="1">
            <a:spLocks noChangeArrowheads="1"/>
          </p:cNvSpPr>
          <p:nvPr/>
        </p:nvSpPr>
        <p:spPr bwMode="auto">
          <a:xfrm>
            <a:off x="2270125" y="1250950"/>
            <a:ext cx="2178050" cy="47625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latin typeface="Stone Sans ITC TT-Bold" charset="0"/>
              </a:rPr>
              <a:t>Fournisseurs</a:t>
            </a:r>
            <a:endParaRPr lang="fr-FR" altLang="fr-FR" sz="2400" b="1">
              <a:latin typeface="Stone Sans ITC TT-Bold" charset="0"/>
            </a:endParaRPr>
          </a:p>
        </p:txBody>
      </p:sp>
      <p:sp>
        <p:nvSpPr>
          <p:cNvPr id="65542" name="Line 6">
            <a:extLst>
              <a:ext uri="{FF2B5EF4-FFF2-40B4-BE49-F238E27FC236}">
                <a16:creationId xmlns:a16="http://schemas.microsoft.com/office/drawing/2014/main" id="{3131B1FD-AA57-CC24-CF77-FEF44A4E3CBD}"/>
              </a:ext>
            </a:extLst>
          </p:cNvPr>
          <p:cNvSpPr>
            <a:spLocks noChangeShapeType="1"/>
          </p:cNvSpPr>
          <p:nvPr/>
        </p:nvSpPr>
        <p:spPr bwMode="auto">
          <a:xfrm>
            <a:off x="3429000" y="1752600"/>
            <a:ext cx="1524000" cy="1600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5543" name="Line 7">
            <a:extLst>
              <a:ext uri="{FF2B5EF4-FFF2-40B4-BE49-F238E27FC236}">
                <a16:creationId xmlns:a16="http://schemas.microsoft.com/office/drawing/2014/main" id="{76A4D8A0-A419-7EE6-4EDA-871870147534}"/>
              </a:ext>
            </a:extLst>
          </p:cNvPr>
          <p:cNvSpPr>
            <a:spLocks noChangeShapeType="1"/>
          </p:cNvSpPr>
          <p:nvPr/>
        </p:nvSpPr>
        <p:spPr bwMode="auto">
          <a:xfrm flipH="1">
            <a:off x="3200400" y="1752600"/>
            <a:ext cx="228600" cy="14478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5544" name="Text Box 8">
            <a:extLst>
              <a:ext uri="{FF2B5EF4-FFF2-40B4-BE49-F238E27FC236}">
                <a16:creationId xmlns:a16="http://schemas.microsoft.com/office/drawing/2014/main" id="{47FDD178-44BF-FBF9-08F7-9C5D2E0635FA}"/>
              </a:ext>
            </a:extLst>
          </p:cNvPr>
          <p:cNvSpPr txBox="1">
            <a:spLocks noChangeArrowheads="1"/>
          </p:cNvSpPr>
          <p:nvPr/>
        </p:nvSpPr>
        <p:spPr bwMode="auto">
          <a:xfrm>
            <a:off x="2895600" y="4314825"/>
            <a:ext cx="2678113" cy="47625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chemeClr val="accent1"/>
                </a:solidFill>
                <a:latin typeface="Stone Sans ITC TT-Bold" charset="0"/>
              </a:rPr>
              <a:t>DISTRIBUTEURS</a:t>
            </a:r>
          </a:p>
        </p:txBody>
      </p:sp>
      <p:sp>
        <p:nvSpPr>
          <p:cNvPr id="65545" name="Line 9">
            <a:extLst>
              <a:ext uri="{FF2B5EF4-FFF2-40B4-BE49-F238E27FC236}">
                <a16:creationId xmlns:a16="http://schemas.microsoft.com/office/drawing/2014/main" id="{3F4A5CFF-EBC2-32BA-954B-B1A13256E1D8}"/>
              </a:ext>
            </a:extLst>
          </p:cNvPr>
          <p:cNvSpPr>
            <a:spLocks noChangeShapeType="1"/>
          </p:cNvSpPr>
          <p:nvPr/>
        </p:nvSpPr>
        <p:spPr bwMode="auto">
          <a:xfrm>
            <a:off x="3429000" y="3962400"/>
            <a:ext cx="0" cy="381000"/>
          </a:xfrm>
          <a:prstGeom prst="line">
            <a:avLst/>
          </a:prstGeom>
          <a:noFill/>
          <a:ln w="19050">
            <a:solidFill>
              <a:srgbClr val="F0051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5546" name="Line 10">
            <a:extLst>
              <a:ext uri="{FF2B5EF4-FFF2-40B4-BE49-F238E27FC236}">
                <a16:creationId xmlns:a16="http://schemas.microsoft.com/office/drawing/2014/main" id="{575DA1D0-EEB7-0854-107C-A0F96B15AB51}"/>
              </a:ext>
            </a:extLst>
          </p:cNvPr>
          <p:cNvSpPr>
            <a:spLocks noChangeShapeType="1"/>
          </p:cNvSpPr>
          <p:nvPr/>
        </p:nvSpPr>
        <p:spPr bwMode="auto">
          <a:xfrm>
            <a:off x="4724400" y="3962400"/>
            <a:ext cx="0" cy="381000"/>
          </a:xfrm>
          <a:prstGeom prst="line">
            <a:avLst/>
          </a:prstGeom>
          <a:noFill/>
          <a:ln w="19050">
            <a:solidFill>
              <a:srgbClr val="F0051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5547" name="Text Box 11">
            <a:extLst>
              <a:ext uri="{FF2B5EF4-FFF2-40B4-BE49-F238E27FC236}">
                <a16:creationId xmlns:a16="http://schemas.microsoft.com/office/drawing/2014/main" id="{708349F6-1244-9DCF-90FA-42A8EBB3888F}"/>
              </a:ext>
            </a:extLst>
          </p:cNvPr>
          <p:cNvSpPr txBox="1">
            <a:spLocks noChangeArrowheads="1"/>
          </p:cNvSpPr>
          <p:nvPr/>
        </p:nvSpPr>
        <p:spPr bwMode="auto">
          <a:xfrm>
            <a:off x="2651125" y="5137150"/>
            <a:ext cx="3101975" cy="495300"/>
          </a:xfrm>
          <a:prstGeom prst="rect">
            <a:avLst/>
          </a:prstGeom>
          <a:noFill/>
          <a:ln w="3810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solidFill>
                  <a:srgbClr val="F00510"/>
                </a:solidFill>
                <a:latin typeface="Stone Sans ITC TT-Bold" charset="0"/>
              </a:rPr>
              <a:t>CONSOMMATEURS</a:t>
            </a:r>
            <a:endParaRPr lang="fr-FR" altLang="fr-FR" sz="2400" b="1">
              <a:latin typeface="Stone Sans ITC TT-Bold" charset="0"/>
            </a:endParaRPr>
          </a:p>
        </p:txBody>
      </p:sp>
      <p:sp>
        <p:nvSpPr>
          <p:cNvPr id="65548" name="Text Box 12">
            <a:extLst>
              <a:ext uri="{FF2B5EF4-FFF2-40B4-BE49-F238E27FC236}">
                <a16:creationId xmlns:a16="http://schemas.microsoft.com/office/drawing/2014/main" id="{D52FA587-D168-9FA8-75BB-A25E1A4935CC}"/>
              </a:ext>
            </a:extLst>
          </p:cNvPr>
          <p:cNvSpPr txBox="1">
            <a:spLocks noChangeArrowheads="1"/>
          </p:cNvSpPr>
          <p:nvPr/>
        </p:nvSpPr>
        <p:spPr bwMode="auto">
          <a:xfrm>
            <a:off x="6781800" y="3200400"/>
            <a:ext cx="2138363" cy="841375"/>
          </a:xfrm>
          <a:prstGeom prst="rect">
            <a:avLst/>
          </a:prstGeom>
          <a:noFill/>
          <a:ln w="19050">
            <a:solidFill>
              <a:srgbClr val="F0051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rgbClr val="F00510"/>
                </a:solidFill>
                <a:latin typeface="Stone Sans ITC TT-Bold" charset="0"/>
              </a:rPr>
              <a:t>Concurrents</a:t>
            </a:r>
          </a:p>
          <a:p>
            <a:pPr algn="ctr"/>
            <a:r>
              <a:rPr lang="fr-FR" altLang="fr-FR" sz="2400" b="1">
                <a:solidFill>
                  <a:srgbClr val="F00510"/>
                </a:solidFill>
                <a:latin typeface="Stone Sans ITC TT-Bold" charset="0"/>
              </a:rPr>
              <a:t>indirects</a:t>
            </a:r>
          </a:p>
        </p:txBody>
      </p:sp>
      <p:sp>
        <p:nvSpPr>
          <p:cNvPr id="65549" name="Text Box 13">
            <a:extLst>
              <a:ext uri="{FF2B5EF4-FFF2-40B4-BE49-F238E27FC236}">
                <a16:creationId xmlns:a16="http://schemas.microsoft.com/office/drawing/2014/main" id="{C218A56B-29BC-84D8-51FA-F4DC407963BE}"/>
              </a:ext>
            </a:extLst>
          </p:cNvPr>
          <p:cNvSpPr txBox="1">
            <a:spLocks noChangeArrowheads="1"/>
          </p:cNvSpPr>
          <p:nvPr/>
        </p:nvSpPr>
        <p:spPr bwMode="auto">
          <a:xfrm>
            <a:off x="5699125" y="946150"/>
            <a:ext cx="245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i="1">
                <a:latin typeface="Stone Sans ITC TT-Bold" charset="0"/>
              </a:rPr>
              <a:t>Autres</a:t>
            </a:r>
            <a:r>
              <a:rPr lang="fr-FR" altLang="fr-FR" sz="2400" b="1">
                <a:latin typeface="Stone Sans ITC TT-Bold" charset="0"/>
              </a:rPr>
              <a:t> acteurs</a:t>
            </a:r>
          </a:p>
        </p:txBody>
      </p:sp>
      <p:sp>
        <p:nvSpPr>
          <p:cNvPr id="65550" name="Line 14">
            <a:extLst>
              <a:ext uri="{FF2B5EF4-FFF2-40B4-BE49-F238E27FC236}">
                <a16:creationId xmlns:a16="http://schemas.microsoft.com/office/drawing/2014/main" id="{826D2D3A-E503-B891-F526-A8256A9539C6}"/>
              </a:ext>
            </a:extLst>
          </p:cNvPr>
          <p:cNvSpPr>
            <a:spLocks noChangeShapeType="1"/>
          </p:cNvSpPr>
          <p:nvPr/>
        </p:nvSpPr>
        <p:spPr bwMode="auto">
          <a:xfrm flipH="1">
            <a:off x="5791200" y="4038600"/>
            <a:ext cx="1524000" cy="1143000"/>
          </a:xfrm>
          <a:prstGeom prst="line">
            <a:avLst/>
          </a:prstGeom>
          <a:noFill/>
          <a:ln w="38100">
            <a:solidFill>
              <a:srgbClr val="F0051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5551" name="Rectangle 15">
            <a:extLst>
              <a:ext uri="{FF2B5EF4-FFF2-40B4-BE49-F238E27FC236}">
                <a16:creationId xmlns:a16="http://schemas.microsoft.com/office/drawing/2014/main" id="{FF2EF2C6-9924-B0BC-8F5D-04F3150FF9CA}"/>
              </a:ext>
            </a:extLst>
          </p:cNvPr>
          <p:cNvSpPr>
            <a:spLocks noChangeArrowheads="1"/>
          </p:cNvSpPr>
          <p:nvPr/>
        </p:nvSpPr>
        <p:spPr bwMode="auto">
          <a:xfrm>
            <a:off x="304800" y="838200"/>
            <a:ext cx="86868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65552" name="Text Box 16">
            <a:extLst>
              <a:ext uri="{FF2B5EF4-FFF2-40B4-BE49-F238E27FC236}">
                <a16:creationId xmlns:a16="http://schemas.microsoft.com/office/drawing/2014/main" id="{DE6202DA-A61A-5C45-5B27-E9F6458CEB9E}"/>
              </a:ext>
            </a:extLst>
          </p:cNvPr>
          <p:cNvSpPr txBox="1">
            <a:spLocks noChangeArrowheads="1"/>
          </p:cNvSpPr>
          <p:nvPr/>
        </p:nvSpPr>
        <p:spPr bwMode="auto">
          <a:xfrm>
            <a:off x="533400" y="631825"/>
            <a:ext cx="3662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b="1" i="1">
                <a:solidFill>
                  <a:schemeClr val="accent2"/>
                </a:solidFill>
                <a:latin typeface="Stone Sans ITC TT-Bold" charset="0"/>
              </a:rPr>
              <a:t>MACRO ENVIRONNEMENTS</a:t>
            </a:r>
            <a:endParaRPr lang="fr-FR" altLang="fr-FR" sz="2400" b="1" i="1">
              <a:solidFill>
                <a:srgbClr val="F00510"/>
              </a:solidFill>
              <a:latin typeface="Stone Sans ITC TT-Bold" charset="0"/>
            </a:endParaRPr>
          </a:p>
        </p:txBody>
      </p:sp>
      <p:sp>
        <p:nvSpPr>
          <p:cNvPr id="111633" name="Rectangle 17">
            <a:extLst>
              <a:ext uri="{FF2B5EF4-FFF2-40B4-BE49-F238E27FC236}">
                <a16:creationId xmlns:a16="http://schemas.microsoft.com/office/drawing/2014/main" id="{6353A903-D030-CF44-8E6A-2FF616BC073E}"/>
              </a:ext>
            </a:extLst>
          </p:cNvPr>
          <p:cNvSpPr>
            <a:spLocks noChangeArrowheads="1"/>
          </p:cNvSpPr>
          <p:nvPr/>
        </p:nvSpPr>
        <p:spPr bwMode="auto">
          <a:xfrm>
            <a:off x="304800" y="2286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eaLnBrk="1" hangingPunct="1">
              <a:lnSpc>
                <a:spcPct val="90000"/>
              </a:lnSpc>
              <a:spcBef>
                <a:spcPct val="20000"/>
              </a:spcBef>
              <a:buClr>
                <a:schemeClr val="accent1"/>
              </a:buClr>
              <a:buSzPct val="140000"/>
              <a:buFont typeface="Times" charset="0"/>
              <a:buChar char="•"/>
            </a:pPr>
            <a:r>
              <a:rPr lang="fr-FR" altLang="fr-FR" sz="3200">
                <a:solidFill>
                  <a:schemeClr val="folHlink"/>
                </a:solidFill>
                <a:latin typeface="Arial" panose="020B0604020202020204" pitchFamily="34" charset="0"/>
              </a:rPr>
              <a:t>Les relations entre marchés</a:t>
            </a:r>
            <a:endParaRPr lang="fr-FR" altLang="fr-FR" sz="3200">
              <a:latin typeface="Arial" panose="020B0604020202020204"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5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nodeType="clickEffect">
                                  <p:stCondLst>
                                    <p:cond delay="0"/>
                                  </p:stCondLst>
                                  <p:childTnLst>
                                    <p:set>
                                      <p:cBhvr>
                                        <p:cTn id="10" dur="1" fill="hold">
                                          <p:stCondLst>
                                            <p:cond delay="0"/>
                                          </p:stCondLst>
                                        </p:cTn>
                                        <p:tgtEl>
                                          <p:spTgt spid="65547"/>
                                        </p:tgtEl>
                                        <p:attrNameLst>
                                          <p:attrName>style.visibility</p:attrName>
                                        </p:attrNameLst>
                                      </p:cBhvr>
                                      <p:to>
                                        <p:strVal val="visible"/>
                                      </p:to>
                                    </p:set>
                                    <p:anim calcmode="lin" valueType="num">
                                      <p:cBhvr>
                                        <p:cTn id="11" dur="500" fill="hold"/>
                                        <p:tgtEl>
                                          <p:spTgt spid="65547"/>
                                        </p:tgtEl>
                                        <p:attrNameLst>
                                          <p:attrName>ppt_w</p:attrName>
                                        </p:attrNameLst>
                                      </p:cBhvr>
                                      <p:tavLst>
                                        <p:tav tm="0">
                                          <p:val>
                                            <p:strVal val="(6*min(max(#ppt_w*#ppt_h,.3),1)-7.4)/-.7*#ppt_w"/>
                                          </p:val>
                                        </p:tav>
                                        <p:tav tm="100000">
                                          <p:val>
                                            <p:strVal val="#ppt_w"/>
                                          </p:val>
                                        </p:tav>
                                      </p:tavLst>
                                    </p:anim>
                                    <p:anim calcmode="lin" valueType="num">
                                      <p:cBhvr>
                                        <p:cTn id="12" dur="500" fill="hold"/>
                                        <p:tgtEl>
                                          <p:spTgt spid="65547"/>
                                        </p:tgtEl>
                                        <p:attrNameLst>
                                          <p:attrName>ppt_h</p:attrName>
                                        </p:attrNameLst>
                                      </p:cBhvr>
                                      <p:tavLst>
                                        <p:tav tm="0">
                                          <p:val>
                                            <p:strVal val="(6*min(max(#ppt_w*#ppt_h,.3),1)-7.4)/-.7*#ppt_h"/>
                                          </p:val>
                                        </p:tav>
                                        <p:tav tm="100000">
                                          <p:val>
                                            <p:strVal val="#ppt_h"/>
                                          </p:val>
                                        </p:tav>
                                      </p:tavLst>
                                    </p:anim>
                                    <p:anim calcmode="lin" valueType="num">
                                      <p:cBhvr>
                                        <p:cTn id="13" dur="500" fill="hold"/>
                                        <p:tgtEl>
                                          <p:spTgt spid="65547"/>
                                        </p:tgtEl>
                                        <p:attrNameLst>
                                          <p:attrName>ppt_x</p:attrName>
                                        </p:attrNameLst>
                                      </p:cBhvr>
                                      <p:tavLst>
                                        <p:tav tm="0">
                                          <p:val>
                                            <p:fltVal val="0.5"/>
                                          </p:val>
                                        </p:tav>
                                        <p:tav tm="100000">
                                          <p:val>
                                            <p:strVal val="#ppt_x"/>
                                          </p:val>
                                        </p:tav>
                                      </p:tavLst>
                                    </p:anim>
                                    <p:anim calcmode="lin" valueType="num">
                                      <p:cBhvr>
                                        <p:cTn id="14" dur="500" fill="hold"/>
                                        <p:tgtEl>
                                          <p:spTgt spid="65547"/>
                                        </p:tgtEl>
                                        <p:attrNameLst>
                                          <p:attrName>ppt_y</p:attrName>
                                        </p:attrNameLst>
                                      </p:cBhvr>
                                      <p:tavLst>
                                        <p:tav tm="0">
                                          <p:val>
                                            <p:strVal val="1+(6*min(max(#ppt_w*#ppt_h,.3),1)-7.4)/-.7*#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5544"/>
                                        </p:tgtEl>
                                        <p:attrNameLst>
                                          <p:attrName>style.visibility</p:attrName>
                                        </p:attrNameLst>
                                      </p:cBhvr>
                                      <p:to>
                                        <p:strVal val="visible"/>
                                      </p:to>
                                    </p:set>
                                    <p:animEffect transition="in" filter="checkerboard(across)">
                                      <p:cBhvr>
                                        <p:cTn id="19" dur="500"/>
                                        <p:tgtEl>
                                          <p:spTgt spid="655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6" fill="hold" nodeType="clickEffect">
                                  <p:stCondLst>
                                    <p:cond delay="0"/>
                                  </p:stCondLst>
                                  <p:childTnLst>
                                    <p:set>
                                      <p:cBhvr>
                                        <p:cTn id="23" dur="1" fill="hold">
                                          <p:stCondLst>
                                            <p:cond delay="0"/>
                                          </p:stCondLst>
                                        </p:cTn>
                                        <p:tgtEl>
                                          <p:spTgt spid="65546"/>
                                        </p:tgtEl>
                                        <p:attrNameLst>
                                          <p:attrName>style.visibility</p:attrName>
                                        </p:attrNameLst>
                                      </p:cBhvr>
                                      <p:to>
                                        <p:strVal val="visible"/>
                                      </p:to>
                                    </p:set>
                                    <p:anim calcmode="lin" valueType="num">
                                      <p:cBhvr>
                                        <p:cTn id="24" dur="500" fill="hold"/>
                                        <p:tgtEl>
                                          <p:spTgt spid="65546"/>
                                        </p:tgtEl>
                                        <p:attrNameLst>
                                          <p:attrName>ppt_w</p:attrName>
                                        </p:attrNameLst>
                                      </p:cBhvr>
                                      <p:tavLst>
                                        <p:tav tm="0">
                                          <p:val>
                                            <p:strVal val="(6*min(max(#ppt_w*#ppt_h,.3),1)-7.4)/-.7*#ppt_w"/>
                                          </p:val>
                                        </p:tav>
                                        <p:tav tm="100000">
                                          <p:val>
                                            <p:strVal val="#ppt_w"/>
                                          </p:val>
                                        </p:tav>
                                      </p:tavLst>
                                    </p:anim>
                                    <p:anim calcmode="lin" valueType="num">
                                      <p:cBhvr>
                                        <p:cTn id="25" dur="500" fill="hold"/>
                                        <p:tgtEl>
                                          <p:spTgt spid="65546"/>
                                        </p:tgtEl>
                                        <p:attrNameLst>
                                          <p:attrName>ppt_h</p:attrName>
                                        </p:attrNameLst>
                                      </p:cBhvr>
                                      <p:tavLst>
                                        <p:tav tm="0">
                                          <p:val>
                                            <p:strVal val="(6*min(max(#ppt_w*#ppt_h,.3),1)-7.4)/-.7*#ppt_h"/>
                                          </p:val>
                                        </p:tav>
                                        <p:tav tm="100000">
                                          <p:val>
                                            <p:strVal val="#ppt_h"/>
                                          </p:val>
                                        </p:tav>
                                      </p:tavLst>
                                    </p:anim>
                                    <p:anim calcmode="lin" valueType="num">
                                      <p:cBhvr>
                                        <p:cTn id="26" dur="500" fill="hold"/>
                                        <p:tgtEl>
                                          <p:spTgt spid="65546"/>
                                        </p:tgtEl>
                                        <p:attrNameLst>
                                          <p:attrName>ppt_x</p:attrName>
                                        </p:attrNameLst>
                                      </p:cBhvr>
                                      <p:tavLst>
                                        <p:tav tm="0">
                                          <p:val>
                                            <p:fltVal val="0.5"/>
                                          </p:val>
                                        </p:tav>
                                        <p:tav tm="100000">
                                          <p:val>
                                            <p:strVal val="#ppt_x"/>
                                          </p:val>
                                        </p:tav>
                                      </p:tavLst>
                                    </p:anim>
                                    <p:anim calcmode="lin" valueType="num">
                                      <p:cBhvr>
                                        <p:cTn id="27" dur="500" fill="hold"/>
                                        <p:tgtEl>
                                          <p:spTgt spid="65546"/>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272" fill="hold" nodeType="clickEffect">
                                  <p:stCondLst>
                                    <p:cond delay="0"/>
                                  </p:stCondLst>
                                  <p:childTnLst>
                                    <p:set>
                                      <p:cBhvr>
                                        <p:cTn id="31" dur="1" fill="hold">
                                          <p:stCondLst>
                                            <p:cond delay="0"/>
                                          </p:stCondLst>
                                        </p:cTn>
                                        <p:tgtEl>
                                          <p:spTgt spid="65540"/>
                                        </p:tgtEl>
                                        <p:attrNameLst>
                                          <p:attrName>style.visibility</p:attrName>
                                        </p:attrNameLst>
                                      </p:cBhvr>
                                      <p:to>
                                        <p:strVal val="visible"/>
                                      </p:to>
                                    </p:set>
                                    <p:anim calcmode="lin" valueType="num">
                                      <p:cBhvr>
                                        <p:cTn id="32" dur="500" fill="hold"/>
                                        <p:tgtEl>
                                          <p:spTgt spid="65540"/>
                                        </p:tgtEl>
                                        <p:attrNameLst>
                                          <p:attrName>ppt_w</p:attrName>
                                        </p:attrNameLst>
                                      </p:cBhvr>
                                      <p:tavLst>
                                        <p:tav tm="0">
                                          <p:val>
                                            <p:strVal val="2/3*#ppt_w"/>
                                          </p:val>
                                        </p:tav>
                                        <p:tav tm="100000">
                                          <p:val>
                                            <p:strVal val="#ppt_w"/>
                                          </p:val>
                                        </p:tav>
                                      </p:tavLst>
                                    </p:anim>
                                    <p:anim calcmode="lin" valueType="num">
                                      <p:cBhvr>
                                        <p:cTn id="33" dur="500" fill="hold"/>
                                        <p:tgtEl>
                                          <p:spTgt spid="65540"/>
                                        </p:tgtEl>
                                        <p:attrNameLst>
                                          <p:attrName>ppt_h</p:attrName>
                                        </p:attrNameLst>
                                      </p:cBhvr>
                                      <p:tavLst>
                                        <p:tav tm="0">
                                          <p:val>
                                            <p:strVal val="2/3*#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nodeType="clickEffect">
                                  <p:stCondLst>
                                    <p:cond delay="0"/>
                                  </p:stCondLst>
                                  <p:childTnLst>
                                    <p:set>
                                      <p:cBhvr>
                                        <p:cTn id="37" dur="1" fill="hold">
                                          <p:stCondLst>
                                            <p:cond delay="0"/>
                                          </p:stCondLst>
                                        </p:cTn>
                                        <p:tgtEl>
                                          <p:spTgt spid="65545"/>
                                        </p:tgtEl>
                                        <p:attrNameLst>
                                          <p:attrName>style.visibility</p:attrName>
                                        </p:attrNameLst>
                                      </p:cBhvr>
                                      <p:to>
                                        <p:strVal val="visible"/>
                                      </p:to>
                                    </p:set>
                                    <p:anim calcmode="lin" valueType="num">
                                      <p:cBhvr>
                                        <p:cTn id="38" dur="500" fill="hold"/>
                                        <p:tgtEl>
                                          <p:spTgt spid="65545"/>
                                        </p:tgtEl>
                                        <p:attrNameLst>
                                          <p:attrName>ppt_w</p:attrName>
                                        </p:attrNameLst>
                                      </p:cBhvr>
                                      <p:tavLst>
                                        <p:tav tm="0">
                                          <p:val>
                                            <p:strVal val="(6*min(max(#ppt_w*#ppt_h,.3),1)-7.4)/-.7*#ppt_w"/>
                                          </p:val>
                                        </p:tav>
                                        <p:tav tm="100000">
                                          <p:val>
                                            <p:strVal val="#ppt_w"/>
                                          </p:val>
                                        </p:tav>
                                      </p:tavLst>
                                    </p:anim>
                                    <p:anim calcmode="lin" valueType="num">
                                      <p:cBhvr>
                                        <p:cTn id="39" dur="500" fill="hold"/>
                                        <p:tgtEl>
                                          <p:spTgt spid="65545"/>
                                        </p:tgtEl>
                                        <p:attrNameLst>
                                          <p:attrName>ppt_h</p:attrName>
                                        </p:attrNameLst>
                                      </p:cBhvr>
                                      <p:tavLst>
                                        <p:tav tm="0">
                                          <p:val>
                                            <p:strVal val="(6*min(max(#ppt_w*#ppt_h,.3),1)-7.4)/-.7*#ppt_h"/>
                                          </p:val>
                                        </p:tav>
                                        <p:tav tm="100000">
                                          <p:val>
                                            <p:strVal val="#ppt_h"/>
                                          </p:val>
                                        </p:tav>
                                      </p:tavLst>
                                    </p:anim>
                                    <p:anim calcmode="lin" valueType="num">
                                      <p:cBhvr>
                                        <p:cTn id="40" dur="500" fill="hold"/>
                                        <p:tgtEl>
                                          <p:spTgt spid="65545"/>
                                        </p:tgtEl>
                                        <p:attrNameLst>
                                          <p:attrName>ppt_x</p:attrName>
                                        </p:attrNameLst>
                                      </p:cBhvr>
                                      <p:tavLst>
                                        <p:tav tm="0">
                                          <p:val>
                                            <p:fltVal val="0.5"/>
                                          </p:val>
                                        </p:tav>
                                        <p:tav tm="100000">
                                          <p:val>
                                            <p:strVal val="#ppt_x"/>
                                          </p:val>
                                        </p:tav>
                                      </p:tavLst>
                                    </p:anim>
                                    <p:anim calcmode="lin" valueType="num">
                                      <p:cBhvr>
                                        <p:cTn id="41" dur="500" fill="hold"/>
                                        <p:tgtEl>
                                          <p:spTgt spid="65545"/>
                                        </p:tgtEl>
                                        <p:attrNameLst>
                                          <p:attrName>ppt_y</p:attrName>
                                        </p:attrNameLst>
                                      </p:cBhvr>
                                      <p:tavLst>
                                        <p:tav tm="0">
                                          <p:val>
                                            <p:strVal val="1+(6*min(max(#ppt_w*#ppt_h,.3),1)-7.4)/-.7*#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65538"/>
                                        </p:tgtEl>
                                        <p:attrNameLst>
                                          <p:attrName>style.visibility</p:attrName>
                                        </p:attrNameLst>
                                      </p:cBhvr>
                                      <p:to>
                                        <p:strVal val="visible"/>
                                      </p:to>
                                    </p:set>
                                    <p:anim calcmode="lin" valueType="num">
                                      <p:cBhvr>
                                        <p:cTn id="46" dur="500" fill="hold"/>
                                        <p:tgtEl>
                                          <p:spTgt spid="65538"/>
                                        </p:tgtEl>
                                        <p:attrNameLst>
                                          <p:attrName>ppt_w</p:attrName>
                                        </p:attrNameLst>
                                      </p:cBhvr>
                                      <p:tavLst>
                                        <p:tav tm="0">
                                          <p:val>
                                            <p:fltVal val="0"/>
                                          </p:val>
                                        </p:tav>
                                        <p:tav tm="100000">
                                          <p:val>
                                            <p:strVal val="#ppt_w"/>
                                          </p:val>
                                        </p:tav>
                                      </p:tavLst>
                                    </p:anim>
                                    <p:anim calcmode="lin" valueType="num">
                                      <p:cBhvr>
                                        <p:cTn id="47" dur="500" fill="hold"/>
                                        <p:tgtEl>
                                          <p:spTgt spid="65538"/>
                                        </p:tgtEl>
                                        <p:attrNameLst>
                                          <p:attrName>ppt_h</p:attrName>
                                        </p:attrNameLst>
                                      </p:cBhvr>
                                      <p:tavLst>
                                        <p:tav tm="0">
                                          <p:val>
                                            <p:fltVal val="0"/>
                                          </p:val>
                                        </p:tav>
                                        <p:tav tm="100000">
                                          <p:val>
                                            <p:strVal val="#ppt_h"/>
                                          </p:val>
                                        </p:tav>
                                      </p:tavLst>
                                    </p:anim>
                                    <p:anim calcmode="lin" valueType="num">
                                      <p:cBhvr>
                                        <p:cTn id="48" dur="500" fill="hold"/>
                                        <p:tgtEl>
                                          <p:spTgt spid="65538"/>
                                        </p:tgtEl>
                                        <p:attrNameLst>
                                          <p:attrName>ppt_x</p:attrName>
                                        </p:attrNameLst>
                                      </p:cBhvr>
                                      <p:tavLst>
                                        <p:tav tm="0">
                                          <p:val>
                                            <p:fltVal val="0.5"/>
                                          </p:val>
                                        </p:tav>
                                        <p:tav tm="100000">
                                          <p:val>
                                            <p:strVal val="#ppt_x"/>
                                          </p:val>
                                        </p:tav>
                                      </p:tavLst>
                                    </p:anim>
                                    <p:anim calcmode="lin" valueType="num">
                                      <p:cBhvr>
                                        <p:cTn id="49" dur="500" fill="hold"/>
                                        <p:tgtEl>
                                          <p:spTgt spid="65538"/>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36" fill="hold" nodeType="clickEffect">
                                  <p:stCondLst>
                                    <p:cond delay="0"/>
                                  </p:stCondLst>
                                  <p:childTnLst>
                                    <p:set>
                                      <p:cBhvr>
                                        <p:cTn id="53" dur="1" fill="hold">
                                          <p:stCondLst>
                                            <p:cond delay="0"/>
                                          </p:stCondLst>
                                        </p:cTn>
                                        <p:tgtEl>
                                          <p:spTgt spid="65541"/>
                                        </p:tgtEl>
                                        <p:attrNameLst>
                                          <p:attrName>style.visibility</p:attrName>
                                        </p:attrNameLst>
                                      </p:cBhvr>
                                      <p:to>
                                        <p:strVal val="visible"/>
                                      </p:to>
                                    </p:set>
                                    <p:anim calcmode="lin" valueType="num">
                                      <p:cBhvr>
                                        <p:cTn id="54" dur="500" fill="hold"/>
                                        <p:tgtEl>
                                          <p:spTgt spid="65541"/>
                                        </p:tgtEl>
                                        <p:attrNameLst>
                                          <p:attrName>ppt_w</p:attrName>
                                        </p:attrNameLst>
                                      </p:cBhvr>
                                      <p:tavLst>
                                        <p:tav tm="0">
                                          <p:val>
                                            <p:strVal val="(6*min(max(#ppt_w*#ppt_h,.3),1)-7.4)/-.7*#ppt_w"/>
                                          </p:val>
                                        </p:tav>
                                        <p:tav tm="100000">
                                          <p:val>
                                            <p:strVal val="#ppt_w"/>
                                          </p:val>
                                        </p:tav>
                                      </p:tavLst>
                                    </p:anim>
                                    <p:anim calcmode="lin" valueType="num">
                                      <p:cBhvr>
                                        <p:cTn id="55" dur="500" fill="hold"/>
                                        <p:tgtEl>
                                          <p:spTgt spid="65541"/>
                                        </p:tgtEl>
                                        <p:attrNameLst>
                                          <p:attrName>ppt_h</p:attrName>
                                        </p:attrNameLst>
                                      </p:cBhvr>
                                      <p:tavLst>
                                        <p:tav tm="0">
                                          <p:val>
                                            <p:strVal val="(6*min(max(#ppt_w*#ppt_h,.3),1)-7.4)/-.7*#ppt_h"/>
                                          </p:val>
                                        </p:tav>
                                        <p:tav tm="100000">
                                          <p:val>
                                            <p:strVal val="#ppt_h"/>
                                          </p:val>
                                        </p:tav>
                                      </p:tavLst>
                                    </p:anim>
                                    <p:anim calcmode="lin" valueType="num">
                                      <p:cBhvr>
                                        <p:cTn id="56" dur="500" fill="hold"/>
                                        <p:tgtEl>
                                          <p:spTgt spid="65541"/>
                                        </p:tgtEl>
                                        <p:attrNameLst>
                                          <p:attrName>ppt_x</p:attrName>
                                        </p:attrNameLst>
                                      </p:cBhvr>
                                      <p:tavLst>
                                        <p:tav tm="0">
                                          <p:val>
                                            <p:fltVal val="0.5"/>
                                          </p:val>
                                        </p:tav>
                                        <p:tav tm="100000">
                                          <p:val>
                                            <p:strVal val="#ppt_x"/>
                                          </p:val>
                                        </p:tav>
                                      </p:tavLst>
                                    </p:anim>
                                    <p:anim calcmode="lin" valueType="num">
                                      <p:cBhvr>
                                        <p:cTn id="57" dur="500" fill="hold"/>
                                        <p:tgtEl>
                                          <p:spTgt spid="65541"/>
                                        </p:tgtEl>
                                        <p:attrNameLst>
                                          <p:attrName>ppt_y</p:attrName>
                                        </p:attrNameLst>
                                      </p:cBhvr>
                                      <p:tavLst>
                                        <p:tav tm="0">
                                          <p:val>
                                            <p:strVal val="1+(6*min(max(#ppt_w*#ppt_h,.3),1)-7.4)/-.7*#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36" fill="hold" nodeType="clickEffect">
                                  <p:stCondLst>
                                    <p:cond delay="0"/>
                                  </p:stCondLst>
                                  <p:childTnLst>
                                    <p:set>
                                      <p:cBhvr>
                                        <p:cTn id="61" dur="1" fill="hold">
                                          <p:stCondLst>
                                            <p:cond delay="0"/>
                                          </p:stCondLst>
                                        </p:cTn>
                                        <p:tgtEl>
                                          <p:spTgt spid="65542"/>
                                        </p:tgtEl>
                                        <p:attrNameLst>
                                          <p:attrName>style.visibility</p:attrName>
                                        </p:attrNameLst>
                                      </p:cBhvr>
                                      <p:to>
                                        <p:strVal val="visible"/>
                                      </p:to>
                                    </p:set>
                                    <p:anim calcmode="lin" valueType="num">
                                      <p:cBhvr>
                                        <p:cTn id="62" dur="500" fill="hold"/>
                                        <p:tgtEl>
                                          <p:spTgt spid="65542"/>
                                        </p:tgtEl>
                                        <p:attrNameLst>
                                          <p:attrName>ppt_w</p:attrName>
                                        </p:attrNameLst>
                                      </p:cBhvr>
                                      <p:tavLst>
                                        <p:tav tm="0">
                                          <p:val>
                                            <p:strVal val="(6*min(max(#ppt_w*#ppt_h,.3),1)-7.4)/-.7*#ppt_w"/>
                                          </p:val>
                                        </p:tav>
                                        <p:tav tm="100000">
                                          <p:val>
                                            <p:strVal val="#ppt_w"/>
                                          </p:val>
                                        </p:tav>
                                      </p:tavLst>
                                    </p:anim>
                                    <p:anim calcmode="lin" valueType="num">
                                      <p:cBhvr>
                                        <p:cTn id="63" dur="500" fill="hold"/>
                                        <p:tgtEl>
                                          <p:spTgt spid="65542"/>
                                        </p:tgtEl>
                                        <p:attrNameLst>
                                          <p:attrName>ppt_h</p:attrName>
                                        </p:attrNameLst>
                                      </p:cBhvr>
                                      <p:tavLst>
                                        <p:tav tm="0">
                                          <p:val>
                                            <p:strVal val="(6*min(max(#ppt_w*#ppt_h,.3),1)-7.4)/-.7*#ppt_h"/>
                                          </p:val>
                                        </p:tav>
                                        <p:tav tm="100000">
                                          <p:val>
                                            <p:strVal val="#ppt_h"/>
                                          </p:val>
                                        </p:tav>
                                      </p:tavLst>
                                    </p:anim>
                                    <p:anim calcmode="lin" valueType="num">
                                      <p:cBhvr>
                                        <p:cTn id="64" dur="500" fill="hold"/>
                                        <p:tgtEl>
                                          <p:spTgt spid="65542"/>
                                        </p:tgtEl>
                                        <p:attrNameLst>
                                          <p:attrName>ppt_x</p:attrName>
                                        </p:attrNameLst>
                                      </p:cBhvr>
                                      <p:tavLst>
                                        <p:tav tm="0">
                                          <p:val>
                                            <p:fltVal val="0.5"/>
                                          </p:val>
                                        </p:tav>
                                        <p:tav tm="100000">
                                          <p:val>
                                            <p:strVal val="#ppt_x"/>
                                          </p:val>
                                        </p:tav>
                                      </p:tavLst>
                                    </p:anim>
                                    <p:anim calcmode="lin" valueType="num">
                                      <p:cBhvr>
                                        <p:cTn id="65" dur="500" fill="hold"/>
                                        <p:tgtEl>
                                          <p:spTgt spid="65542"/>
                                        </p:tgtEl>
                                        <p:attrNameLst>
                                          <p:attrName>ppt_y</p:attrName>
                                        </p:attrNameLst>
                                      </p:cBhvr>
                                      <p:tavLst>
                                        <p:tav tm="0">
                                          <p:val>
                                            <p:strVal val="1+(6*min(max(#ppt_w*#ppt_h,.3),1)-7.4)/-.7*#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36" fill="hold" nodeType="clickEffect">
                                  <p:stCondLst>
                                    <p:cond delay="0"/>
                                  </p:stCondLst>
                                  <p:childTnLst>
                                    <p:set>
                                      <p:cBhvr>
                                        <p:cTn id="69" dur="1" fill="hold">
                                          <p:stCondLst>
                                            <p:cond delay="0"/>
                                          </p:stCondLst>
                                        </p:cTn>
                                        <p:tgtEl>
                                          <p:spTgt spid="65543"/>
                                        </p:tgtEl>
                                        <p:attrNameLst>
                                          <p:attrName>style.visibility</p:attrName>
                                        </p:attrNameLst>
                                      </p:cBhvr>
                                      <p:to>
                                        <p:strVal val="visible"/>
                                      </p:to>
                                    </p:set>
                                    <p:anim calcmode="lin" valueType="num">
                                      <p:cBhvr>
                                        <p:cTn id="70" dur="500" fill="hold"/>
                                        <p:tgtEl>
                                          <p:spTgt spid="65543"/>
                                        </p:tgtEl>
                                        <p:attrNameLst>
                                          <p:attrName>ppt_w</p:attrName>
                                        </p:attrNameLst>
                                      </p:cBhvr>
                                      <p:tavLst>
                                        <p:tav tm="0">
                                          <p:val>
                                            <p:strVal val="(6*min(max(#ppt_w*#ppt_h,.3),1)-7.4)/-.7*#ppt_w"/>
                                          </p:val>
                                        </p:tav>
                                        <p:tav tm="100000">
                                          <p:val>
                                            <p:strVal val="#ppt_w"/>
                                          </p:val>
                                        </p:tav>
                                      </p:tavLst>
                                    </p:anim>
                                    <p:anim calcmode="lin" valueType="num">
                                      <p:cBhvr>
                                        <p:cTn id="71" dur="500" fill="hold"/>
                                        <p:tgtEl>
                                          <p:spTgt spid="65543"/>
                                        </p:tgtEl>
                                        <p:attrNameLst>
                                          <p:attrName>ppt_h</p:attrName>
                                        </p:attrNameLst>
                                      </p:cBhvr>
                                      <p:tavLst>
                                        <p:tav tm="0">
                                          <p:val>
                                            <p:strVal val="(6*min(max(#ppt_w*#ppt_h,.3),1)-7.4)/-.7*#ppt_h"/>
                                          </p:val>
                                        </p:tav>
                                        <p:tav tm="100000">
                                          <p:val>
                                            <p:strVal val="#ppt_h"/>
                                          </p:val>
                                        </p:tav>
                                      </p:tavLst>
                                    </p:anim>
                                    <p:anim calcmode="lin" valueType="num">
                                      <p:cBhvr>
                                        <p:cTn id="72" dur="500" fill="hold"/>
                                        <p:tgtEl>
                                          <p:spTgt spid="65543"/>
                                        </p:tgtEl>
                                        <p:attrNameLst>
                                          <p:attrName>ppt_x</p:attrName>
                                        </p:attrNameLst>
                                      </p:cBhvr>
                                      <p:tavLst>
                                        <p:tav tm="0">
                                          <p:val>
                                            <p:fltVal val="0.5"/>
                                          </p:val>
                                        </p:tav>
                                        <p:tav tm="100000">
                                          <p:val>
                                            <p:strVal val="#ppt_x"/>
                                          </p:val>
                                        </p:tav>
                                      </p:tavLst>
                                    </p:anim>
                                    <p:anim calcmode="lin" valueType="num">
                                      <p:cBhvr>
                                        <p:cTn id="73" dur="500" fill="hold"/>
                                        <p:tgtEl>
                                          <p:spTgt spid="65543"/>
                                        </p:tgtEl>
                                        <p:attrNameLst>
                                          <p:attrName>ppt_y</p:attrName>
                                        </p:attrNameLst>
                                      </p:cBhvr>
                                      <p:tavLst>
                                        <p:tav tm="0">
                                          <p:val>
                                            <p:strVal val="1+(6*min(max(#ppt_w*#ppt_h,.3),1)-7.4)/-.7*#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2" fill="hold" nodeType="clickEffect">
                                  <p:stCondLst>
                                    <p:cond delay="0"/>
                                  </p:stCondLst>
                                  <p:childTnLst>
                                    <p:set>
                                      <p:cBhvr>
                                        <p:cTn id="77" dur="1" fill="hold">
                                          <p:stCondLst>
                                            <p:cond delay="0"/>
                                          </p:stCondLst>
                                        </p:cTn>
                                        <p:tgtEl>
                                          <p:spTgt spid="65548"/>
                                        </p:tgtEl>
                                        <p:attrNameLst>
                                          <p:attrName>style.visibility</p:attrName>
                                        </p:attrNameLst>
                                      </p:cBhvr>
                                      <p:to>
                                        <p:strVal val="visible"/>
                                      </p:to>
                                    </p:set>
                                    <p:anim calcmode="lin" valueType="num">
                                      <p:cBhvr additive="base">
                                        <p:cTn id="78" dur="500" fill="hold"/>
                                        <p:tgtEl>
                                          <p:spTgt spid="65548"/>
                                        </p:tgtEl>
                                        <p:attrNameLst>
                                          <p:attrName>ppt_x</p:attrName>
                                        </p:attrNameLst>
                                      </p:cBhvr>
                                      <p:tavLst>
                                        <p:tav tm="0">
                                          <p:val>
                                            <p:strVal val="1+#ppt_w/2"/>
                                          </p:val>
                                        </p:tav>
                                        <p:tav tm="100000">
                                          <p:val>
                                            <p:strVal val="#ppt_x"/>
                                          </p:val>
                                        </p:tav>
                                      </p:tavLst>
                                    </p:anim>
                                    <p:anim calcmode="lin" valueType="num">
                                      <p:cBhvr additive="base">
                                        <p:cTn id="79"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36" fill="hold" nodeType="clickEffect">
                                  <p:stCondLst>
                                    <p:cond delay="0"/>
                                  </p:stCondLst>
                                  <p:childTnLst>
                                    <p:set>
                                      <p:cBhvr>
                                        <p:cTn id="83" dur="1" fill="hold">
                                          <p:stCondLst>
                                            <p:cond delay="0"/>
                                          </p:stCondLst>
                                        </p:cTn>
                                        <p:tgtEl>
                                          <p:spTgt spid="65550"/>
                                        </p:tgtEl>
                                        <p:attrNameLst>
                                          <p:attrName>style.visibility</p:attrName>
                                        </p:attrNameLst>
                                      </p:cBhvr>
                                      <p:to>
                                        <p:strVal val="visible"/>
                                      </p:to>
                                    </p:set>
                                    <p:anim calcmode="lin" valueType="num">
                                      <p:cBhvr>
                                        <p:cTn id="84" dur="500" fill="hold"/>
                                        <p:tgtEl>
                                          <p:spTgt spid="65550"/>
                                        </p:tgtEl>
                                        <p:attrNameLst>
                                          <p:attrName>ppt_w</p:attrName>
                                        </p:attrNameLst>
                                      </p:cBhvr>
                                      <p:tavLst>
                                        <p:tav tm="0">
                                          <p:val>
                                            <p:strVal val="(6*min(max(#ppt_w*#ppt_h,.3),1)-7.4)/-.7*#ppt_w"/>
                                          </p:val>
                                        </p:tav>
                                        <p:tav tm="100000">
                                          <p:val>
                                            <p:strVal val="#ppt_w"/>
                                          </p:val>
                                        </p:tav>
                                      </p:tavLst>
                                    </p:anim>
                                    <p:anim calcmode="lin" valueType="num">
                                      <p:cBhvr>
                                        <p:cTn id="85" dur="500" fill="hold"/>
                                        <p:tgtEl>
                                          <p:spTgt spid="65550"/>
                                        </p:tgtEl>
                                        <p:attrNameLst>
                                          <p:attrName>ppt_h</p:attrName>
                                        </p:attrNameLst>
                                      </p:cBhvr>
                                      <p:tavLst>
                                        <p:tav tm="0">
                                          <p:val>
                                            <p:strVal val="(6*min(max(#ppt_w*#ppt_h,.3),1)-7.4)/-.7*#ppt_h"/>
                                          </p:val>
                                        </p:tav>
                                        <p:tav tm="100000">
                                          <p:val>
                                            <p:strVal val="#ppt_h"/>
                                          </p:val>
                                        </p:tav>
                                      </p:tavLst>
                                    </p:anim>
                                    <p:anim calcmode="lin" valueType="num">
                                      <p:cBhvr>
                                        <p:cTn id="86" dur="500" fill="hold"/>
                                        <p:tgtEl>
                                          <p:spTgt spid="65550"/>
                                        </p:tgtEl>
                                        <p:attrNameLst>
                                          <p:attrName>ppt_x</p:attrName>
                                        </p:attrNameLst>
                                      </p:cBhvr>
                                      <p:tavLst>
                                        <p:tav tm="0">
                                          <p:val>
                                            <p:fltVal val="0.5"/>
                                          </p:val>
                                        </p:tav>
                                        <p:tav tm="100000">
                                          <p:val>
                                            <p:strVal val="#ppt_x"/>
                                          </p:val>
                                        </p:tav>
                                      </p:tavLst>
                                    </p:anim>
                                    <p:anim calcmode="lin" valueType="num">
                                      <p:cBhvr>
                                        <p:cTn id="87" dur="500" fill="hold"/>
                                        <p:tgtEl>
                                          <p:spTgt spid="65550"/>
                                        </p:tgtEl>
                                        <p:attrNameLst>
                                          <p:attrName>ppt_y</p:attrName>
                                        </p:attrNameLst>
                                      </p:cBhvr>
                                      <p:tavLst>
                                        <p:tav tm="0">
                                          <p:val>
                                            <p:strVal val="1+(6*min(max(#ppt_w*#ppt_h,.3),1)-7.4)/-.7*#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entr" presetSubtype="104740672" fill="hold" nodeType="clickEffect">
                                  <p:stCondLst>
                                    <p:cond delay="0"/>
                                  </p:stCondLst>
                                  <p:childTnLst>
                                    <p:set>
                                      <p:cBhvr>
                                        <p:cTn id="91" dur="1" fill="hold">
                                          <p:stCondLst>
                                            <p:cond delay="499"/>
                                          </p:stCondLst>
                                        </p:cTn>
                                        <p:tgtEl>
                                          <p:spTgt spid="65549"/>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528" fill="hold" nodeType="clickEffect">
                                  <p:stCondLst>
                                    <p:cond delay="0"/>
                                  </p:stCondLst>
                                  <p:childTnLst>
                                    <p:set>
                                      <p:cBhvr>
                                        <p:cTn id="95" dur="1" fill="hold">
                                          <p:stCondLst>
                                            <p:cond delay="0"/>
                                          </p:stCondLst>
                                        </p:cTn>
                                        <p:tgtEl>
                                          <p:spTgt spid="65551"/>
                                        </p:tgtEl>
                                        <p:attrNameLst>
                                          <p:attrName>style.visibility</p:attrName>
                                        </p:attrNameLst>
                                      </p:cBhvr>
                                      <p:to>
                                        <p:strVal val="visible"/>
                                      </p:to>
                                    </p:set>
                                    <p:anim calcmode="lin" valueType="num">
                                      <p:cBhvr>
                                        <p:cTn id="96" dur="500" fill="hold"/>
                                        <p:tgtEl>
                                          <p:spTgt spid="65551"/>
                                        </p:tgtEl>
                                        <p:attrNameLst>
                                          <p:attrName>ppt_w</p:attrName>
                                        </p:attrNameLst>
                                      </p:cBhvr>
                                      <p:tavLst>
                                        <p:tav tm="0">
                                          <p:val>
                                            <p:fltVal val="0"/>
                                          </p:val>
                                        </p:tav>
                                        <p:tav tm="100000">
                                          <p:val>
                                            <p:strVal val="#ppt_w"/>
                                          </p:val>
                                        </p:tav>
                                      </p:tavLst>
                                    </p:anim>
                                    <p:anim calcmode="lin" valueType="num">
                                      <p:cBhvr>
                                        <p:cTn id="97" dur="500" fill="hold"/>
                                        <p:tgtEl>
                                          <p:spTgt spid="65551"/>
                                        </p:tgtEl>
                                        <p:attrNameLst>
                                          <p:attrName>ppt_h</p:attrName>
                                        </p:attrNameLst>
                                      </p:cBhvr>
                                      <p:tavLst>
                                        <p:tav tm="0">
                                          <p:val>
                                            <p:fltVal val="0"/>
                                          </p:val>
                                        </p:tav>
                                        <p:tav tm="100000">
                                          <p:val>
                                            <p:strVal val="#ppt_h"/>
                                          </p:val>
                                        </p:tav>
                                      </p:tavLst>
                                    </p:anim>
                                    <p:anim calcmode="lin" valueType="num">
                                      <p:cBhvr>
                                        <p:cTn id="98" dur="500" fill="hold"/>
                                        <p:tgtEl>
                                          <p:spTgt spid="65551"/>
                                        </p:tgtEl>
                                        <p:attrNameLst>
                                          <p:attrName>ppt_x</p:attrName>
                                        </p:attrNameLst>
                                      </p:cBhvr>
                                      <p:tavLst>
                                        <p:tav tm="0">
                                          <p:val>
                                            <p:fltVal val="0.5"/>
                                          </p:val>
                                        </p:tav>
                                        <p:tav tm="100000">
                                          <p:val>
                                            <p:strVal val="#ppt_x"/>
                                          </p:val>
                                        </p:tav>
                                      </p:tavLst>
                                    </p:anim>
                                    <p:anim calcmode="lin" valueType="num">
                                      <p:cBhvr>
                                        <p:cTn id="99" dur="500" fill="hold"/>
                                        <p:tgtEl>
                                          <p:spTgt spid="65551"/>
                                        </p:tgtEl>
                                        <p:attrNameLst>
                                          <p:attrName>ppt_y</p:attrName>
                                        </p:attrNameLst>
                                      </p:cBhvr>
                                      <p:tavLst>
                                        <p:tav tm="0">
                                          <p:val>
                                            <p:fltVal val="0.5"/>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5" presetClass="entr" presetSubtype="0" fill="hold" nodeType="clickEffect">
                                  <p:stCondLst>
                                    <p:cond delay="0"/>
                                  </p:stCondLst>
                                  <p:childTnLst>
                                    <p:set>
                                      <p:cBhvr>
                                        <p:cTn id="103" dur="1" fill="hold">
                                          <p:stCondLst>
                                            <p:cond delay="0"/>
                                          </p:stCondLst>
                                        </p:cTn>
                                        <p:tgtEl>
                                          <p:spTgt spid="65552"/>
                                        </p:tgtEl>
                                        <p:attrNameLst>
                                          <p:attrName>style.visibility</p:attrName>
                                        </p:attrNameLst>
                                      </p:cBhvr>
                                      <p:to>
                                        <p:strVal val="visible"/>
                                      </p:to>
                                    </p:set>
                                    <p:anim calcmode="lin" valueType="num">
                                      <p:cBhvr>
                                        <p:cTn id="104" dur="1000" fill="hold"/>
                                        <p:tgtEl>
                                          <p:spTgt spid="65552"/>
                                        </p:tgtEl>
                                        <p:attrNameLst>
                                          <p:attrName>ppt_w</p:attrName>
                                        </p:attrNameLst>
                                      </p:cBhvr>
                                      <p:tavLst>
                                        <p:tav tm="0">
                                          <p:val>
                                            <p:fltVal val="0"/>
                                          </p:val>
                                        </p:tav>
                                        <p:tav tm="100000">
                                          <p:val>
                                            <p:strVal val="#ppt_w"/>
                                          </p:val>
                                        </p:tav>
                                      </p:tavLst>
                                    </p:anim>
                                    <p:anim calcmode="lin" valueType="num">
                                      <p:cBhvr>
                                        <p:cTn id="105" dur="1000" fill="hold"/>
                                        <p:tgtEl>
                                          <p:spTgt spid="65552"/>
                                        </p:tgtEl>
                                        <p:attrNameLst>
                                          <p:attrName>ppt_h</p:attrName>
                                        </p:attrNameLst>
                                      </p:cBhvr>
                                      <p:tavLst>
                                        <p:tav tm="0">
                                          <p:val>
                                            <p:fltVal val="0"/>
                                          </p:val>
                                        </p:tav>
                                        <p:tav tm="100000">
                                          <p:val>
                                            <p:strVal val="#ppt_h"/>
                                          </p:val>
                                        </p:tav>
                                      </p:tavLst>
                                    </p:anim>
                                    <p:anim calcmode="lin" valueType="num">
                                      <p:cBhvr>
                                        <p:cTn id="106" dur="1000" fill="hold"/>
                                        <p:tgtEl>
                                          <p:spTgt spid="65552"/>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655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animBg="1" autoUpdateAnimBg="0"/>
      <p:bldP spid="65540" grpId="0" animBg="1" autoUpdateAnimBg="0"/>
      <p:bldP spid="65541" grpId="0" animBg="1" autoUpdateAnimBg="0"/>
      <p:bldP spid="65544" grpId="0" animBg="1" autoUpdateAnimBg="0"/>
      <p:bldP spid="65547" grpId="0" animBg="1" autoUpdateAnimBg="0"/>
      <p:bldP spid="65548" grpId="0" animBg="1" autoUpdateAnimBg="0"/>
      <p:bldP spid="65549" grpId="0" autoUpdateAnimBg="0"/>
      <p:bldP spid="65551" grpId="0" animBg="1"/>
      <p:bldP spid="65552"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3">
            <a:extLst>
              <a:ext uri="{FF2B5EF4-FFF2-40B4-BE49-F238E27FC236}">
                <a16:creationId xmlns:a16="http://schemas.microsoft.com/office/drawing/2014/main" id="{1BD265D3-F6CD-C6D0-6161-C71B94D33A6C}"/>
              </a:ext>
            </a:extLst>
          </p:cNvPr>
          <p:cNvSpPr>
            <a:spLocks noGrp="1"/>
          </p:cNvSpPr>
          <p:nvPr>
            <p:ph idx="1"/>
          </p:nvPr>
        </p:nvSpPr>
        <p:spPr>
          <a:xfrm>
            <a:off x="685800" y="1219200"/>
            <a:ext cx="7772400" cy="1524000"/>
          </a:xfrm>
        </p:spPr>
        <p:txBody>
          <a:bodyPr/>
          <a:lstStyle/>
          <a:p>
            <a:pPr marL="0" indent="33338" eaLnBrk="1" hangingPunct="1">
              <a:lnSpc>
                <a:spcPct val="90000"/>
              </a:lnSpc>
            </a:pPr>
            <a:r>
              <a:rPr lang="fr-FR" altLang="fr-FR">
                <a:solidFill>
                  <a:schemeClr val="folHlink"/>
                </a:solidFill>
                <a:ea typeface="ＭＳ Ｐゴシック" panose="020B0600070205080204" pitchFamily="34" charset="-128"/>
              </a:rPr>
              <a:t>L’offre</a:t>
            </a:r>
            <a:endParaRPr lang="fr-FR" altLang="fr-FR" sz="2800">
              <a:ea typeface="ＭＳ Ｐゴシック" panose="020B0600070205080204" pitchFamily="34" charset="-128"/>
            </a:endParaRPr>
          </a:p>
          <a:p>
            <a:pPr marL="0" indent="33338" eaLnBrk="1" hangingPunct="1">
              <a:lnSpc>
                <a:spcPct val="90000"/>
              </a:lnSpc>
              <a:buFont typeface="Times" charset="0"/>
              <a:buNone/>
            </a:pPr>
            <a:r>
              <a:rPr lang="fr-FR" altLang="fr-FR" sz="1600">
                <a:ea typeface="ＭＳ Ｐゴシック" panose="020B0600070205080204" pitchFamily="34" charset="-128"/>
              </a:rPr>
              <a:t>Elle est assurée par l’ensemble des producteurs qui fabriquent le produit et des distributeurs qui le mettent à disposition du consommateur</a:t>
            </a:r>
            <a:endParaRPr lang="fr-FR" altLang="fr-FR" sz="2800">
              <a:ea typeface="ＭＳ Ｐゴシック" panose="020B0600070205080204" pitchFamily="34" charset="-128"/>
            </a:endParaRPr>
          </a:p>
          <a:p>
            <a:pPr marL="884238" lvl="1" eaLnBrk="1" hangingPunct="1">
              <a:lnSpc>
                <a:spcPct val="90000"/>
              </a:lnSpc>
            </a:pPr>
            <a:r>
              <a:rPr lang="fr-FR" altLang="fr-FR" sz="2400">
                <a:ea typeface="ＭＳ Ｐゴシック" panose="020B0600070205080204" pitchFamily="34" charset="-128"/>
              </a:rPr>
              <a:t>Les producteurs</a:t>
            </a:r>
          </a:p>
        </p:txBody>
      </p:sp>
      <p:sp>
        <p:nvSpPr>
          <p:cNvPr id="113666" name="Espace réservé du numéro de diapositive 3">
            <a:extLst>
              <a:ext uri="{FF2B5EF4-FFF2-40B4-BE49-F238E27FC236}">
                <a16:creationId xmlns:a16="http://schemas.microsoft.com/office/drawing/2014/main" id="{9727008F-4B04-7D6F-2FFC-32123DC12F3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9338962-47D9-AB45-9EA3-FCB16D1FBB7E}" type="slidenum">
              <a:rPr lang="en-US" altLang="fr-FR" sz="1800" smtClean="0">
                <a:solidFill>
                  <a:schemeClr val="bg1"/>
                </a:solidFill>
              </a:rPr>
              <a:pPr algn="l"/>
              <a:t>47</a:t>
            </a:fld>
            <a:endParaRPr lang="en-US" altLang="fr-FR" sz="1800">
              <a:solidFill>
                <a:schemeClr val="bg1"/>
              </a:solidFill>
            </a:endParaRPr>
          </a:p>
        </p:txBody>
      </p:sp>
      <p:sp>
        <p:nvSpPr>
          <p:cNvPr id="113667" name="Rectangle 4">
            <a:extLst>
              <a:ext uri="{FF2B5EF4-FFF2-40B4-BE49-F238E27FC236}">
                <a16:creationId xmlns:a16="http://schemas.microsoft.com/office/drawing/2014/main" id="{E50B5FD0-D0BD-9C91-57CF-22779EEF7B39}"/>
              </a:ext>
            </a:extLst>
          </p:cNvPr>
          <p:cNvSpPr>
            <a:spLocks noChangeArrowheads="1"/>
          </p:cNvSpPr>
          <p:nvPr/>
        </p:nvSpPr>
        <p:spPr bwMode="auto">
          <a:xfrm>
            <a:off x="685800" y="347663"/>
            <a:ext cx="7772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200">
                <a:solidFill>
                  <a:schemeClr val="tx2"/>
                </a:solidFill>
                <a:latin typeface="Arial Black" panose="020B0604020202020204" pitchFamily="34" charset="0"/>
              </a:rPr>
              <a:t>2 - Structure</a:t>
            </a:r>
            <a:endParaRPr lang="fr-FR" altLang="fr-FR" sz="3600">
              <a:solidFill>
                <a:schemeClr val="tx2"/>
              </a:solidFill>
              <a:latin typeface="Arial Black" panose="020B0604020202020204" pitchFamily="34" charset="0"/>
            </a:endParaRPr>
          </a:p>
        </p:txBody>
      </p:sp>
      <p:graphicFrame>
        <p:nvGraphicFramePr>
          <p:cNvPr id="66603" name="Group 43">
            <a:extLst>
              <a:ext uri="{FF2B5EF4-FFF2-40B4-BE49-F238E27FC236}">
                <a16:creationId xmlns:a16="http://schemas.microsoft.com/office/drawing/2014/main" id="{CFE4F42E-44E5-BC5B-6176-D18A65CD508A}"/>
              </a:ext>
            </a:extLst>
          </p:cNvPr>
          <p:cNvGraphicFramePr>
            <a:graphicFrameLocks noGrp="1"/>
          </p:cNvGraphicFramePr>
          <p:nvPr/>
        </p:nvGraphicFramePr>
        <p:xfrm>
          <a:off x="381000" y="3048000"/>
          <a:ext cx="8534400" cy="1922463"/>
        </p:xfrm>
        <a:graphic>
          <a:graphicData uri="http://schemas.openxmlformats.org/drawingml/2006/table">
            <a:tbl>
              <a:tblPr/>
              <a:tblGrid>
                <a:gridCol w="1981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57200">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Caractéristiques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Monopole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 seul offreur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Oligopole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Quelques offreurs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Electroménager, sidérurgie</a:t>
                      </a:r>
                      <a:endPar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466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Concurrence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Nombreux offreurs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Habillement, alimentaire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a:extLst>
              <a:ext uri="{FF2B5EF4-FFF2-40B4-BE49-F238E27FC236}">
                <a16:creationId xmlns:a16="http://schemas.microsoft.com/office/drawing/2014/main" id="{D2361850-0838-4E70-CD89-EAB2D19CFF26}"/>
              </a:ext>
            </a:extLst>
          </p:cNvPr>
          <p:cNvSpPr>
            <a:spLocks noGrp="1"/>
          </p:cNvSpPr>
          <p:nvPr>
            <p:ph idx="1"/>
          </p:nvPr>
        </p:nvSpPr>
        <p:spPr/>
        <p:txBody>
          <a:bodyPr/>
          <a:lstStyle/>
          <a:p>
            <a:pPr lvl="1" eaLnBrk="1" hangingPunct="1"/>
            <a:r>
              <a:rPr lang="fr-FR" altLang="fr-FR">
                <a:ea typeface="ＭＳ Ｐゴシック" panose="020B0600070205080204" pitchFamily="34" charset="-128"/>
              </a:rPr>
              <a:t>Les distributeurs</a:t>
            </a:r>
          </a:p>
          <a:p>
            <a:pPr lvl="1" eaLnBrk="1" hangingPunct="1">
              <a:buFont typeface="Wingdings" pitchFamily="2" charset="2"/>
              <a:buNone/>
            </a:pPr>
            <a:endParaRPr lang="fr-FR" altLang="fr-FR">
              <a:ea typeface="ＭＳ Ｐゴシック" panose="020B0600070205080204" pitchFamily="34" charset="-128"/>
            </a:endParaRPr>
          </a:p>
          <a:p>
            <a:pPr lvl="1" eaLnBrk="1" hangingPunct="1">
              <a:buFont typeface="Wingdings" pitchFamily="2" charset="2"/>
              <a:buNone/>
            </a:pPr>
            <a:r>
              <a:rPr lang="fr-FR" altLang="fr-FR">
                <a:ea typeface="ＭＳ Ｐゴシック" panose="020B0600070205080204" pitchFamily="34" charset="-128"/>
              </a:rPr>
              <a:t>Ils assurent la disponibilité des produits en acheminant  les produits du producteur vers le consommateur et en assumant les contraintes de délai, distance, volume, prix, qualité</a:t>
            </a:r>
          </a:p>
        </p:txBody>
      </p:sp>
      <p:sp>
        <p:nvSpPr>
          <p:cNvPr id="115714" name="Espace réservé du numéro de diapositive 3">
            <a:extLst>
              <a:ext uri="{FF2B5EF4-FFF2-40B4-BE49-F238E27FC236}">
                <a16:creationId xmlns:a16="http://schemas.microsoft.com/office/drawing/2014/main" id="{26B34BA3-8310-BE06-5B89-C3B18550918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7BE5D92-0514-254D-9D86-0126AD7A084A}" type="slidenum">
              <a:rPr lang="en-US" altLang="fr-FR" sz="1800" smtClean="0">
                <a:solidFill>
                  <a:schemeClr val="bg1"/>
                </a:solidFill>
              </a:rPr>
              <a:pPr algn="l"/>
              <a:t>48</a:t>
            </a:fld>
            <a:endParaRPr lang="en-US" altLang="fr-FR" sz="1800">
              <a:solidFill>
                <a:schemeClr val="bg1"/>
              </a:solidFill>
            </a:endParaRPr>
          </a:p>
        </p:txBody>
      </p:sp>
      <p:sp>
        <p:nvSpPr>
          <p:cNvPr id="115715" name="Rectangle 4">
            <a:extLst>
              <a:ext uri="{FF2B5EF4-FFF2-40B4-BE49-F238E27FC236}">
                <a16:creationId xmlns:a16="http://schemas.microsoft.com/office/drawing/2014/main" id="{2323AA0B-F2DF-97B1-588C-86BE177F6076}"/>
              </a:ext>
            </a:extLst>
          </p:cNvPr>
          <p:cNvSpPr>
            <a:spLocks noChangeArrowheads="1"/>
          </p:cNvSpPr>
          <p:nvPr/>
        </p:nvSpPr>
        <p:spPr bwMode="auto">
          <a:xfrm>
            <a:off x="685800" y="347663"/>
            <a:ext cx="7772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200">
                <a:solidFill>
                  <a:schemeClr val="tx2"/>
                </a:solidFill>
                <a:latin typeface="Arial Black" panose="020B0604020202020204" pitchFamily="34" charset="0"/>
              </a:rPr>
              <a:t>2 - Structure</a:t>
            </a:r>
            <a:endParaRPr lang="fr-FR" altLang="fr-FR" sz="3600">
              <a:solidFill>
                <a:schemeClr val="tx2"/>
              </a:solidFill>
              <a:latin typeface="Arial Black"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9AEF8542-4340-AC65-4BF8-A03B9172614E}"/>
              </a:ext>
            </a:extLst>
          </p:cNvPr>
          <p:cNvSpPr>
            <a:spLocks noGrp="1"/>
          </p:cNvSpPr>
          <p:nvPr>
            <p:ph idx="1"/>
          </p:nvPr>
        </p:nvSpPr>
        <p:spPr>
          <a:xfrm>
            <a:off x="685800" y="1219200"/>
            <a:ext cx="7772400" cy="1524000"/>
          </a:xfrm>
        </p:spPr>
        <p:txBody>
          <a:bodyPr/>
          <a:lstStyle/>
          <a:p>
            <a:pPr marL="0" indent="33338" eaLnBrk="1" hangingPunct="1"/>
            <a:r>
              <a:rPr lang="fr-FR" altLang="fr-FR">
                <a:solidFill>
                  <a:schemeClr val="folHlink"/>
                </a:solidFill>
                <a:ea typeface="ＭＳ Ｐゴシック" panose="020B0600070205080204" pitchFamily="34" charset="-128"/>
              </a:rPr>
              <a:t>La Demande</a:t>
            </a:r>
            <a:endParaRPr lang="fr-FR" altLang="fr-FR" sz="2400">
              <a:ea typeface="ＭＳ Ｐゴシック" panose="020B0600070205080204" pitchFamily="34" charset="-128"/>
            </a:endParaRPr>
          </a:p>
          <a:p>
            <a:pPr marL="0" indent="33338" eaLnBrk="1" hangingPunct="1">
              <a:buFont typeface="Times" charset="0"/>
              <a:buNone/>
            </a:pPr>
            <a:r>
              <a:rPr lang="fr-FR" altLang="fr-FR" sz="1400">
                <a:ea typeface="ＭＳ Ｐゴシック" panose="020B0600070205080204" pitchFamily="34" charset="-128"/>
              </a:rPr>
              <a:t>Elle est représentée par la quantité totale des achats d’un produit pendant une période donnée, sur une zone géographique déterminée.</a:t>
            </a:r>
            <a:endParaRPr lang="fr-FR" altLang="fr-FR" sz="2400">
              <a:ea typeface="ＭＳ Ｐゴシック" panose="020B0600070205080204" pitchFamily="34" charset="-128"/>
            </a:endParaRPr>
          </a:p>
          <a:p>
            <a:pPr marL="884238" lvl="1" eaLnBrk="1" hangingPunct="1"/>
            <a:r>
              <a:rPr lang="fr-FR" altLang="fr-FR" sz="2000">
                <a:ea typeface="ＭＳ Ｐゴシック" panose="020B0600070205080204" pitchFamily="34" charset="-128"/>
              </a:rPr>
              <a:t>La clientèle</a:t>
            </a:r>
          </a:p>
        </p:txBody>
      </p:sp>
      <p:sp>
        <p:nvSpPr>
          <p:cNvPr id="117762" name="Espace réservé du numéro de diapositive 3">
            <a:extLst>
              <a:ext uri="{FF2B5EF4-FFF2-40B4-BE49-F238E27FC236}">
                <a16:creationId xmlns:a16="http://schemas.microsoft.com/office/drawing/2014/main" id="{F600C71C-53D4-2DDB-9DBB-D03EAB4A8C12}"/>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72F61AB-E580-1848-8B1B-3F2B671F5EA8}" type="slidenum">
              <a:rPr lang="en-US" altLang="fr-FR" sz="1800" smtClean="0">
                <a:solidFill>
                  <a:schemeClr val="bg1"/>
                </a:solidFill>
              </a:rPr>
              <a:pPr algn="l"/>
              <a:t>49</a:t>
            </a:fld>
            <a:endParaRPr lang="en-US" altLang="fr-FR" sz="1800">
              <a:solidFill>
                <a:schemeClr val="bg1"/>
              </a:solidFill>
            </a:endParaRPr>
          </a:p>
        </p:txBody>
      </p:sp>
      <p:sp>
        <p:nvSpPr>
          <p:cNvPr id="117763" name="Rectangle 3">
            <a:extLst>
              <a:ext uri="{FF2B5EF4-FFF2-40B4-BE49-F238E27FC236}">
                <a16:creationId xmlns:a16="http://schemas.microsoft.com/office/drawing/2014/main" id="{B6913EF6-6ACD-117C-462B-0E5C3CB2B9D9}"/>
              </a:ext>
            </a:extLst>
          </p:cNvPr>
          <p:cNvSpPr>
            <a:spLocks noChangeArrowheads="1"/>
          </p:cNvSpPr>
          <p:nvPr/>
        </p:nvSpPr>
        <p:spPr bwMode="auto">
          <a:xfrm>
            <a:off x="685800" y="347663"/>
            <a:ext cx="7772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200">
                <a:solidFill>
                  <a:schemeClr val="tx2"/>
                </a:solidFill>
                <a:latin typeface="Arial Black" panose="020B0604020202020204" pitchFamily="34" charset="0"/>
              </a:rPr>
              <a:t>2 - Structure</a:t>
            </a:r>
            <a:endParaRPr lang="fr-FR" altLang="fr-FR" sz="3600">
              <a:solidFill>
                <a:schemeClr val="tx2"/>
              </a:solidFill>
              <a:latin typeface="Arial Black" panose="020B0604020202020204" pitchFamily="34" charset="0"/>
            </a:endParaRPr>
          </a:p>
        </p:txBody>
      </p:sp>
      <p:graphicFrame>
        <p:nvGraphicFramePr>
          <p:cNvPr id="68638" name="Group 30">
            <a:extLst>
              <a:ext uri="{FF2B5EF4-FFF2-40B4-BE49-F238E27FC236}">
                <a16:creationId xmlns:a16="http://schemas.microsoft.com/office/drawing/2014/main" id="{12753E6C-1D06-8023-5FB6-3248273C1A40}"/>
              </a:ext>
            </a:extLst>
          </p:cNvPr>
          <p:cNvGraphicFramePr>
            <a:graphicFrameLocks noGrp="1"/>
          </p:cNvGraphicFramePr>
          <p:nvPr/>
        </p:nvGraphicFramePr>
        <p:xfrm>
          <a:off x="304800" y="3886200"/>
          <a:ext cx="8534400" cy="2149475"/>
        </p:xfrm>
        <a:graphic>
          <a:graphicData uri="http://schemas.openxmlformats.org/drawingml/2006/table">
            <a:tbl>
              <a:tblPr/>
              <a:tblGrid>
                <a:gridCol w="1981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5733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Caractéristiques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Exemples</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33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Monopsone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 seul acheteur</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ERDF</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55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Oligopsone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Quelques acheteurs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Aviation civile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247">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Concurrence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Nombreux acheteurs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Habillement, produits alimentaires</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7786" name="Text Box 26">
            <a:extLst>
              <a:ext uri="{FF2B5EF4-FFF2-40B4-BE49-F238E27FC236}">
                <a16:creationId xmlns:a16="http://schemas.microsoft.com/office/drawing/2014/main" id="{BF8DE4BD-007B-A256-D3E8-152D31D0322E}"/>
              </a:ext>
            </a:extLst>
          </p:cNvPr>
          <p:cNvSpPr txBox="1">
            <a:spLocks noChangeArrowheads="1"/>
          </p:cNvSpPr>
          <p:nvPr/>
        </p:nvSpPr>
        <p:spPr bwMode="auto">
          <a:xfrm>
            <a:off x="1905000" y="2743200"/>
            <a:ext cx="5559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Les consommateurs, les collectivités, l’Etat,</a:t>
            </a:r>
          </a:p>
          <a:p>
            <a:pPr algn="ctr"/>
            <a:r>
              <a:rPr lang="fr-FR" altLang="fr-FR" sz="2400"/>
              <a:t>les entreprises, les distributeurs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E34FDC89-15B0-4734-B3BD-4AB9B72074AA}"/>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1- Apparition du concept de marketing</a:t>
            </a:r>
          </a:p>
        </p:txBody>
      </p:sp>
      <p:sp>
        <p:nvSpPr>
          <p:cNvPr id="34818" name="Rectangle 3">
            <a:extLst>
              <a:ext uri="{FF2B5EF4-FFF2-40B4-BE49-F238E27FC236}">
                <a16:creationId xmlns:a16="http://schemas.microsoft.com/office/drawing/2014/main" id="{79D078FF-0D73-6C08-D2D7-0EE02C8B1D8A}"/>
              </a:ext>
            </a:extLst>
          </p:cNvPr>
          <p:cNvSpPr>
            <a:spLocks noGrp="1"/>
          </p:cNvSpPr>
          <p:nvPr>
            <p:ph idx="1"/>
          </p:nvPr>
        </p:nvSpPr>
        <p:spPr/>
        <p:txBody>
          <a:bodyPr/>
          <a:lstStyle/>
          <a:p>
            <a:pPr eaLnBrk="1" hangingPunct="1"/>
            <a:r>
              <a:rPr lang="fr-FR" altLang="fr-FR">
                <a:ea typeface="ＭＳ Ｐゴシック" panose="020B0600070205080204" pitchFamily="34" charset="-128"/>
              </a:rPr>
              <a:t>La prépondérance de l’offre</a:t>
            </a:r>
          </a:p>
          <a:p>
            <a:pPr marL="819150" lvl="1" eaLnBrk="1" hangingPunct="1"/>
            <a:r>
              <a:rPr lang="fr-FR" altLang="fr-FR">
                <a:ea typeface="ＭＳ Ｐゴシック" panose="020B0600070205080204" pitchFamily="34" charset="-128"/>
              </a:rPr>
              <a:t>Depuis les années 70, acheteurs mieux informés</a:t>
            </a:r>
          </a:p>
          <a:p>
            <a:pPr marL="819150" lvl="1" eaLnBrk="1" hangingPunct="1"/>
            <a:r>
              <a:rPr lang="fr-FR" altLang="fr-FR">
                <a:ea typeface="ＭＳ Ｐゴシック" panose="020B0600070205080204" pitchFamily="34" charset="-128"/>
              </a:rPr>
              <a:t>Entreprise cherche les besoins du consommateur pour adapter ses produits</a:t>
            </a:r>
          </a:p>
          <a:p>
            <a:pPr marL="819150" lvl="1" eaLnBrk="1" hangingPunct="1"/>
            <a:r>
              <a:rPr lang="fr-FR" altLang="fr-FR">
                <a:ea typeface="ＭＳ Ｐゴシック" panose="020B0600070205080204" pitchFamily="34" charset="-128"/>
              </a:rPr>
              <a:t>Place prépondérante du marketing</a:t>
            </a:r>
          </a:p>
        </p:txBody>
      </p:sp>
      <p:sp>
        <p:nvSpPr>
          <p:cNvPr id="34819" name="Espace réservé du numéro de diapositive 3">
            <a:extLst>
              <a:ext uri="{FF2B5EF4-FFF2-40B4-BE49-F238E27FC236}">
                <a16:creationId xmlns:a16="http://schemas.microsoft.com/office/drawing/2014/main" id="{EAE9E279-F39D-8CB5-6243-18A72E8D431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482225C-147D-F44A-9D2F-ABA62BA89B16}" type="slidenum">
              <a:rPr lang="en-US" altLang="fr-FR" sz="1800" smtClean="0">
                <a:solidFill>
                  <a:schemeClr val="bg1"/>
                </a:solidFill>
              </a:rPr>
              <a:pPr algn="l"/>
              <a:t>5</a:t>
            </a:fld>
            <a:endParaRPr lang="en-US" altLang="fr-FR" sz="1800">
              <a:solidFill>
                <a:schemeClr val="bg1"/>
              </a:solidFill>
            </a:endParaRPr>
          </a:p>
        </p:txBody>
      </p:sp>
      <p:sp>
        <p:nvSpPr>
          <p:cNvPr id="34820" name="Rectangle 4">
            <a:extLst>
              <a:ext uri="{FF2B5EF4-FFF2-40B4-BE49-F238E27FC236}">
                <a16:creationId xmlns:a16="http://schemas.microsoft.com/office/drawing/2014/main" id="{9757BD66-6215-0EBB-BCDF-E3A658AA7B7B}"/>
              </a:ext>
            </a:extLst>
          </p:cNvPr>
          <p:cNvSpPr>
            <a:spLocks noChangeArrowheads="1"/>
          </p:cNvSpPr>
          <p:nvPr/>
        </p:nvSpPr>
        <p:spPr bwMode="auto">
          <a:xfrm rot="1469837">
            <a:off x="5715000" y="47244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D</a:t>
            </a:r>
          </a:p>
        </p:txBody>
      </p:sp>
      <p:sp>
        <p:nvSpPr>
          <p:cNvPr id="34821" name="Rectangle 5">
            <a:extLst>
              <a:ext uri="{FF2B5EF4-FFF2-40B4-BE49-F238E27FC236}">
                <a16:creationId xmlns:a16="http://schemas.microsoft.com/office/drawing/2014/main" id="{EB3187DD-FB33-0AD3-C40B-23672793F252}"/>
              </a:ext>
            </a:extLst>
          </p:cNvPr>
          <p:cNvSpPr>
            <a:spLocks noChangeArrowheads="1"/>
          </p:cNvSpPr>
          <p:nvPr/>
        </p:nvSpPr>
        <p:spPr bwMode="auto">
          <a:xfrm rot="1469837">
            <a:off x="6934200" y="52578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4822" name="Line 6">
            <a:extLst>
              <a:ext uri="{FF2B5EF4-FFF2-40B4-BE49-F238E27FC236}">
                <a16:creationId xmlns:a16="http://schemas.microsoft.com/office/drawing/2014/main" id="{00011221-8ED1-E385-8BCF-4890A945A398}"/>
              </a:ext>
            </a:extLst>
          </p:cNvPr>
          <p:cNvSpPr>
            <a:spLocks noChangeShapeType="1"/>
          </p:cNvSpPr>
          <p:nvPr/>
        </p:nvSpPr>
        <p:spPr bwMode="auto">
          <a:xfrm rot="1465822">
            <a:off x="5486400" y="5562600"/>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4823" name="Line 7">
            <a:extLst>
              <a:ext uri="{FF2B5EF4-FFF2-40B4-BE49-F238E27FC236}">
                <a16:creationId xmlns:a16="http://schemas.microsoft.com/office/drawing/2014/main" id="{2E0C95BB-93C0-C220-3D83-2624A41187DA}"/>
              </a:ext>
            </a:extLst>
          </p:cNvPr>
          <p:cNvSpPr>
            <a:spLocks noChangeShapeType="1"/>
          </p:cNvSpPr>
          <p:nvPr/>
        </p:nvSpPr>
        <p:spPr bwMode="auto">
          <a:xfrm rot="1440648" flipV="1">
            <a:off x="6554788" y="5638800"/>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660EDD7-2FE5-2E96-3195-E8FECD4E933E}"/>
              </a:ext>
            </a:extLst>
          </p:cNvPr>
          <p:cNvSpPr>
            <a:spLocks noGrp="1"/>
          </p:cNvSpPr>
          <p:nvPr>
            <p:ph type="title"/>
          </p:nvPr>
        </p:nvSpPr>
        <p:spPr>
          <a:xfrm>
            <a:off x="685800" y="173038"/>
            <a:ext cx="7772400" cy="665162"/>
          </a:xfrm>
        </p:spPr>
        <p:txBody>
          <a:bodyPr/>
          <a:lstStyle/>
          <a:p>
            <a:pPr eaLnBrk="1" hangingPunct="1"/>
            <a:r>
              <a:rPr lang="fr-FR" altLang="fr-FR" sz="3200">
                <a:ea typeface="ＭＳ Ｐゴシック" panose="020B0600070205080204" pitchFamily="34" charset="-128"/>
              </a:rPr>
              <a:t>2 - Structure</a:t>
            </a:r>
          </a:p>
        </p:txBody>
      </p:sp>
      <p:sp>
        <p:nvSpPr>
          <p:cNvPr id="119810" name="Rectangle 3">
            <a:extLst>
              <a:ext uri="{FF2B5EF4-FFF2-40B4-BE49-F238E27FC236}">
                <a16:creationId xmlns:a16="http://schemas.microsoft.com/office/drawing/2014/main" id="{39C77F35-1C90-03D1-418F-ED78694EEDF2}"/>
              </a:ext>
            </a:extLst>
          </p:cNvPr>
          <p:cNvSpPr>
            <a:spLocks noGrp="1"/>
          </p:cNvSpPr>
          <p:nvPr>
            <p:ph idx="1"/>
          </p:nvPr>
        </p:nvSpPr>
        <p:spPr>
          <a:xfrm>
            <a:off x="685800" y="1066800"/>
            <a:ext cx="7772400" cy="533400"/>
          </a:xfrm>
        </p:spPr>
        <p:txBody>
          <a:bodyPr/>
          <a:lstStyle/>
          <a:p>
            <a:pPr eaLnBrk="1" hangingPunct="1">
              <a:lnSpc>
                <a:spcPct val="90000"/>
              </a:lnSpc>
            </a:pPr>
            <a:r>
              <a:rPr lang="fr-FR" altLang="fr-FR">
                <a:solidFill>
                  <a:schemeClr val="folHlink"/>
                </a:solidFill>
                <a:ea typeface="ＭＳ Ｐゴシック" panose="020B0600070205080204" pitchFamily="34" charset="-128"/>
              </a:rPr>
              <a:t>L’environnement</a:t>
            </a:r>
          </a:p>
        </p:txBody>
      </p:sp>
      <p:sp>
        <p:nvSpPr>
          <p:cNvPr id="119811" name="Espace réservé du numéro de diapositive 3">
            <a:extLst>
              <a:ext uri="{FF2B5EF4-FFF2-40B4-BE49-F238E27FC236}">
                <a16:creationId xmlns:a16="http://schemas.microsoft.com/office/drawing/2014/main" id="{215E67AD-1955-03DC-E386-2DCE8426AC3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268C4F2-9C27-954D-8812-E46611F38518}" type="slidenum">
              <a:rPr lang="en-US" altLang="fr-FR" sz="1800" smtClean="0">
                <a:solidFill>
                  <a:schemeClr val="bg1"/>
                </a:solidFill>
              </a:rPr>
              <a:pPr algn="l"/>
              <a:t>50</a:t>
            </a:fld>
            <a:endParaRPr lang="en-US" altLang="fr-FR" sz="1800">
              <a:solidFill>
                <a:schemeClr val="bg1"/>
              </a:solidFill>
            </a:endParaRPr>
          </a:p>
        </p:txBody>
      </p:sp>
      <p:sp>
        <p:nvSpPr>
          <p:cNvPr id="119812" name="Oval 4">
            <a:extLst>
              <a:ext uri="{FF2B5EF4-FFF2-40B4-BE49-F238E27FC236}">
                <a16:creationId xmlns:a16="http://schemas.microsoft.com/office/drawing/2014/main" id="{686F45EB-22AA-BDA0-54AD-50B25DB2295C}"/>
              </a:ext>
            </a:extLst>
          </p:cNvPr>
          <p:cNvSpPr>
            <a:spLocks noChangeArrowheads="1"/>
          </p:cNvSpPr>
          <p:nvPr/>
        </p:nvSpPr>
        <p:spPr bwMode="auto">
          <a:xfrm>
            <a:off x="3962400" y="3124200"/>
            <a:ext cx="1371600" cy="1143000"/>
          </a:xfrm>
          <a:prstGeom prst="ellipse">
            <a:avLst/>
          </a:prstGeom>
          <a:solidFill>
            <a:schemeClr val="hlink"/>
          </a:solid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Entreprise</a:t>
            </a:r>
          </a:p>
        </p:txBody>
      </p:sp>
      <p:sp>
        <p:nvSpPr>
          <p:cNvPr id="119813" name="Rectangle 6">
            <a:extLst>
              <a:ext uri="{FF2B5EF4-FFF2-40B4-BE49-F238E27FC236}">
                <a16:creationId xmlns:a16="http://schemas.microsoft.com/office/drawing/2014/main" id="{B9D2C359-25C8-5357-B966-687AE2AC7C96}"/>
              </a:ext>
            </a:extLst>
          </p:cNvPr>
          <p:cNvSpPr>
            <a:spLocks noChangeArrowheads="1"/>
          </p:cNvSpPr>
          <p:nvPr/>
        </p:nvSpPr>
        <p:spPr bwMode="auto">
          <a:xfrm>
            <a:off x="838200" y="1828800"/>
            <a:ext cx="3048000" cy="1066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Démographie</a:t>
            </a:r>
          </a:p>
          <a:p>
            <a:pPr algn="ctr"/>
            <a:r>
              <a:rPr lang="fr-FR" altLang="fr-FR" sz="2400">
                <a:solidFill>
                  <a:schemeClr val="bg1"/>
                </a:solidFill>
              </a:rPr>
              <a:t>Société</a:t>
            </a:r>
          </a:p>
        </p:txBody>
      </p:sp>
      <p:sp>
        <p:nvSpPr>
          <p:cNvPr id="119814" name="Rectangle 8">
            <a:extLst>
              <a:ext uri="{FF2B5EF4-FFF2-40B4-BE49-F238E27FC236}">
                <a16:creationId xmlns:a16="http://schemas.microsoft.com/office/drawing/2014/main" id="{C62B945C-5D4E-8762-12E5-E0DFF6478B13}"/>
              </a:ext>
            </a:extLst>
          </p:cNvPr>
          <p:cNvSpPr>
            <a:spLocks noChangeArrowheads="1"/>
          </p:cNvSpPr>
          <p:nvPr/>
        </p:nvSpPr>
        <p:spPr bwMode="auto">
          <a:xfrm>
            <a:off x="6172200" y="2362200"/>
            <a:ext cx="2667000" cy="76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Economie</a:t>
            </a:r>
          </a:p>
        </p:txBody>
      </p:sp>
      <p:sp>
        <p:nvSpPr>
          <p:cNvPr id="119815" name="Rectangle 10">
            <a:extLst>
              <a:ext uri="{FF2B5EF4-FFF2-40B4-BE49-F238E27FC236}">
                <a16:creationId xmlns:a16="http://schemas.microsoft.com/office/drawing/2014/main" id="{7D2EA8B8-5D36-02F5-93A6-B7BDF73705A7}"/>
              </a:ext>
            </a:extLst>
          </p:cNvPr>
          <p:cNvSpPr>
            <a:spLocks noChangeArrowheads="1"/>
          </p:cNvSpPr>
          <p:nvPr/>
        </p:nvSpPr>
        <p:spPr bwMode="auto">
          <a:xfrm>
            <a:off x="6248400" y="3886200"/>
            <a:ext cx="2514600" cy="76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Technologie</a:t>
            </a:r>
          </a:p>
        </p:txBody>
      </p:sp>
      <p:sp>
        <p:nvSpPr>
          <p:cNvPr id="119816" name="Rectangle 12">
            <a:extLst>
              <a:ext uri="{FF2B5EF4-FFF2-40B4-BE49-F238E27FC236}">
                <a16:creationId xmlns:a16="http://schemas.microsoft.com/office/drawing/2014/main" id="{D31F9C90-8796-4048-8216-DC7FF9DBD8F2}"/>
              </a:ext>
            </a:extLst>
          </p:cNvPr>
          <p:cNvSpPr>
            <a:spLocks noChangeArrowheads="1"/>
          </p:cNvSpPr>
          <p:nvPr/>
        </p:nvSpPr>
        <p:spPr bwMode="auto">
          <a:xfrm>
            <a:off x="5181600" y="5181600"/>
            <a:ext cx="2286000" cy="76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Culture</a:t>
            </a:r>
          </a:p>
        </p:txBody>
      </p:sp>
      <p:sp>
        <p:nvSpPr>
          <p:cNvPr id="119817" name="Rectangle 14">
            <a:extLst>
              <a:ext uri="{FF2B5EF4-FFF2-40B4-BE49-F238E27FC236}">
                <a16:creationId xmlns:a16="http://schemas.microsoft.com/office/drawing/2014/main" id="{4BC74682-58D3-98D3-F845-43214747C644}"/>
              </a:ext>
            </a:extLst>
          </p:cNvPr>
          <p:cNvSpPr>
            <a:spLocks noChangeArrowheads="1"/>
          </p:cNvSpPr>
          <p:nvPr/>
        </p:nvSpPr>
        <p:spPr bwMode="auto">
          <a:xfrm>
            <a:off x="1828800" y="5181600"/>
            <a:ext cx="2590800" cy="8382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Nature</a:t>
            </a:r>
          </a:p>
        </p:txBody>
      </p:sp>
      <p:sp>
        <p:nvSpPr>
          <p:cNvPr id="119818" name="Rectangle 16">
            <a:extLst>
              <a:ext uri="{FF2B5EF4-FFF2-40B4-BE49-F238E27FC236}">
                <a16:creationId xmlns:a16="http://schemas.microsoft.com/office/drawing/2014/main" id="{4328E8B9-C79F-19F1-C4A5-462BC32F942F}"/>
              </a:ext>
            </a:extLst>
          </p:cNvPr>
          <p:cNvSpPr>
            <a:spLocks noChangeArrowheads="1"/>
          </p:cNvSpPr>
          <p:nvPr/>
        </p:nvSpPr>
        <p:spPr bwMode="auto">
          <a:xfrm>
            <a:off x="533400" y="3810000"/>
            <a:ext cx="2590800" cy="914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bg1"/>
                </a:solidFill>
              </a:rPr>
              <a:t>Réglementation</a:t>
            </a:r>
          </a:p>
        </p:txBody>
      </p:sp>
      <p:sp>
        <p:nvSpPr>
          <p:cNvPr id="119819" name="Line 18">
            <a:extLst>
              <a:ext uri="{FF2B5EF4-FFF2-40B4-BE49-F238E27FC236}">
                <a16:creationId xmlns:a16="http://schemas.microsoft.com/office/drawing/2014/main" id="{61E3F2FA-74CE-09A0-50DD-5D589A051191}"/>
              </a:ext>
            </a:extLst>
          </p:cNvPr>
          <p:cNvSpPr>
            <a:spLocks noChangeShapeType="1"/>
          </p:cNvSpPr>
          <p:nvPr/>
        </p:nvSpPr>
        <p:spPr bwMode="auto">
          <a:xfrm flipV="1">
            <a:off x="3124200" y="3962400"/>
            <a:ext cx="914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20" name="Line 19">
            <a:extLst>
              <a:ext uri="{FF2B5EF4-FFF2-40B4-BE49-F238E27FC236}">
                <a16:creationId xmlns:a16="http://schemas.microsoft.com/office/drawing/2014/main" id="{5813FEEB-8A01-A2A8-0F2D-14F949F09B58}"/>
              </a:ext>
            </a:extLst>
          </p:cNvPr>
          <p:cNvSpPr>
            <a:spLocks noChangeShapeType="1"/>
          </p:cNvSpPr>
          <p:nvPr/>
        </p:nvSpPr>
        <p:spPr bwMode="auto">
          <a:xfrm>
            <a:off x="3048000" y="2895600"/>
            <a:ext cx="1066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21" name="Line 20">
            <a:extLst>
              <a:ext uri="{FF2B5EF4-FFF2-40B4-BE49-F238E27FC236}">
                <a16:creationId xmlns:a16="http://schemas.microsoft.com/office/drawing/2014/main" id="{BC47E82C-B795-1FB8-4D35-55F2B1046453}"/>
              </a:ext>
            </a:extLst>
          </p:cNvPr>
          <p:cNvSpPr>
            <a:spLocks noChangeShapeType="1"/>
          </p:cNvSpPr>
          <p:nvPr/>
        </p:nvSpPr>
        <p:spPr bwMode="auto">
          <a:xfrm flipH="1">
            <a:off x="5334000" y="3124200"/>
            <a:ext cx="1219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22" name="Line 21">
            <a:extLst>
              <a:ext uri="{FF2B5EF4-FFF2-40B4-BE49-F238E27FC236}">
                <a16:creationId xmlns:a16="http://schemas.microsoft.com/office/drawing/2014/main" id="{AEBA2622-AEA6-DF79-20D6-9204C283B4FC}"/>
              </a:ext>
            </a:extLst>
          </p:cNvPr>
          <p:cNvSpPr>
            <a:spLocks noChangeShapeType="1"/>
          </p:cNvSpPr>
          <p:nvPr/>
        </p:nvSpPr>
        <p:spPr bwMode="auto">
          <a:xfrm flipV="1">
            <a:off x="4114800" y="4267200"/>
            <a:ext cx="304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23" name="Line 22">
            <a:extLst>
              <a:ext uri="{FF2B5EF4-FFF2-40B4-BE49-F238E27FC236}">
                <a16:creationId xmlns:a16="http://schemas.microsoft.com/office/drawing/2014/main" id="{C29B1B98-7CF0-5B78-C171-8A80F1D900F4}"/>
              </a:ext>
            </a:extLst>
          </p:cNvPr>
          <p:cNvSpPr>
            <a:spLocks noChangeShapeType="1"/>
          </p:cNvSpPr>
          <p:nvPr/>
        </p:nvSpPr>
        <p:spPr bwMode="auto">
          <a:xfrm flipH="1" flipV="1">
            <a:off x="5257800" y="4038600"/>
            <a:ext cx="990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9824" name="Line 23">
            <a:extLst>
              <a:ext uri="{FF2B5EF4-FFF2-40B4-BE49-F238E27FC236}">
                <a16:creationId xmlns:a16="http://schemas.microsoft.com/office/drawing/2014/main" id="{DB8D3E13-77E4-3719-F302-080014D14347}"/>
              </a:ext>
            </a:extLst>
          </p:cNvPr>
          <p:cNvSpPr>
            <a:spLocks noChangeShapeType="1"/>
          </p:cNvSpPr>
          <p:nvPr/>
        </p:nvSpPr>
        <p:spPr bwMode="auto">
          <a:xfrm flipH="1" flipV="1">
            <a:off x="4953000" y="4267200"/>
            <a:ext cx="609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5B3C2CFC-95B8-81FD-2C92-D8850D6513E0}"/>
              </a:ext>
            </a:extLst>
          </p:cNvPr>
          <p:cNvSpPr>
            <a:spLocks noGrp="1"/>
          </p:cNvSpPr>
          <p:nvPr>
            <p:ph type="ctrTitle"/>
          </p:nvPr>
        </p:nvSpPr>
        <p:spPr>
          <a:xfrm>
            <a:off x="6781800" y="2438400"/>
            <a:ext cx="2057400" cy="1905000"/>
          </a:xfrm>
        </p:spPr>
        <p:txBody>
          <a:bodyPr/>
          <a:lstStyle/>
          <a:p>
            <a:pPr algn="ctr" eaLnBrk="1" hangingPunct="1"/>
            <a:r>
              <a:rPr lang="fr-FR" altLang="fr-FR" sz="2400">
                <a:solidFill>
                  <a:srgbClr val="FFFFFF"/>
                </a:solidFill>
                <a:ea typeface="ＭＳ Ｐゴシック" panose="020B0600070205080204" pitchFamily="34" charset="-128"/>
              </a:rPr>
              <a:t>5 - La </a:t>
            </a:r>
            <a:r>
              <a:rPr lang="fr-FR" altLang="fr-FR" sz="2300">
                <a:solidFill>
                  <a:srgbClr val="FFFFFF"/>
                </a:solidFill>
                <a:ea typeface="ＭＳ Ｐゴシック" panose="020B0600070205080204" pitchFamily="34" charset="-128"/>
              </a:rPr>
              <a:t>segmentation</a:t>
            </a:r>
          </a:p>
        </p:txBody>
      </p:sp>
      <p:sp>
        <p:nvSpPr>
          <p:cNvPr id="121858" name="Rectangle 3">
            <a:extLst>
              <a:ext uri="{FF2B5EF4-FFF2-40B4-BE49-F238E27FC236}">
                <a16:creationId xmlns:a16="http://schemas.microsoft.com/office/drawing/2014/main" id="{23D6C314-022A-31FB-3E77-C3F28A0D45B3}"/>
              </a:ext>
            </a:extLst>
          </p:cNvPr>
          <p:cNvSpPr>
            <a:spLocks noGrp="1"/>
          </p:cNvSpPr>
          <p:nvPr>
            <p:ph type="subTitle" idx="1"/>
          </p:nvPr>
        </p:nvSpPr>
        <p:spPr>
          <a:xfrm>
            <a:off x="533400" y="990600"/>
            <a:ext cx="6400800" cy="1679575"/>
          </a:xfrm>
        </p:spPr>
        <p:txBody>
          <a:bodyPr/>
          <a:lstStyle/>
          <a:p>
            <a:pPr eaLnBrk="1" hangingPunct="1"/>
            <a:r>
              <a:rPr lang="fr-FR" altLang="fr-FR">
                <a:solidFill>
                  <a:srgbClr val="FFFFFF"/>
                </a:solidFill>
                <a:ea typeface="ＭＳ Ｐゴシック" panose="020B0600070205080204" pitchFamily="34" charset="-128"/>
              </a:rPr>
              <a:t>1 - Définitions</a:t>
            </a:r>
          </a:p>
          <a:p>
            <a:pPr eaLnBrk="1" hangingPunct="1"/>
            <a:r>
              <a:rPr lang="fr-FR" altLang="fr-FR">
                <a:solidFill>
                  <a:srgbClr val="FFFFFF"/>
                </a:solidFill>
                <a:ea typeface="ＭＳ Ｐゴシック" panose="020B0600070205080204" pitchFamily="34" charset="-128"/>
              </a:rPr>
              <a:t>2 - Les principales méthodes</a:t>
            </a:r>
          </a:p>
          <a:p>
            <a:pPr eaLnBrk="1" hangingPunct="1"/>
            <a:r>
              <a:rPr lang="fr-FR" altLang="fr-FR">
                <a:solidFill>
                  <a:srgbClr val="FFFFFF"/>
                </a:solidFill>
                <a:ea typeface="ＭＳ Ｐゴシック" panose="020B0600070205080204" pitchFamily="34" charset="-128"/>
              </a:rPr>
              <a:t>3 - Critères de segmentation</a:t>
            </a:r>
          </a:p>
          <a:p>
            <a:pPr eaLnBrk="1" hangingPunct="1"/>
            <a:r>
              <a:rPr lang="fr-FR" altLang="fr-FR">
                <a:solidFill>
                  <a:srgbClr val="FFFFFF"/>
                </a:solidFill>
                <a:ea typeface="ＭＳ Ｐゴシック" panose="020B0600070205080204" pitchFamily="34" charset="-128"/>
              </a:rPr>
              <a:t>4 - Les stratégies</a:t>
            </a:r>
          </a:p>
        </p:txBody>
      </p:sp>
      <p:sp>
        <p:nvSpPr>
          <p:cNvPr id="121859" name="Rectangle 35">
            <a:extLst>
              <a:ext uri="{FF2B5EF4-FFF2-40B4-BE49-F238E27FC236}">
                <a16:creationId xmlns:a16="http://schemas.microsoft.com/office/drawing/2014/main" id="{032C579D-D215-50D4-D61C-8970D176BE0E}"/>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F8746CF-E341-0143-97D6-B255AEB328F6}" type="slidenum">
              <a:rPr lang="en-US" altLang="fr-FR" sz="1800" smtClean="0">
                <a:solidFill>
                  <a:schemeClr val="bg1"/>
                </a:solidFill>
              </a:rPr>
              <a:pPr algn="l"/>
              <a:t>51</a:t>
            </a:fld>
            <a:endParaRPr lang="en-US" altLang="fr-FR" sz="180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29C4623-417E-99D1-0FB1-F396FDC7A595}"/>
              </a:ext>
            </a:extLst>
          </p:cNvPr>
          <p:cNvSpPr>
            <a:spLocks noGrp="1"/>
          </p:cNvSpPr>
          <p:nvPr>
            <p:ph type="title"/>
          </p:nvPr>
        </p:nvSpPr>
        <p:spPr>
          <a:xfrm>
            <a:off x="685800" y="304800"/>
            <a:ext cx="7772400" cy="736600"/>
          </a:xfrm>
        </p:spPr>
        <p:txBody>
          <a:bodyPr/>
          <a:lstStyle/>
          <a:p>
            <a:pPr eaLnBrk="1" hangingPunct="1"/>
            <a:r>
              <a:rPr lang="fr-FR" altLang="fr-FR">
                <a:ea typeface="ＭＳ Ｐゴシック" panose="020B0600070205080204" pitchFamily="34" charset="-128"/>
              </a:rPr>
              <a:t>1 - Définition</a:t>
            </a:r>
          </a:p>
        </p:txBody>
      </p:sp>
      <p:sp>
        <p:nvSpPr>
          <p:cNvPr id="123906" name="Rectangle 3">
            <a:extLst>
              <a:ext uri="{FF2B5EF4-FFF2-40B4-BE49-F238E27FC236}">
                <a16:creationId xmlns:a16="http://schemas.microsoft.com/office/drawing/2014/main" id="{0F297FE6-0BD2-6732-723D-B1532C149AA1}"/>
              </a:ext>
            </a:extLst>
          </p:cNvPr>
          <p:cNvSpPr>
            <a:spLocks noGrp="1"/>
          </p:cNvSpPr>
          <p:nvPr>
            <p:ph idx="1"/>
          </p:nvPr>
        </p:nvSpPr>
        <p:spPr>
          <a:xfrm>
            <a:off x="457200" y="1676400"/>
            <a:ext cx="8229600" cy="4267200"/>
          </a:xfrm>
        </p:spPr>
        <p:txBody>
          <a:bodyPr/>
          <a:lstStyle/>
          <a:p>
            <a:pPr marL="609600" indent="-609600" eaLnBrk="1" hangingPunct="1">
              <a:lnSpc>
                <a:spcPct val="70000"/>
              </a:lnSpc>
              <a:buFont typeface="Times" charset="0"/>
              <a:buNone/>
            </a:pPr>
            <a:r>
              <a:rPr lang="fr-FR" altLang="fr-FR" sz="2200">
                <a:ea typeface="ＭＳ Ｐゴシック" panose="020B0600070205080204" pitchFamily="34" charset="-128"/>
              </a:rPr>
              <a:t>Segmenter un marché, c’est identifier des sous-ensembles distincts et homogènes de clientèle pouvant être choisis comme cible à atteindre à l’aide d’un marketing mix spécifique.</a:t>
            </a:r>
          </a:p>
          <a:p>
            <a:pPr marL="609600" indent="-609600" eaLnBrk="1" hangingPunct="1">
              <a:lnSpc>
                <a:spcPct val="70000"/>
              </a:lnSpc>
              <a:buFont typeface="Times" charset="0"/>
              <a:buNone/>
            </a:pPr>
            <a:endParaRPr lang="fr-FR" altLang="fr-FR" sz="2200">
              <a:ea typeface="ＭＳ Ｐゴシック" panose="020B0600070205080204" pitchFamily="34" charset="-128"/>
            </a:endParaRPr>
          </a:p>
          <a:p>
            <a:pPr marL="609600" indent="-609600" eaLnBrk="1" hangingPunct="1">
              <a:lnSpc>
                <a:spcPct val="70000"/>
              </a:lnSpc>
              <a:buFont typeface="Times" charset="0"/>
              <a:buNone/>
            </a:pPr>
            <a:r>
              <a:rPr lang="fr-FR" altLang="fr-FR" sz="2600">
                <a:ea typeface="ＭＳ Ｐゴシック" panose="020B0600070205080204" pitchFamily="34" charset="-128"/>
              </a:rPr>
              <a:t>Les intérêts sont :</a:t>
            </a:r>
          </a:p>
          <a:p>
            <a:pPr marL="609600" indent="-609600" eaLnBrk="1" hangingPunct="1">
              <a:lnSpc>
                <a:spcPct val="70000"/>
              </a:lnSpc>
              <a:buFont typeface="Times" charset="0"/>
              <a:buAutoNum type="arabicPeriod"/>
            </a:pPr>
            <a:r>
              <a:rPr lang="fr-FR" altLang="fr-FR" sz="2600">
                <a:ea typeface="ＭＳ Ｐゴシック" panose="020B0600070205080204" pitchFamily="34" charset="-128"/>
              </a:rPr>
              <a:t>	déterminer et adapter les 4 P</a:t>
            </a:r>
          </a:p>
          <a:p>
            <a:pPr marL="609600" indent="-609600" eaLnBrk="1" hangingPunct="1">
              <a:lnSpc>
                <a:spcPct val="70000"/>
              </a:lnSpc>
              <a:buFont typeface="Times" charset="0"/>
              <a:buAutoNum type="arabicPeriod"/>
            </a:pPr>
            <a:r>
              <a:rPr lang="fr-FR" altLang="fr-FR" sz="2600">
                <a:ea typeface="ＭＳ Ｐゴシック" panose="020B0600070205080204" pitchFamily="34" charset="-128"/>
              </a:rPr>
              <a:t>	rechercher des niches</a:t>
            </a:r>
          </a:p>
          <a:p>
            <a:pPr marL="609600" indent="-609600" eaLnBrk="1" hangingPunct="1">
              <a:lnSpc>
                <a:spcPct val="70000"/>
              </a:lnSpc>
              <a:buFont typeface="Times" charset="0"/>
              <a:buAutoNum type="arabicPeriod"/>
            </a:pPr>
            <a:r>
              <a:rPr lang="fr-FR" altLang="fr-FR" sz="2600">
                <a:ea typeface="ＭＳ Ｐゴシック" panose="020B0600070205080204" pitchFamily="34" charset="-128"/>
              </a:rPr>
              <a:t>	reconnaître la clientèle</a:t>
            </a:r>
          </a:p>
          <a:p>
            <a:pPr marL="609600" indent="-609600" eaLnBrk="1" hangingPunct="1">
              <a:lnSpc>
                <a:spcPct val="70000"/>
              </a:lnSpc>
              <a:buFont typeface="Times" charset="0"/>
              <a:buAutoNum type="arabicPeriod"/>
            </a:pPr>
            <a:r>
              <a:rPr lang="fr-FR" altLang="fr-FR" sz="2600">
                <a:ea typeface="ＭＳ Ｐゴシック" panose="020B0600070205080204" pitchFamily="34" charset="-128"/>
              </a:rPr>
              <a:t>	aider à la vente</a:t>
            </a:r>
          </a:p>
          <a:p>
            <a:pPr marL="609600" indent="-609600" eaLnBrk="1" hangingPunct="1">
              <a:lnSpc>
                <a:spcPct val="70000"/>
              </a:lnSpc>
              <a:buFont typeface="Times" charset="0"/>
              <a:buNone/>
            </a:pPr>
            <a:endParaRPr lang="fr-FR" altLang="fr-FR" sz="2600">
              <a:ea typeface="ＭＳ Ｐゴシック" panose="020B0600070205080204" pitchFamily="34" charset="-128"/>
            </a:endParaRPr>
          </a:p>
        </p:txBody>
      </p:sp>
      <p:sp>
        <p:nvSpPr>
          <p:cNvPr id="123907" name="Espace réservé du numéro de diapositive 3">
            <a:extLst>
              <a:ext uri="{FF2B5EF4-FFF2-40B4-BE49-F238E27FC236}">
                <a16:creationId xmlns:a16="http://schemas.microsoft.com/office/drawing/2014/main" id="{1F009760-6848-DE7C-7F2F-74ED6E36E98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F538C58-FC44-1F47-B81B-712C3D419F92}" type="slidenum">
              <a:rPr lang="en-US" altLang="fr-FR" sz="1800" smtClean="0">
                <a:solidFill>
                  <a:schemeClr val="bg1"/>
                </a:solidFill>
              </a:rPr>
              <a:pPr algn="l"/>
              <a:t>52</a:t>
            </a:fld>
            <a:endParaRPr lang="en-US" altLang="fr-FR" sz="1800">
              <a:solidFill>
                <a:schemeClr val="bg1"/>
              </a:solidFill>
            </a:endParaRPr>
          </a:p>
        </p:txBody>
      </p:sp>
      <p:pic>
        <p:nvPicPr>
          <p:cNvPr id="123908" name="Image 4" descr="images.jpeg">
            <a:extLst>
              <a:ext uri="{FF2B5EF4-FFF2-40B4-BE49-F238E27FC236}">
                <a16:creationId xmlns:a16="http://schemas.microsoft.com/office/drawing/2014/main" id="{401FD74D-5755-BFFA-5168-06ECEAD9D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429000"/>
            <a:ext cx="2603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4">
            <a:extLst>
              <a:ext uri="{FF2B5EF4-FFF2-40B4-BE49-F238E27FC236}">
                <a16:creationId xmlns:a16="http://schemas.microsoft.com/office/drawing/2014/main" id="{5E1D6C73-204B-20EC-8B3B-D58C2C768613}"/>
              </a:ext>
            </a:extLst>
          </p:cNvPr>
          <p:cNvSpPr>
            <a:spLocks noGrp="1"/>
          </p:cNvSpPr>
          <p:nvPr>
            <p:ph type="title"/>
          </p:nvPr>
        </p:nvSpPr>
        <p:spPr>
          <a:xfrm>
            <a:off x="685800" y="304800"/>
            <a:ext cx="7772400" cy="736600"/>
          </a:xfrm>
          <a:noFill/>
        </p:spPr>
        <p:txBody>
          <a:bodyPr/>
          <a:lstStyle/>
          <a:p>
            <a:pPr eaLnBrk="1" hangingPunct="1"/>
            <a:r>
              <a:rPr lang="fr-FR" altLang="fr-FR">
                <a:ea typeface="ＭＳ Ｐゴシック" panose="020B0600070205080204" pitchFamily="34" charset="-128"/>
              </a:rPr>
              <a:t>1 - Définition</a:t>
            </a:r>
          </a:p>
        </p:txBody>
      </p:sp>
      <p:sp>
        <p:nvSpPr>
          <p:cNvPr id="125954" name="Espace réservé du numéro de diapositive 3">
            <a:extLst>
              <a:ext uri="{FF2B5EF4-FFF2-40B4-BE49-F238E27FC236}">
                <a16:creationId xmlns:a16="http://schemas.microsoft.com/office/drawing/2014/main" id="{97688FA8-E255-9596-DB84-CA2F4A48032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A4F93CF-FDE5-BC41-8CCD-7D41AAFEFB70}" type="slidenum">
              <a:rPr lang="en-US" altLang="fr-FR" sz="1800" smtClean="0">
                <a:solidFill>
                  <a:schemeClr val="bg1"/>
                </a:solidFill>
              </a:rPr>
              <a:pPr algn="l"/>
              <a:t>53</a:t>
            </a:fld>
            <a:endParaRPr lang="en-US" altLang="fr-FR" sz="1800">
              <a:solidFill>
                <a:schemeClr val="bg1"/>
              </a:solidFill>
            </a:endParaRPr>
          </a:p>
        </p:txBody>
      </p:sp>
      <p:sp>
        <p:nvSpPr>
          <p:cNvPr id="125955" name="Text Box 5">
            <a:extLst>
              <a:ext uri="{FF2B5EF4-FFF2-40B4-BE49-F238E27FC236}">
                <a16:creationId xmlns:a16="http://schemas.microsoft.com/office/drawing/2014/main" id="{3F6DBC58-571F-3B8E-80F3-3F266D8EBDC2}"/>
              </a:ext>
            </a:extLst>
          </p:cNvPr>
          <p:cNvSpPr txBox="1">
            <a:spLocks noChangeArrowheads="1"/>
          </p:cNvSpPr>
          <p:nvPr/>
        </p:nvSpPr>
        <p:spPr bwMode="auto">
          <a:xfrm>
            <a:off x="746125" y="2193925"/>
            <a:ext cx="2065338"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Consommateur</a:t>
            </a:r>
          </a:p>
        </p:txBody>
      </p:sp>
      <p:sp>
        <p:nvSpPr>
          <p:cNvPr id="125956" name="Text Box 6">
            <a:extLst>
              <a:ext uri="{FF2B5EF4-FFF2-40B4-BE49-F238E27FC236}">
                <a16:creationId xmlns:a16="http://schemas.microsoft.com/office/drawing/2014/main" id="{6FE799B4-F3AB-701E-EBF1-B2090EECBE35}"/>
              </a:ext>
            </a:extLst>
          </p:cNvPr>
          <p:cNvSpPr txBox="1">
            <a:spLocks noChangeArrowheads="1"/>
          </p:cNvSpPr>
          <p:nvPr/>
        </p:nvSpPr>
        <p:spPr bwMode="auto">
          <a:xfrm>
            <a:off x="6537325" y="2209800"/>
            <a:ext cx="1455738"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Entreprise</a:t>
            </a:r>
          </a:p>
        </p:txBody>
      </p:sp>
      <p:sp>
        <p:nvSpPr>
          <p:cNvPr id="125957" name="Text Box 7">
            <a:extLst>
              <a:ext uri="{FF2B5EF4-FFF2-40B4-BE49-F238E27FC236}">
                <a16:creationId xmlns:a16="http://schemas.microsoft.com/office/drawing/2014/main" id="{EDC8FB65-CE25-5065-793C-E63C21C4F85B}"/>
              </a:ext>
            </a:extLst>
          </p:cNvPr>
          <p:cNvSpPr txBox="1">
            <a:spLocks noChangeArrowheads="1"/>
          </p:cNvSpPr>
          <p:nvPr/>
        </p:nvSpPr>
        <p:spPr bwMode="auto">
          <a:xfrm>
            <a:off x="381000" y="3200400"/>
            <a:ext cx="2700338"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Besoins hétérogènes</a:t>
            </a:r>
          </a:p>
        </p:txBody>
      </p:sp>
      <p:sp>
        <p:nvSpPr>
          <p:cNvPr id="125958" name="Text Box 9">
            <a:extLst>
              <a:ext uri="{FF2B5EF4-FFF2-40B4-BE49-F238E27FC236}">
                <a16:creationId xmlns:a16="http://schemas.microsoft.com/office/drawing/2014/main" id="{1FCAC2F4-4576-8320-B5C9-636F87CEC897}"/>
              </a:ext>
            </a:extLst>
          </p:cNvPr>
          <p:cNvSpPr txBox="1">
            <a:spLocks noChangeArrowheads="1"/>
          </p:cNvSpPr>
          <p:nvPr/>
        </p:nvSpPr>
        <p:spPr bwMode="auto">
          <a:xfrm>
            <a:off x="6064250" y="3200400"/>
            <a:ext cx="239395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Offre différenciée</a:t>
            </a:r>
          </a:p>
        </p:txBody>
      </p:sp>
      <p:sp>
        <p:nvSpPr>
          <p:cNvPr id="125959" name="Text Box 10">
            <a:extLst>
              <a:ext uri="{FF2B5EF4-FFF2-40B4-BE49-F238E27FC236}">
                <a16:creationId xmlns:a16="http://schemas.microsoft.com/office/drawing/2014/main" id="{7E17263B-1740-0248-2ECA-BF4F1D7F47CE}"/>
              </a:ext>
            </a:extLst>
          </p:cNvPr>
          <p:cNvSpPr txBox="1">
            <a:spLocks noChangeArrowheads="1"/>
          </p:cNvSpPr>
          <p:nvPr/>
        </p:nvSpPr>
        <p:spPr bwMode="auto">
          <a:xfrm>
            <a:off x="3295650" y="3040063"/>
            <a:ext cx="2393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Différents produits pour</a:t>
            </a:r>
          </a:p>
          <a:p>
            <a:pPr algn="ctr"/>
            <a:endParaRPr lang="fr-FR" altLang="fr-FR"/>
          </a:p>
          <a:p>
            <a:pPr algn="ctr"/>
            <a:r>
              <a:rPr lang="fr-FR" altLang="fr-FR"/>
              <a:t>différents besoins</a:t>
            </a:r>
            <a:endParaRPr lang="fr-FR" altLang="fr-FR" sz="2400"/>
          </a:p>
        </p:txBody>
      </p:sp>
      <p:sp>
        <p:nvSpPr>
          <p:cNvPr id="125960" name="Text Box 11">
            <a:extLst>
              <a:ext uri="{FF2B5EF4-FFF2-40B4-BE49-F238E27FC236}">
                <a16:creationId xmlns:a16="http://schemas.microsoft.com/office/drawing/2014/main" id="{67C184A7-34E2-1989-CE8E-96AD947BC661}"/>
              </a:ext>
            </a:extLst>
          </p:cNvPr>
          <p:cNvSpPr txBox="1">
            <a:spLocks noChangeArrowheads="1"/>
          </p:cNvSpPr>
          <p:nvPr/>
        </p:nvSpPr>
        <p:spPr bwMode="auto">
          <a:xfrm>
            <a:off x="457200" y="4403725"/>
            <a:ext cx="2600325"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SEGMENTATION</a:t>
            </a:r>
          </a:p>
          <a:p>
            <a:pPr algn="ctr"/>
            <a:r>
              <a:rPr lang="fr-FR" altLang="fr-FR" sz="2400"/>
              <a:t>DU MARCHE</a:t>
            </a:r>
          </a:p>
        </p:txBody>
      </p:sp>
      <p:sp>
        <p:nvSpPr>
          <p:cNvPr id="125961" name="Text Box 12">
            <a:extLst>
              <a:ext uri="{FF2B5EF4-FFF2-40B4-BE49-F238E27FC236}">
                <a16:creationId xmlns:a16="http://schemas.microsoft.com/office/drawing/2014/main" id="{8F67154A-0B9E-72B4-4DDE-4732C11BE11E}"/>
              </a:ext>
            </a:extLst>
          </p:cNvPr>
          <p:cNvSpPr txBox="1">
            <a:spLocks noChangeArrowheads="1"/>
          </p:cNvSpPr>
          <p:nvPr/>
        </p:nvSpPr>
        <p:spPr bwMode="auto">
          <a:xfrm>
            <a:off x="5856288" y="4419600"/>
            <a:ext cx="2922587"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DIFFERENCIATION</a:t>
            </a:r>
          </a:p>
          <a:p>
            <a:pPr algn="ctr"/>
            <a:r>
              <a:rPr lang="fr-FR" altLang="fr-FR" sz="2400"/>
              <a:t>DES PRODUITS</a:t>
            </a:r>
          </a:p>
        </p:txBody>
      </p:sp>
      <p:sp>
        <p:nvSpPr>
          <p:cNvPr id="125962" name="Line 13">
            <a:extLst>
              <a:ext uri="{FF2B5EF4-FFF2-40B4-BE49-F238E27FC236}">
                <a16:creationId xmlns:a16="http://schemas.microsoft.com/office/drawing/2014/main" id="{FFD9B3B1-2429-57D4-EC32-80C822AE163E}"/>
              </a:ext>
            </a:extLst>
          </p:cNvPr>
          <p:cNvSpPr>
            <a:spLocks noChangeShapeType="1"/>
          </p:cNvSpPr>
          <p:nvPr/>
        </p:nvSpPr>
        <p:spPr bwMode="auto">
          <a:xfrm flipH="1">
            <a:off x="3124200" y="3429000"/>
            <a:ext cx="297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25963" name="Line 14">
            <a:extLst>
              <a:ext uri="{FF2B5EF4-FFF2-40B4-BE49-F238E27FC236}">
                <a16:creationId xmlns:a16="http://schemas.microsoft.com/office/drawing/2014/main" id="{502CF68A-FF43-0E98-D5DF-FA9FBFD5A6D5}"/>
              </a:ext>
            </a:extLst>
          </p:cNvPr>
          <p:cNvSpPr>
            <a:spLocks noChangeShapeType="1"/>
          </p:cNvSpPr>
          <p:nvPr/>
        </p:nvSpPr>
        <p:spPr bwMode="auto">
          <a:xfrm>
            <a:off x="3048000" y="4800600"/>
            <a:ext cx="2819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7A32D01A-36D6-EDF0-3FE1-30AF6816C4E9}"/>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2 - Les principales méthodes de découpage en segments</a:t>
            </a:r>
          </a:p>
        </p:txBody>
      </p:sp>
      <p:sp>
        <p:nvSpPr>
          <p:cNvPr id="128002" name="Rectangle 3">
            <a:extLst>
              <a:ext uri="{FF2B5EF4-FFF2-40B4-BE49-F238E27FC236}">
                <a16:creationId xmlns:a16="http://schemas.microsoft.com/office/drawing/2014/main" id="{F7E21D60-8CA6-CF5E-3901-7196B41F5053}"/>
              </a:ext>
            </a:extLst>
          </p:cNvPr>
          <p:cNvSpPr>
            <a:spLocks noGrp="1"/>
          </p:cNvSpPr>
          <p:nvPr>
            <p:ph idx="1"/>
          </p:nvPr>
        </p:nvSpPr>
        <p:spPr>
          <a:xfrm>
            <a:off x="685800" y="2209800"/>
            <a:ext cx="4800600" cy="533400"/>
          </a:xfrm>
        </p:spPr>
        <p:txBody>
          <a:bodyPr/>
          <a:lstStyle/>
          <a:p>
            <a:pPr eaLnBrk="1" hangingPunct="1">
              <a:lnSpc>
                <a:spcPct val="90000"/>
              </a:lnSpc>
            </a:pPr>
            <a:r>
              <a:rPr lang="fr-FR" altLang="fr-FR">
                <a:ea typeface="ＭＳ Ｐゴシック" panose="020B0600070205080204" pitchFamily="34" charset="-128"/>
              </a:rPr>
              <a:t> LA SEGMENTATION</a:t>
            </a:r>
          </a:p>
        </p:txBody>
      </p:sp>
      <p:sp>
        <p:nvSpPr>
          <p:cNvPr id="128003" name="Espace réservé du numéro de diapositive 3">
            <a:extLst>
              <a:ext uri="{FF2B5EF4-FFF2-40B4-BE49-F238E27FC236}">
                <a16:creationId xmlns:a16="http://schemas.microsoft.com/office/drawing/2014/main" id="{7097B7F9-4817-499E-AA7C-3502D0840682}"/>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D22512CA-1FD6-884F-859D-0D61AC28F290}" type="slidenum">
              <a:rPr lang="en-US" altLang="fr-FR" sz="1800" smtClean="0">
                <a:solidFill>
                  <a:schemeClr val="bg1"/>
                </a:solidFill>
              </a:rPr>
              <a:pPr algn="l"/>
              <a:t>54</a:t>
            </a:fld>
            <a:endParaRPr lang="en-US" altLang="fr-FR" sz="1800">
              <a:solidFill>
                <a:schemeClr val="bg1"/>
              </a:solidFill>
            </a:endParaRPr>
          </a:p>
        </p:txBody>
      </p:sp>
      <p:sp>
        <p:nvSpPr>
          <p:cNvPr id="128004" name="Text Box 4">
            <a:extLst>
              <a:ext uri="{FF2B5EF4-FFF2-40B4-BE49-F238E27FC236}">
                <a16:creationId xmlns:a16="http://schemas.microsoft.com/office/drawing/2014/main" id="{ADA6BFCF-995C-4E57-DEDB-0CF70734C5A2}"/>
              </a:ext>
            </a:extLst>
          </p:cNvPr>
          <p:cNvSpPr txBox="1">
            <a:spLocks noChangeArrowheads="1"/>
          </p:cNvSpPr>
          <p:nvPr/>
        </p:nvSpPr>
        <p:spPr bwMode="auto">
          <a:xfrm>
            <a:off x="898525" y="3108325"/>
            <a:ext cx="2989263" cy="4857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Évaluation des critères</a:t>
            </a:r>
          </a:p>
        </p:txBody>
      </p:sp>
      <p:sp>
        <p:nvSpPr>
          <p:cNvPr id="128005" name="Text Box 5">
            <a:extLst>
              <a:ext uri="{FF2B5EF4-FFF2-40B4-BE49-F238E27FC236}">
                <a16:creationId xmlns:a16="http://schemas.microsoft.com/office/drawing/2014/main" id="{9E07CA79-BB5E-5EAA-12E7-0261BAB02B4D}"/>
              </a:ext>
            </a:extLst>
          </p:cNvPr>
          <p:cNvSpPr txBox="1">
            <a:spLocks noChangeArrowheads="1"/>
          </p:cNvSpPr>
          <p:nvPr/>
        </p:nvSpPr>
        <p:spPr bwMode="auto">
          <a:xfrm>
            <a:off x="669925" y="4175125"/>
            <a:ext cx="3378200" cy="4857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Choix des critères à priori</a:t>
            </a:r>
          </a:p>
        </p:txBody>
      </p:sp>
      <p:sp>
        <p:nvSpPr>
          <p:cNvPr id="128006" name="Text Box 6">
            <a:extLst>
              <a:ext uri="{FF2B5EF4-FFF2-40B4-BE49-F238E27FC236}">
                <a16:creationId xmlns:a16="http://schemas.microsoft.com/office/drawing/2014/main" id="{BA8BE626-99EB-00AF-7F2C-656A7A9976C8}"/>
              </a:ext>
            </a:extLst>
          </p:cNvPr>
          <p:cNvSpPr txBox="1">
            <a:spLocks noChangeArrowheads="1"/>
          </p:cNvSpPr>
          <p:nvPr/>
        </p:nvSpPr>
        <p:spPr bwMode="auto">
          <a:xfrm>
            <a:off x="669925" y="5089525"/>
            <a:ext cx="3446463" cy="4857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Classification en segments</a:t>
            </a:r>
          </a:p>
        </p:txBody>
      </p:sp>
      <p:sp>
        <p:nvSpPr>
          <p:cNvPr id="128007" name="Text Box 7">
            <a:extLst>
              <a:ext uri="{FF2B5EF4-FFF2-40B4-BE49-F238E27FC236}">
                <a16:creationId xmlns:a16="http://schemas.microsoft.com/office/drawing/2014/main" id="{6E0B960A-1253-A0E6-70D4-6A0A7775CEF8}"/>
              </a:ext>
            </a:extLst>
          </p:cNvPr>
          <p:cNvSpPr txBox="1">
            <a:spLocks noChangeArrowheads="1"/>
          </p:cNvSpPr>
          <p:nvPr/>
        </p:nvSpPr>
        <p:spPr bwMode="auto">
          <a:xfrm>
            <a:off x="4724400" y="2819400"/>
            <a:ext cx="424656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C’est une méthode descendante</a:t>
            </a:r>
          </a:p>
          <a:p>
            <a:r>
              <a:rPr lang="fr-FR" altLang="fr-FR" sz="2000"/>
              <a:t>qui consiste à diviser la population</a:t>
            </a:r>
          </a:p>
          <a:p>
            <a:r>
              <a:rPr lang="fr-FR" altLang="fr-FR" sz="2000"/>
              <a:t>en autant de sous-groupes homogènes</a:t>
            </a:r>
          </a:p>
          <a:p>
            <a:r>
              <a:rPr lang="fr-FR" altLang="fr-FR" sz="2000"/>
              <a:t>qu’il y a d’états pour le critère</a:t>
            </a:r>
          </a:p>
          <a:p>
            <a:endParaRPr lang="fr-FR" altLang="fr-FR" sz="2000"/>
          </a:p>
          <a:p>
            <a:r>
              <a:rPr lang="fr-FR" altLang="fr-FR" sz="2000"/>
              <a:t>Exemples : pour le sexe, 2 groupes :</a:t>
            </a:r>
          </a:p>
          <a:p>
            <a:r>
              <a:rPr lang="fr-FR" altLang="fr-FR" sz="2000"/>
              <a:t>Hommes et Femmes</a:t>
            </a:r>
          </a:p>
          <a:p>
            <a:endParaRPr lang="fr-FR" altLang="fr-FR" sz="2000"/>
          </a:p>
          <a:p>
            <a:r>
              <a:rPr lang="fr-FR" altLang="fr-FR" sz="2000"/>
              <a:t>Les segments sont définis de manière</a:t>
            </a:r>
          </a:p>
          <a:p>
            <a:r>
              <a:rPr lang="fr-FR" altLang="fr-FR" sz="2000"/>
              <a:t>précise. On dit que les segments ont des</a:t>
            </a:r>
          </a:p>
          <a:p>
            <a:r>
              <a:rPr lang="fr-FR" altLang="fr-FR" sz="2000"/>
              <a:t>frontières droites</a:t>
            </a:r>
          </a:p>
        </p:txBody>
      </p:sp>
      <p:sp>
        <p:nvSpPr>
          <p:cNvPr id="128008" name="Line 8">
            <a:extLst>
              <a:ext uri="{FF2B5EF4-FFF2-40B4-BE49-F238E27FC236}">
                <a16:creationId xmlns:a16="http://schemas.microsoft.com/office/drawing/2014/main" id="{3C514350-2EB5-2A6A-20BD-9CAC811B3667}"/>
              </a:ext>
            </a:extLst>
          </p:cNvPr>
          <p:cNvSpPr>
            <a:spLocks noChangeShapeType="1"/>
          </p:cNvSpPr>
          <p:nvPr/>
        </p:nvSpPr>
        <p:spPr bwMode="auto">
          <a:xfrm>
            <a:off x="2286000" y="35814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28009" name="Line 9">
            <a:extLst>
              <a:ext uri="{FF2B5EF4-FFF2-40B4-BE49-F238E27FC236}">
                <a16:creationId xmlns:a16="http://schemas.microsoft.com/office/drawing/2014/main" id="{EAAD2C33-5995-1A95-9D33-D6A675BC7FFE}"/>
              </a:ext>
            </a:extLst>
          </p:cNvPr>
          <p:cNvSpPr>
            <a:spLocks noChangeShapeType="1"/>
          </p:cNvSpPr>
          <p:nvPr/>
        </p:nvSpPr>
        <p:spPr bwMode="auto">
          <a:xfrm>
            <a:off x="2286000" y="4648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6A482D18-1F9D-D7F3-E4C3-29ABE68C4DF3}"/>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2 - Les principales méthodes de découpage en segments</a:t>
            </a:r>
          </a:p>
        </p:txBody>
      </p:sp>
      <p:sp>
        <p:nvSpPr>
          <p:cNvPr id="130050" name="Rectangle 3">
            <a:extLst>
              <a:ext uri="{FF2B5EF4-FFF2-40B4-BE49-F238E27FC236}">
                <a16:creationId xmlns:a16="http://schemas.microsoft.com/office/drawing/2014/main" id="{30E090C1-F8F8-D592-B0EE-EEBC26859E10}"/>
              </a:ext>
            </a:extLst>
          </p:cNvPr>
          <p:cNvSpPr>
            <a:spLocks noGrp="1"/>
          </p:cNvSpPr>
          <p:nvPr>
            <p:ph idx="1"/>
          </p:nvPr>
        </p:nvSpPr>
        <p:spPr>
          <a:xfrm>
            <a:off x="685800" y="2209800"/>
            <a:ext cx="4800600" cy="533400"/>
          </a:xfrm>
        </p:spPr>
        <p:txBody>
          <a:bodyPr/>
          <a:lstStyle/>
          <a:p>
            <a:pPr eaLnBrk="1" hangingPunct="1">
              <a:lnSpc>
                <a:spcPct val="90000"/>
              </a:lnSpc>
            </a:pPr>
            <a:r>
              <a:rPr lang="fr-FR" altLang="fr-FR">
                <a:ea typeface="ＭＳ Ｐゴシック" panose="020B0600070205080204" pitchFamily="34" charset="-128"/>
              </a:rPr>
              <a:t> LA TYPOLOGIE</a:t>
            </a:r>
          </a:p>
        </p:txBody>
      </p:sp>
      <p:sp>
        <p:nvSpPr>
          <p:cNvPr id="130051" name="Espace réservé du numéro de diapositive 3">
            <a:extLst>
              <a:ext uri="{FF2B5EF4-FFF2-40B4-BE49-F238E27FC236}">
                <a16:creationId xmlns:a16="http://schemas.microsoft.com/office/drawing/2014/main" id="{B199C3E7-ED7E-ABA8-1B17-AF729E101BC5}"/>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93FDC989-D0EC-FC4F-8545-F4ED60FAEE94}" type="slidenum">
              <a:rPr lang="en-US" altLang="fr-FR" sz="1800" smtClean="0">
                <a:solidFill>
                  <a:schemeClr val="bg1"/>
                </a:solidFill>
              </a:rPr>
              <a:pPr algn="l"/>
              <a:t>55</a:t>
            </a:fld>
            <a:endParaRPr lang="en-US" altLang="fr-FR" sz="1800">
              <a:solidFill>
                <a:schemeClr val="bg1"/>
              </a:solidFill>
            </a:endParaRPr>
          </a:p>
        </p:txBody>
      </p:sp>
      <p:sp>
        <p:nvSpPr>
          <p:cNvPr id="130052" name="Text Box 4">
            <a:extLst>
              <a:ext uri="{FF2B5EF4-FFF2-40B4-BE49-F238E27FC236}">
                <a16:creationId xmlns:a16="http://schemas.microsoft.com/office/drawing/2014/main" id="{8B6D2BF6-A70A-B27D-9468-081D21081BCD}"/>
              </a:ext>
            </a:extLst>
          </p:cNvPr>
          <p:cNvSpPr txBox="1">
            <a:spLocks noChangeArrowheads="1"/>
          </p:cNvSpPr>
          <p:nvPr/>
        </p:nvSpPr>
        <p:spPr bwMode="auto">
          <a:xfrm>
            <a:off x="533400" y="3108325"/>
            <a:ext cx="3665538"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Analyse des caractéristiques</a:t>
            </a:r>
          </a:p>
          <a:p>
            <a:pPr algn="ctr"/>
            <a:r>
              <a:rPr lang="fr-FR" altLang="fr-FR" sz="2400"/>
              <a:t>des individus</a:t>
            </a:r>
          </a:p>
        </p:txBody>
      </p:sp>
      <p:sp>
        <p:nvSpPr>
          <p:cNvPr id="130053" name="Text Box 6">
            <a:extLst>
              <a:ext uri="{FF2B5EF4-FFF2-40B4-BE49-F238E27FC236}">
                <a16:creationId xmlns:a16="http://schemas.microsoft.com/office/drawing/2014/main" id="{958E7D7D-C22D-5E87-D3E4-3F8C7DD6E9D6}"/>
              </a:ext>
            </a:extLst>
          </p:cNvPr>
          <p:cNvSpPr txBox="1">
            <a:spLocks noChangeArrowheads="1"/>
          </p:cNvSpPr>
          <p:nvPr/>
        </p:nvSpPr>
        <p:spPr bwMode="auto">
          <a:xfrm>
            <a:off x="669925" y="5089525"/>
            <a:ext cx="3352800"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Regroupement homogène</a:t>
            </a:r>
          </a:p>
          <a:p>
            <a:pPr algn="ctr"/>
            <a:r>
              <a:rPr lang="fr-FR" altLang="fr-FR" sz="2400"/>
              <a:t>des individus</a:t>
            </a:r>
          </a:p>
        </p:txBody>
      </p:sp>
      <p:sp>
        <p:nvSpPr>
          <p:cNvPr id="130054" name="Text Box 7">
            <a:extLst>
              <a:ext uri="{FF2B5EF4-FFF2-40B4-BE49-F238E27FC236}">
                <a16:creationId xmlns:a16="http://schemas.microsoft.com/office/drawing/2014/main" id="{47DEBB45-82D8-EF31-065D-BCA4E9BE0F82}"/>
              </a:ext>
            </a:extLst>
          </p:cNvPr>
          <p:cNvSpPr txBox="1">
            <a:spLocks noChangeArrowheads="1"/>
          </p:cNvSpPr>
          <p:nvPr/>
        </p:nvSpPr>
        <p:spPr bwMode="auto">
          <a:xfrm>
            <a:off x="4800600" y="3429000"/>
            <a:ext cx="40274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C’est une méthode ascendante</a:t>
            </a:r>
          </a:p>
          <a:p>
            <a:r>
              <a:rPr lang="fr-FR" altLang="fr-FR" sz="2000"/>
              <a:t>qui part des unités sur la base de</a:t>
            </a:r>
          </a:p>
          <a:p>
            <a:r>
              <a:rPr lang="fr-FR" altLang="fr-FR" sz="2000"/>
              <a:t>leurs similarités pour les regrouper en</a:t>
            </a:r>
          </a:p>
          <a:p>
            <a:r>
              <a:rPr lang="fr-FR" altLang="fr-FR" sz="2000"/>
              <a:t>ensembles homogènes. Les segments</a:t>
            </a:r>
          </a:p>
          <a:p>
            <a:r>
              <a:rPr lang="fr-FR" altLang="fr-FR" sz="2000"/>
              <a:t>sont difficilement identifiables, on dit</a:t>
            </a:r>
          </a:p>
          <a:p>
            <a:r>
              <a:rPr lang="fr-FR" altLang="fr-FR" sz="2000"/>
              <a:t>qu’ils ont des frontières floues.</a:t>
            </a:r>
          </a:p>
        </p:txBody>
      </p:sp>
      <p:sp>
        <p:nvSpPr>
          <p:cNvPr id="130055" name="Line 9">
            <a:extLst>
              <a:ext uri="{FF2B5EF4-FFF2-40B4-BE49-F238E27FC236}">
                <a16:creationId xmlns:a16="http://schemas.microsoft.com/office/drawing/2014/main" id="{6FAAECAA-5216-8B7F-B47C-531E8E92CF08}"/>
              </a:ext>
            </a:extLst>
          </p:cNvPr>
          <p:cNvSpPr>
            <a:spLocks noChangeShapeType="1"/>
          </p:cNvSpPr>
          <p:nvPr/>
        </p:nvSpPr>
        <p:spPr bwMode="auto">
          <a:xfrm>
            <a:off x="2286000" y="39624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F21F0145-1A65-4624-B996-4E901F99851C}"/>
              </a:ext>
            </a:extLst>
          </p:cNvPr>
          <p:cNvSpPr>
            <a:spLocks noGrp="1"/>
          </p:cNvSpPr>
          <p:nvPr>
            <p:ph type="title"/>
          </p:nvPr>
        </p:nvSpPr>
        <p:spPr>
          <a:xfrm>
            <a:off x="685800" y="490538"/>
            <a:ext cx="7772400" cy="1381125"/>
          </a:xfrm>
        </p:spPr>
        <p:txBody>
          <a:bodyPr/>
          <a:lstStyle/>
          <a:p>
            <a:pPr eaLnBrk="1" hangingPunct="1"/>
            <a:r>
              <a:rPr lang="fr-FR" altLang="fr-FR">
                <a:ea typeface="ＭＳ Ｐゴシック" panose="020B0600070205080204" pitchFamily="34" charset="-128"/>
              </a:rPr>
              <a:t>2 - Les principales méthodes de découpage en segments</a:t>
            </a:r>
          </a:p>
        </p:txBody>
      </p:sp>
      <p:sp>
        <p:nvSpPr>
          <p:cNvPr id="132098" name="Espace réservé du numéro de diapositive 3">
            <a:extLst>
              <a:ext uri="{FF2B5EF4-FFF2-40B4-BE49-F238E27FC236}">
                <a16:creationId xmlns:a16="http://schemas.microsoft.com/office/drawing/2014/main" id="{C60A6553-4D8C-170C-EA85-668DACD2BE63}"/>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FB556BB-845B-8B47-8F07-C4FEF2ABCCA3}" type="slidenum">
              <a:rPr lang="en-US" altLang="fr-FR" sz="1800" smtClean="0">
                <a:solidFill>
                  <a:schemeClr val="bg1"/>
                </a:solidFill>
              </a:rPr>
              <a:pPr algn="l"/>
              <a:t>56</a:t>
            </a:fld>
            <a:endParaRPr lang="en-US" altLang="fr-FR" sz="1800">
              <a:solidFill>
                <a:schemeClr val="bg1"/>
              </a:solidFill>
            </a:endParaRPr>
          </a:p>
        </p:txBody>
      </p:sp>
      <p:graphicFrame>
        <p:nvGraphicFramePr>
          <p:cNvPr id="77878" name="Group 54">
            <a:extLst>
              <a:ext uri="{FF2B5EF4-FFF2-40B4-BE49-F238E27FC236}">
                <a16:creationId xmlns:a16="http://schemas.microsoft.com/office/drawing/2014/main" id="{BE4A0555-E18B-D147-745D-C35B7A37EF9B}"/>
              </a:ext>
            </a:extLst>
          </p:cNvPr>
          <p:cNvGraphicFramePr>
            <a:graphicFrameLocks noGrp="1"/>
          </p:cNvGraphicFramePr>
          <p:nvPr/>
        </p:nvGraphicFramePr>
        <p:xfrm>
          <a:off x="228600" y="2308225"/>
          <a:ext cx="8610600" cy="3481388"/>
        </p:xfrm>
        <a:graphic>
          <a:graphicData uri="http://schemas.openxmlformats.org/drawingml/2006/table">
            <a:tbl>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tblGrid>
              <a:tr h="60952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2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17894">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Segmentation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Segments distincts</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Mise en place facile</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Segments mesurables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Nombre restreint de critères</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Risque de non pertinence des critères (critères psycho exclus)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3970">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Typologie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Segments très pertinents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Qualité opératoire mauvaise (individus non classables)</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Mesurabilité impossible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4">
            <a:extLst>
              <a:ext uri="{FF2B5EF4-FFF2-40B4-BE49-F238E27FC236}">
                <a16:creationId xmlns:a16="http://schemas.microsoft.com/office/drawing/2014/main" id="{132E06C5-4679-60F2-80BE-6913AFCF9CFF}"/>
              </a:ext>
            </a:extLst>
          </p:cNvPr>
          <p:cNvSpPr>
            <a:spLocks noGrp="1"/>
          </p:cNvSpPr>
          <p:nvPr>
            <p:ph type="title"/>
          </p:nvPr>
        </p:nvSpPr>
        <p:spPr>
          <a:xfrm>
            <a:off x="685800" y="381000"/>
            <a:ext cx="7772400" cy="1381125"/>
          </a:xfrm>
          <a:noFill/>
        </p:spPr>
        <p:txBody>
          <a:bodyPr/>
          <a:lstStyle/>
          <a:p>
            <a:pPr eaLnBrk="1" hangingPunct="1"/>
            <a:r>
              <a:rPr lang="fr-FR" altLang="fr-FR">
                <a:ea typeface="ＭＳ Ｐゴシック" panose="020B0600070205080204" pitchFamily="34" charset="-128"/>
              </a:rPr>
              <a:t>3 - Les critères de segmentation</a:t>
            </a:r>
          </a:p>
        </p:txBody>
      </p:sp>
      <p:sp>
        <p:nvSpPr>
          <p:cNvPr id="134146" name="Rectangle 3">
            <a:extLst>
              <a:ext uri="{FF2B5EF4-FFF2-40B4-BE49-F238E27FC236}">
                <a16:creationId xmlns:a16="http://schemas.microsoft.com/office/drawing/2014/main" id="{F98BF679-BEC1-47E2-6862-9C7B82CFFC3A}"/>
              </a:ext>
            </a:extLst>
          </p:cNvPr>
          <p:cNvSpPr>
            <a:spLocks noGrp="1"/>
          </p:cNvSpPr>
          <p:nvPr>
            <p:ph idx="1"/>
          </p:nvPr>
        </p:nvSpPr>
        <p:spPr/>
        <p:txBody>
          <a:bodyPr/>
          <a:lstStyle/>
          <a:p>
            <a:pPr eaLnBrk="1" hangingPunct="1">
              <a:lnSpc>
                <a:spcPct val="70000"/>
              </a:lnSpc>
            </a:pPr>
            <a:r>
              <a:rPr lang="fr-FR" altLang="fr-FR" sz="1900">
                <a:ea typeface="ＭＳ Ｐゴシック" panose="020B0600070205080204" pitchFamily="34" charset="-128"/>
              </a:rPr>
              <a:t>LES PRINCIPAUX CRITERES</a:t>
            </a:r>
          </a:p>
          <a:p>
            <a:pPr eaLnBrk="1" hangingPunct="1">
              <a:lnSpc>
                <a:spcPct val="70000"/>
              </a:lnSpc>
              <a:buFont typeface="Times" charset="0"/>
              <a:buNone/>
            </a:pPr>
            <a:r>
              <a:rPr lang="fr-FR" altLang="fr-FR" sz="1900">
                <a:ea typeface="ＭＳ Ｐゴシック" panose="020B0600070205080204" pitchFamily="34" charset="-128"/>
              </a:rPr>
              <a:t>Ce sont des variables permettant d’expliquer les différences de comportement observées entre les segments. En théorie, il existe un nombre infini de critères, mais certains sont plus utilisés.</a:t>
            </a:r>
          </a:p>
          <a:p>
            <a:pPr eaLnBrk="1" hangingPunct="1">
              <a:lnSpc>
                <a:spcPct val="70000"/>
              </a:lnSpc>
              <a:buFont typeface="Times" charset="0"/>
              <a:buNone/>
            </a:pPr>
            <a:r>
              <a:rPr lang="fr-FR" altLang="fr-FR" sz="1900">
                <a:ea typeface="ＭＳ Ｐゴシック" panose="020B0600070205080204" pitchFamily="34" charset="-128"/>
              </a:rPr>
              <a:t>1 - critères socioculturels ou psychographiques</a:t>
            </a:r>
          </a:p>
          <a:p>
            <a:pPr eaLnBrk="1" hangingPunct="1">
              <a:lnSpc>
                <a:spcPct val="70000"/>
              </a:lnSpc>
              <a:buFont typeface="Times" charset="0"/>
              <a:buNone/>
            </a:pPr>
            <a:r>
              <a:rPr lang="fr-FR" altLang="fr-FR" sz="1900">
                <a:ea typeface="ＭＳ Ｐゴシック" panose="020B0600070205080204" pitchFamily="34" charset="-128"/>
              </a:rPr>
              <a:t>Critères de personnalité, d’attitude, de motivation et de style de vie se situent à un niveau plus profond de l’individu.</a:t>
            </a:r>
          </a:p>
          <a:p>
            <a:pPr eaLnBrk="1" hangingPunct="1">
              <a:lnSpc>
                <a:spcPct val="70000"/>
              </a:lnSpc>
              <a:buFont typeface="Times" charset="0"/>
              <a:buNone/>
            </a:pPr>
            <a:r>
              <a:rPr lang="fr-FR" altLang="fr-FR" sz="1900">
                <a:ea typeface="ＭＳ Ｐゴシック" panose="020B0600070205080204" pitchFamily="34" charset="-128"/>
              </a:rPr>
              <a:t>Exemple: des fabricants de produits alimentaires ont segmenté le marché des ménagères en:</a:t>
            </a:r>
          </a:p>
          <a:p>
            <a:pPr eaLnBrk="1" hangingPunct="1">
              <a:lnSpc>
                <a:spcPct val="70000"/>
              </a:lnSpc>
            </a:pPr>
            <a:r>
              <a:rPr lang="fr-FR" altLang="fr-FR" sz="1900">
                <a:ea typeface="ＭＳ Ｐゴシック" panose="020B0600070205080204" pitchFamily="34" charset="-128"/>
              </a:rPr>
              <a:t>cordons bleus pour qui la cuisine est un art et un plaisir</a:t>
            </a:r>
          </a:p>
          <a:p>
            <a:pPr eaLnBrk="1" hangingPunct="1">
              <a:lnSpc>
                <a:spcPct val="70000"/>
              </a:lnSpc>
            </a:pPr>
            <a:r>
              <a:rPr lang="fr-FR" altLang="fr-FR" sz="1900">
                <a:ea typeface="ＭＳ Ｐゴシック" panose="020B0600070205080204" pitchFamily="34" charset="-128"/>
              </a:rPr>
              <a:t>utilitaires qui font la cuisine par obligation sans plaisir.</a:t>
            </a:r>
          </a:p>
        </p:txBody>
      </p:sp>
      <p:sp>
        <p:nvSpPr>
          <p:cNvPr id="134147" name="Espace réservé du numéro de diapositive 3">
            <a:extLst>
              <a:ext uri="{FF2B5EF4-FFF2-40B4-BE49-F238E27FC236}">
                <a16:creationId xmlns:a16="http://schemas.microsoft.com/office/drawing/2014/main" id="{6D95E707-07AD-0EC0-4ADA-F34E41387DE8}"/>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D8F3A7A-41D3-2F4C-A103-F61D25AB6A75}" type="slidenum">
              <a:rPr lang="en-US" altLang="fr-FR" sz="1800" smtClean="0">
                <a:solidFill>
                  <a:schemeClr val="bg1"/>
                </a:solidFill>
              </a:rPr>
              <a:pPr algn="l"/>
              <a:t>57</a:t>
            </a:fld>
            <a:endParaRPr lang="en-US" altLang="fr-FR" sz="180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3">
            <a:extLst>
              <a:ext uri="{FF2B5EF4-FFF2-40B4-BE49-F238E27FC236}">
                <a16:creationId xmlns:a16="http://schemas.microsoft.com/office/drawing/2014/main" id="{DC47D218-AAB6-C105-C607-BFEF62150D04}"/>
              </a:ext>
            </a:extLst>
          </p:cNvPr>
          <p:cNvSpPr>
            <a:spLocks noGrp="1"/>
          </p:cNvSpPr>
          <p:nvPr>
            <p:ph type="title"/>
          </p:nvPr>
        </p:nvSpPr>
        <p:spPr>
          <a:xfrm>
            <a:off x="457200" y="152400"/>
            <a:ext cx="8763000" cy="736600"/>
          </a:xfrm>
          <a:noFill/>
        </p:spPr>
        <p:txBody>
          <a:bodyPr/>
          <a:lstStyle/>
          <a:p>
            <a:pPr eaLnBrk="1" hangingPunct="1"/>
            <a:r>
              <a:rPr lang="fr-FR" altLang="fr-FR">
                <a:ea typeface="ＭＳ Ｐゴシック" panose="020B0600070205080204" pitchFamily="34" charset="-128"/>
              </a:rPr>
              <a:t>3 - Les critères de segmentation</a:t>
            </a:r>
          </a:p>
        </p:txBody>
      </p:sp>
      <p:sp>
        <p:nvSpPr>
          <p:cNvPr id="136194" name="Rectangle 2">
            <a:extLst>
              <a:ext uri="{FF2B5EF4-FFF2-40B4-BE49-F238E27FC236}">
                <a16:creationId xmlns:a16="http://schemas.microsoft.com/office/drawing/2014/main" id="{F4665492-4CF1-3A7F-EDBC-F47D7457779E}"/>
              </a:ext>
            </a:extLst>
          </p:cNvPr>
          <p:cNvSpPr>
            <a:spLocks noGrp="1"/>
          </p:cNvSpPr>
          <p:nvPr>
            <p:ph idx="1"/>
          </p:nvPr>
        </p:nvSpPr>
        <p:spPr>
          <a:xfrm>
            <a:off x="228600" y="914400"/>
            <a:ext cx="8763000" cy="914400"/>
          </a:xfrm>
        </p:spPr>
        <p:txBody>
          <a:bodyPr/>
          <a:lstStyle/>
          <a:p>
            <a:pPr eaLnBrk="1" hangingPunct="1">
              <a:lnSpc>
                <a:spcPct val="90000"/>
              </a:lnSpc>
            </a:pPr>
            <a:r>
              <a:rPr lang="fr-FR" altLang="fr-FR">
                <a:ea typeface="ＭＳ Ｐゴシック" panose="020B0600070205080204" pitchFamily="34" charset="-128"/>
              </a:rPr>
              <a:t>LES PRINCIPAUX CRITERES</a:t>
            </a:r>
          </a:p>
          <a:p>
            <a:pPr eaLnBrk="1" hangingPunct="1">
              <a:lnSpc>
                <a:spcPct val="90000"/>
              </a:lnSpc>
              <a:buFont typeface="Times" charset="0"/>
              <a:buNone/>
            </a:pPr>
            <a:r>
              <a:rPr lang="fr-FR" altLang="fr-FR">
                <a:ea typeface="ＭＳ Ｐゴシック" panose="020B0600070205080204" pitchFamily="34" charset="-128"/>
              </a:rPr>
              <a:t>2 - Les critères démographiques, géographiques et socio-économiques</a:t>
            </a:r>
          </a:p>
        </p:txBody>
      </p:sp>
      <p:sp>
        <p:nvSpPr>
          <p:cNvPr id="136195" name="Espace réservé du numéro de diapositive 3">
            <a:extLst>
              <a:ext uri="{FF2B5EF4-FFF2-40B4-BE49-F238E27FC236}">
                <a16:creationId xmlns:a16="http://schemas.microsoft.com/office/drawing/2014/main" id="{603BDF57-3E5D-1372-759F-40A1CA0E0587}"/>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2C4D5F2-B02A-4F4B-9A5E-C8DE8B0105EA}" type="slidenum">
              <a:rPr lang="en-US" altLang="fr-FR" sz="1800" smtClean="0">
                <a:solidFill>
                  <a:schemeClr val="bg1"/>
                </a:solidFill>
              </a:rPr>
              <a:pPr algn="l"/>
              <a:t>58</a:t>
            </a:fld>
            <a:endParaRPr lang="en-US" altLang="fr-FR" sz="1800">
              <a:solidFill>
                <a:schemeClr val="bg1"/>
              </a:solidFill>
            </a:endParaRPr>
          </a:p>
        </p:txBody>
      </p:sp>
      <p:graphicFrame>
        <p:nvGraphicFramePr>
          <p:cNvPr id="78888" name="Group 40">
            <a:extLst>
              <a:ext uri="{FF2B5EF4-FFF2-40B4-BE49-F238E27FC236}">
                <a16:creationId xmlns:a16="http://schemas.microsoft.com/office/drawing/2014/main" id="{1B4E9F4B-6827-4A39-F29D-FE1CC0ED4295}"/>
              </a:ext>
            </a:extLst>
          </p:cNvPr>
          <p:cNvGraphicFramePr>
            <a:graphicFrameLocks noGrp="1"/>
          </p:cNvGraphicFramePr>
          <p:nvPr/>
        </p:nvGraphicFramePr>
        <p:xfrm>
          <a:off x="381000" y="1905000"/>
          <a:ext cx="8305800" cy="4906963"/>
        </p:xfrm>
        <a:graphic>
          <a:graphicData uri="http://schemas.openxmlformats.org/drawingml/2006/table">
            <a:tbl>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1810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Critères</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Exemples</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5322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1"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Démographiques</a:t>
                      </a: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Sexe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Age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Taille</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Confection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Jeux et jouets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Textile</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5322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1"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Géographiques</a:t>
                      </a:r>
                      <a:endParaRPr kumimoji="0" lang="fr-FR" altLang="fr-F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Région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Habitat rural/urbain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Climat</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Alimentation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Loisirs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Chauffage</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824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1"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Socio-économiques</a:t>
                      </a: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Revenu</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CSP</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Religion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Niveau d’éducation</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Bijoux</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Presse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Alimentation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Livres</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Espace réservé du numéro de diapositive 3">
            <a:extLst>
              <a:ext uri="{FF2B5EF4-FFF2-40B4-BE49-F238E27FC236}">
                <a16:creationId xmlns:a16="http://schemas.microsoft.com/office/drawing/2014/main" id="{C80FA3E0-8930-4089-4647-CA299ADFFABE}"/>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4E14F0A3-695C-584D-B868-1C4EEB4DBFE3}" type="slidenum">
              <a:rPr lang="en-US" altLang="fr-FR" sz="1800" smtClean="0">
                <a:solidFill>
                  <a:schemeClr val="bg1"/>
                </a:solidFill>
              </a:rPr>
              <a:pPr algn="l"/>
              <a:t>59</a:t>
            </a:fld>
            <a:endParaRPr lang="en-US" altLang="fr-FR" sz="1800">
              <a:solidFill>
                <a:schemeClr val="bg1"/>
              </a:solidFill>
            </a:endParaRPr>
          </a:p>
        </p:txBody>
      </p:sp>
      <p:pic>
        <p:nvPicPr>
          <p:cNvPr id="138242" name="Image 4" descr="images-1.jpeg">
            <a:extLst>
              <a:ext uri="{FF2B5EF4-FFF2-40B4-BE49-F238E27FC236}">
                <a16:creationId xmlns:a16="http://schemas.microsoft.com/office/drawing/2014/main" id="{66109E0E-70A1-60B7-EC76-1290122F4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19400"/>
            <a:ext cx="2032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Image 5" descr="images-2.jpeg">
            <a:extLst>
              <a:ext uri="{FF2B5EF4-FFF2-40B4-BE49-F238E27FC236}">
                <a16:creationId xmlns:a16="http://schemas.microsoft.com/office/drawing/2014/main" id="{E914BC0E-BF3F-8D0D-8825-4F3567C6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3178175"/>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3">
            <a:extLst>
              <a:ext uri="{FF2B5EF4-FFF2-40B4-BE49-F238E27FC236}">
                <a16:creationId xmlns:a16="http://schemas.microsoft.com/office/drawing/2014/main" id="{29CAF2BA-B98D-7658-B104-4FF69E770E13}"/>
              </a:ext>
            </a:extLst>
          </p:cNvPr>
          <p:cNvSpPr>
            <a:spLocks noGrp="1"/>
          </p:cNvSpPr>
          <p:nvPr>
            <p:ph type="title"/>
          </p:nvPr>
        </p:nvSpPr>
        <p:spPr>
          <a:xfrm>
            <a:off x="533400" y="152400"/>
            <a:ext cx="8763000" cy="736600"/>
          </a:xfrm>
          <a:noFill/>
        </p:spPr>
        <p:txBody>
          <a:bodyPr/>
          <a:lstStyle/>
          <a:p>
            <a:pPr eaLnBrk="1" hangingPunct="1"/>
            <a:r>
              <a:rPr lang="fr-FR" altLang="fr-FR">
                <a:ea typeface="ＭＳ Ｐゴシック" panose="020B0600070205080204" pitchFamily="34" charset="-128"/>
              </a:rPr>
              <a:t>3 - Les critères de segmentation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35B48397-0771-D0C6-DDBE-5CD7139A24EC}"/>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2- Définition</a:t>
            </a:r>
          </a:p>
        </p:txBody>
      </p:sp>
      <p:sp>
        <p:nvSpPr>
          <p:cNvPr id="36866" name="Rectangle 3">
            <a:extLst>
              <a:ext uri="{FF2B5EF4-FFF2-40B4-BE49-F238E27FC236}">
                <a16:creationId xmlns:a16="http://schemas.microsoft.com/office/drawing/2014/main" id="{3611EDF6-0C8C-2593-1A9D-A8620BBE4856}"/>
              </a:ext>
            </a:extLst>
          </p:cNvPr>
          <p:cNvSpPr>
            <a:spLocks noGrp="1"/>
          </p:cNvSpPr>
          <p:nvPr>
            <p:ph idx="1"/>
          </p:nvPr>
        </p:nvSpPr>
        <p:spPr/>
        <p:txBody>
          <a:bodyPr/>
          <a:lstStyle/>
          <a:p>
            <a:pPr eaLnBrk="1" hangingPunct="1">
              <a:lnSpc>
                <a:spcPct val="80000"/>
              </a:lnSpc>
            </a:pPr>
            <a:r>
              <a:rPr lang="fr-FR" altLang="fr-FR" sz="2800">
                <a:ea typeface="ＭＳ Ｐゴシック" panose="020B0600070205080204" pitchFamily="34" charset="-128"/>
              </a:rPr>
              <a:t>Définition générale du Marketing </a:t>
            </a:r>
          </a:p>
          <a:p>
            <a:pPr eaLnBrk="1" hangingPunct="1">
              <a:lnSpc>
                <a:spcPct val="80000"/>
              </a:lnSpc>
              <a:buFont typeface="Wingdings" pitchFamily="2" charset="2"/>
              <a:buNone/>
            </a:pPr>
            <a:r>
              <a:rPr lang="fr-FR" altLang="fr-FR" sz="1400">
                <a:ea typeface="ＭＳ Ｐゴシック" panose="020B0600070205080204" pitchFamily="34" charset="-128"/>
              </a:rPr>
              <a:t>(Lendrévie, Levy, Lindon, 2003)</a:t>
            </a:r>
            <a:r>
              <a:rPr lang="fr-FR" altLang="fr-FR" sz="2800">
                <a:ea typeface="ＭＳ Ｐゴシック" panose="020B0600070205080204" pitchFamily="34" charset="-128"/>
              </a:rPr>
              <a:t>.</a:t>
            </a:r>
          </a:p>
          <a:p>
            <a:pPr algn="ctr" eaLnBrk="1" hangingPunct="1">
              <a:lnSpc>
                <a:spcPct val="80000"/>
              </a:lnSpc>
              <a:buFont typeface="Times" charset="0"/>
              <a:buNone/>
            </a:pPr>
            <a:r>
              <a:rPr lang="fr-FR" altLang="fr-FR" sz="2800">
                <a:ea typeface="ＭＳ Ｐゴシック" panose="020B0600070205080204" pitchFamily="34" charset="-128"/>
              </a:rPr>
              <a:t>« </a:t>
            </a:r>
            <a:r>
              <a:rPr lang="fr-FR" altLang="fr-FR" sz="2800">
                <a:solidFill>
                  <a:schemeClr val="tx2"/>
                </a:solidFill>
                <a:ea typeface="ＭＳ Ｐゴシック" panose="020B0600070205080204" pitchFamily="34" charset="-128"/>
              </a:rPr>
              <a:t>Ensemble des actions qui ont pour objet de prévoir ou de constater et, le cas échéant, de stimuler, susciter ou renouveler les besoins du consommateur, en telle catégorie de produits ou de services, et de réaliser l’adaptation continue de l’appareil productif et de l’appareil commercial d’une entreprise aux besoins ainsi déterminés</a:t>
            </a:r>
            <a:r>
              <a:rPr lang="fr-FR" altLang="fr-FR" sz="2800">
                <a:ea typeface="ＭＳ Ｐゴシック" panose="020B0600070205080204" pitchFamily="34" charset="-128"/>
              </a:rPr>
              <a:t> »</a:t>
            </a:r>
          </a:p>
        </p:txBody>
      </p:sp>
      <p:sp>
        <p:nvSpPr>
          <p:cNvPr id="36867" name="Espace réservé du numéro de diapositive 3">
            <a:extLst>
              <a:ext uri="{FF2B5EF4-FFF2-40B4-BE49-F238E27FC236}">
                <a16:creationId xmlns:a16="http://schemas.microsoft.com/office/drawing/2014/main" id="{7B861333-1BCF-0E26-A210-740B33CA628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C0E255B-E8AB-D346-B1DC-E411BF7A67B8}" type="slidenum">
              <a:rPr lang="en-US" altLang="fr-FR" sz="1800" smtClean="0">
                <a:solidFill>
                  <a:schemeClr val="bg1"/>
                </a:solidFill>
              </a:rPr>
              <a:pPr algn="l"/>
              <a:t>6</a:t>
            </a:fld>
            <a:endParaRPr lang="en-US" altLang="fr-FR" sz="180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3">
            <a:extLst>
              <a:ext uri="{FF2B5EF4-FFF2-40B4-BE49-F238E27FC236}">
                <a16:creationId xmlns:a16="http://schemas.microsoft.com/office/drawing/2014/main" id="{6AF2422C-AA52-BEE3-49C9-101B4A3D76A4}"/>
              </a:ext>
            </a:extLst>
          </p:cNvPr>
          <p:cNvSpPr>
            <a:spLocks noGrp="1"/>
          </p:cNvSpPr>
          <p:nvPr>
            <p:ph type="title"/>
          </p:nvPr>
        </p:nvSpPr>
        <p:spPr>
          <a:xfrm>
            <a:off x="457200" y="152400"/>
            <a:ext cx="8763000" cy="736600"/>
          </a:xfrm>
          <a:noFill/>
        </p:spPr>
        <p:txBody>
          <a:bodyPr/>
          <a:lstStyle/>
          <a:p>
            <a:pPr eaLnBrk="1" hangingPunct="1"/>
            <a:r>
              <a:rPr lang="fr-FR" altLang="fr-FR">
                <a:ea typeface="ＭＳ Ｐゴシック" panose="020B0600070205080204" pitchFamily="34" charset="-128"/>
              </a:rPr>
              <a:t>3 - Les critères de segmentation</a:t>
            </a:r>
          </a:p>
        </p:txBody>
      </p:sp>
      <p:sp>
        <p:nvSpPr>
          <p:cNvPr id="139266" name="Rectangle 2">
            <a:extLst>
              <a:ext uri="{FF2B5EF4-FFF2-40B4-BE49-F238E27FC236}">
                <a16:creationId xmlns:a16="http://schemas.microsoft.com/office/drawing/2014/main" id="{11BD529E-4071-9370-2131-DBAE325ED907}"/>
              </a:ext>
            </a:extLst>
          </p:cNvPr>
          <p:cNvSpPr>
            <a:spLocks noGrp="1"/>
          </p:cNvSpPr>
          <p:nvPr>
            <p:ph idx="1"/>
          </p:nvPr>
        </p:nvSpPr>
        <p:spPr>
          <a:xfrm>
            <a:off x="228600" y="914400"/>
            <a:ext cx="8763000" cy="1828800"/>
          </a:xfrm>
        </p:spPr>
        <p:txBody>
          <a:bodyPr/>
          <a:lstStyle/>
          <a:p>
            <a:pPr eaLnBrk="1" hangingPunct="1">
              <a:lnSpc>
                <a:spcPct val="70000"/>
              </a:lnSpc>
            </a:pPr>
            <a:r>
              <a:rPr lang="fr-FR" altLang="fr-FR" sz="1700">
                <a:ea typeface="ＭＳ Ｐゴシック" panose="020B0600070205080204" pitchFamily="34" charset="-128"/>
              </a:rPr>
              <a:t>LES PRINCIPAUX CRITERES</a:t>
            </a:r>
          </a:p>
          <a:p>
            <a:pPr eaLnBrk="1" hangingPunct="1">
              <a:lnSpc>
                <a:spcPct val="70000"/>
              </a:lnSpc>
              <a:buFont typeface="Times" charset="0"/>
              <a:buNone/>
            </a:pPr>
            <a:r>
              <a:rPr lang="fr-FR" altLang="fr-FR" sz="1700">
                <a:ea typeface="ＭＳ Ｐゴシック" panose="020B0600070205080204" pitchFamily="34" charset="-128"/>
              </a:rPr>
              <a:t>3 - Les critères de comportement</a:t>
            </a:r>
          </a:p>
          <a:p>
            <a:pPr eaLnBrk="1" hangingPunct="1">
              <a:lnSpc>
                <a:spcPct val="70000"/>
              </a:lnSpc>
              <a:buFont typeface="Times" charset="0"/>
              <a:buNone/>
            </a:pPr>
            <a:endParaRPr lang="fr-FR" altLang="fr-FR" sz="1700">
              <a:ea typeface="ＭＳ Ｐゴシック" panose="020B0600070205080204" pitchFamily="34" charset="-128"/>
            </a:endParaRPr>
          </a:p>
          <a:p>
            <a:pPr eaLnBrk="1" hangingPunct="1">
              <a:lnSpc>
                <a:spcPct val="70000"/>
              </a:lnSpc>
              <a:buFont typeface="Times" charset="0"/>
              <a:buNone/>
            </a:pPr>
            <a:r>
              <a:rPr lang="fr-FR" altLang="fr-FR" sz="1700">
                <a:ea typeface="ＭＳ Ｐゴシック" panose="020B0600070205080204" pitchFamily="34" charset="-128"/>
              </a:rPr>
              <a:t>Ces critères permettent de découper le marché du point de vue des connaissances, attitude et expérience de l’individu à l’égard d’un produit.</a:t>
            </a:r>
          </a:p>
        </p:txBody>
      </p:sp>
      <p:sp>
        <p:nvSpPr>
          <p:cNvPr id="139267" name="Espace réservé du numéro de diapositive 3">
            <a:extLst>
              <a:ext uri="{FF2B5EF4-FFF2-40B4-BE49-F238E27FC236}">
                <a16:creationId xmlns:a16="http://schemas.microsoft.com/office/drawing/2014/main" id="{029AB418-5EA7-4492-1135-7503A117E9CC}"/>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7F88333-D2A5-9D49-A076-F1217F249388}" type="slidenum">
              <a:rPr lang="en-US" altLang="fr-FR" sz="1800" smtClean="0">
                <a:solidFill>
                  <a:schemeClr val="bg1"/>
                </a:solidFill>
              </a:rPr>
              <a:pPr algn="l"/>
              <a:t>60</a:t>
            </a:fld>
            <a:endParaRPr lang="en-US" altLang="fr-FR" sz="1800">
              <a:solidFill>
                <a:schemeClr val="bg1"/>
              </a:solidFill>
            </a:endParaRPr>
          </a:p>
        </p:txBody>
      </p:sp>
      <p:graphicFrame>
        <p:nvGraphicFramePr>
          <p:cNvPr id="79902" name="Group 30">
            <a:extLst>
              <a:ext uri="{FF2B5EF4-FFF2-40B4-BE49-F238E27FC236}">
                <a16:creationId xmlns:a16="http://schemas.microsoft.com/office/drawing/2014/main" id="{35ADEBB9-CAC3-2CA0-412E-C1D80A20550A}"/>
              </a:ext>
            </a:extLst>
          </p:cNvPr>
          <p:cNvGraphicFramePr>
            <a:graphicFrameLocks noGrp="1"/>
          </p:cNvGraphicFramePr>
          <p:nvPr/>
        </p:nvGraphicFramePr>
        <p:xfrm>
          <a:off x="381000" y="3124200"/>
          <a:ext cx="8305800" cy="2973388"/>
        </p:xfrm>
        <a:graphic>
          <a:graphicData uri="http://schemas.openxmlformats.org/drawingml/2006/table">
            <a:tbl>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1827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Critères</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2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Exemples</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17">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Occasion d’achat</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Pour un voyage en avion, vacancier ou clientèle d’affaire</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4300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Occasion de consommation</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Cognac en digestif ou apéritif</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85946">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Statut d’utilisateur</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Pour un after shave, utilisation régulière ou occasionnelle</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85946">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 recherchés</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Pour un dentifrice, protection contre les caries, blancheur des dents etc…</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a:extLst>
              <a:ext uri="{FF2B5EF4-FFF2-40B4-BE49-F238E27FC236}">
                <a16:creationId xmlns:a16="http://schemas.microsoft.com/office/drawing/2014/main" id="{9F491105-4930-9095-BEE8-4747F8D42F54}"/>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3 - Les critères de segmentation</a:t>
            </a:r>
          </a:p>
        </p:txBody>
      </p:sp>
      <p:sp>
        <p:nvSpPr>
          <p:cNvPr id="141314" name="Rectangle 2">
            <a:extLst>
              <a:ext uri="{FF2B5EF4-FFF2-40B4-BE49-F238E27FC236}">
                <a16:creationId xmlns:a16="http://schemas.microsoft.com/office/drawing/2014/main" id="{DC6D5FF8-E80C-8497-AA2B-C6A8651D5B2D}"/>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CHOIX DES CRITERES</a:t>
            </a:r>
          </a:p>
        </p:txBody>
      </p:sp>
      <p:sp>
        <p:nvSpPr>
          <p:cNvPr id="141315" name="Espace réservé du numéro de diapositive 3">
            <a:extLst>
              <a:ext uri="{FF2B5EF4-FFF2-40B4-BE49-F238E27FC236}">
                <a16:creationId xmlns:a16="http://schemas.microsoft.com/office/drawing/2014/main" id="{E8869AED-1787-DEBE-1B1C-2223FF3E36D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C7C4D7B-9C19-554F-841C-B5FB4855D680}" type="slidenum">
              <a:rPr lang="en-US" altLang="fr-FR" sz="1800" smtClean="0">
                <a:solidFill>
                  <a:schemeClr val="bg1"/>
                </a:solidFill>
              </a:rPr>
              <a:pPr algn="l"/>
              <a:t>61</a:t>
            </a:fld>
            <a:endParaRPr lang="en-US" altLang="fr-FR" sz="1800">
              <a:solidFill>
                <a:schemeClr val="bg1"/>
              </a:solidFill>
            </a:endParaRPr>
          </a:p>
        </p:txBody>
      </p:sp>
      <p:sp>
        <p:nvSpPr>
          <p:cNvPr id="141316" name="Text Box 24">
            <a:extLst>
              <a:ext uri="{FF2B5EF4-FFF2-40B4-BE49-F238E27FC236}">
                <a16:creationId xmlns:a16="http://schemas.microsoft.com/office/drawing/2014/main" id="{4A8345E5-5D4E-3689-67CB-571B0214E186}"/>
              </a:ext>
            </a:extLst>
          </p:cNvPr>
          <p:cNvSpPr txBox="1">
            <a:spLocks noChangeArrowheads="1"/>
          </p:cNvSpPr>
          <p:nvPr/>
        </p:nvSpPr>
        <p:spPr bwMode="auto">
          <a:xfrm>
            <a:off x="381000" y="1524000"/>
            <a:ext cx="3073400" cy="2417763"/>
          </a:xfrm>
          <a:prstGeom prst="rect">
            <a:avLst/>
          </a:prstGeom>
          <a:solidFill>
            <a:schemeClr val="bg1"/>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rPr>
              <a:t>La pertinence</a:t>
            </a:r>
            <a:endParaRPr lang="fr-FR" altLang="fr-FR" sz="2400"/>
          </a:p>
          <a:p>
            <a:pPr algn="ctr"/>
            <a:r>
              <a:rPr lang="fr-FR" altLang="fr-FR"/>
              <a:t>Un critère pertinent</a:t>
            </a:r>
          </a:p>
          <a:p>
            <a:pPr algn="ctr"/>
            <a:r>
              <a:rPr lang="fr-FR" altLang="fr-FR"/>
              <a:t>est lié aux comportements</a:t>
            </a:r>
          </a:p>
          <a:p>
            <a:pPr algn="ctr"/>
            <a:r>
              <a:rPr lang="fr-FR" altLang="fr-FR"/>
              <a:t>et attitudes des consommateurs</a:t>
            </a:r>
          </a:p>
          <a:p>
            <a:pPr algn="ctr"/>
            <a:r>
              <a:rPr lang="fr-FR" altLang="fr-FR"/>
              <a:t>Les segments obtenus doivent</a:t>
            </a:r>
          </a:p>
          <a:p>
            <a:pPr algn="ctr"/>
            <a:r>
              <a:rPr lang="fr-FR" altLang="fr-FR"/>
              <a:t>donner lieu à des politiques</a:t>
            </a:r>
          </a:p>
          <a:p>
            <a:pPr algn="ctr"/>
            <a:r>
              <a:rPr lang="fr-FR" altLang="fr-FR"/>
              <a:t>différentes.</a:t>
            </a:r>
          </a:p>
          <a:p>
            <a:pPr algn="ctr"/>
            <a:r>
              <a:rPr lang="fr-FR" altLang="fr-FR"/>
              <a:t>Ex: le sexe pour la confection</a:t>
            </a:r>
          </a:p>
        </p:txBody>
      </p:sp>
      <p:sp>
        <p:nvSpPr>
          <p:cNvPr id="141317" name="Text Box 25">
            <a:extLst>
              <a:ext uri="{FF2B5EF4-FFF2-40B4-BE49-F238E27FC236}">
                <a16:creationId xmlns:a16="http://schemas.microsoft.com/office/drawing/2014/main" id="{BA5F3B0C-3DD4-7321-FF18-C4E565FAC06D}"/>
              </a:ext>
            </a:extLst>
          </p:cNvPr>
          <p:cNvSpPr txBox="1">
            <a:spLocks noChangeArrowheads="1"/>
          </p:cNvSpPr>
          <p:nvPr/>
        </p:nvSpPr>
        <p:spPr bwMode="auto">
          <a:xfrm>
            <a:off x="4437063" y="1524000"/>
            <a:ext cx="3141662" cy="24177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rPr>
              <a:t>La discrimination</a:t>
            </a:r>
            <a:endParaRPr lang="fr-FR" altLang="fr-FR" sz="2400"/>
          </a:p>
          <a:p>
            <a:pPr algn="ctr"/>
            <a:r>
              <a:rPr lang="fr-FR" altLang="fr-FR"/>
              <a:t>Les segments doivent être</a:t>
            </a:r>
          </a:p>
          <a:p>
            <a:pPr algn="ctr"/>
            <a:r>
              <a:rPr lang="fr-FR" altLang="fr-FR"/>
              <a:t>Distincts les uns des autres,</a:t>
            </a:r>
          </a:p>
          <a:p>
            <a:pPr algn="ctr"/>
            <a:r>
              <a:rPr lang="fr-FR" altLang="fr-FR"/>
              <a:t>Ce qui implique une</a:t>
            </a:r>
          </a:p>
          <a:p>
            <a:pPr algn="ctr"/>
            <a:r>
              <a:rPr lang="fr-FR" altLang="fr-FR"/>
              <a:t>hétérogénéité entre les groupes</a:t>
            </a:r>
          </a:p>
          <a:p>
            <a:pPr algn="ctr"/>
            <a:r>
              <a:rPr lang="fr-FR" altLang="fr-FR"/>
              <a:t>et une homogénéité à l’intérieur</a:t>
            </a:r>
          </a:p>
          <a:p>
            <a:pPr algn="ctr"/>
            <a:r>
              <a:rPr lang="fr-FR" altLang="fr-FR"/>
              <a:t>de chaque groupe</a:t>
            </a:r>
          </a:p>
          <a:p>
            <a:pPr algn="ctr"/>
            <a:r>
              <a:rPr lang="fr-FR" altLang="fr-FR"/>
              <a:t>Ex: l’âge</a:t>
            </a:r>
          </a:p>
        </p:txBody>
      </p:sp>
      <p:sp>
        <p:nvSpPr>
          <p:cNvPr id="141318" name="Text Box 26">
            <a:extLst>
              <a:ext uri="{FF2B5EF4-FFF2-40B4-BE49-F238E27FC236}">
                <a16:creationId xmlns:a16="http://schemas.microsoft.com/office/drawing/2014/main" id="{CD5C33C5-A93D-965D-874B-36DBFB0790B0}"/>
              </a:ext>
            </a:extLst>
          </p:cNvPr>
          <p:cNvSpPr txBox="1">
            <a:spLocks noChangeArrowheads="1"/>
          </p:cNvSpPr>
          <p:nvPr/>
        </p:nvSpPr>
        <p:spPr bwMode="auto">
          <a:xfrm>
            <a:off x="361950" y="4130675"/>
            <a:ext cx="3111500" cy="1868488"/>
          </a:xfrm>
          <a:prstGeom prst="rect">
            <a:avLst/>
          </a:prstGeom>
          <a:solidFill>
            <a:schemeClr val="bg1"/>
          </a:solidFill>
          <a:ln w="38100">
            <a:solidFill>
              <a:schemeClr val="tx1"/>
            </a:solidFill>
            <a:miter lim="800000"/>
            <a:headEnd/>
            <a:tailEnd/>
          </a:ln>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rPr>
              <a:t>La mesurabilité</a:t>
            </a:r>
            <a:endParaRPr lang="fr-FR" altLang="fr-FR" sz="2400"/>
          </a:p>
          <a:p>
            <a:pPr algn="ctr"/>
            <a:r>
              <a:rPr lang="fr-FR" altLang="fr-FR"/>
              <a:t>Pour être utilisable, un segment</a:t>
            </a:r>
          </a:p>
          <a:p>
            <a:pPr algn="ctr"/>
            <a:r>
              <a:rPr lang="fr-FR" altLang="fr-FR"/>
              <a:t>doit être mesurable. Les</a:t>
            </a:r>
          </a:p>
          <a:p>
            <a:pPr algn="ctr"/>
            <a:r>
              <a:rPr lang="fr-FR" altLang="fr-FR"/>
              <a:t>individus doivent pouvoir</a:t>
            </a:r>
          </a:p>
          <a:p>
            <a:pPr algn="ctr"/>
            <a:r>
              <a:rPr lang="fr-FR" altLang="fr-FR"/>
              <a:t>être dénombrés.</a:t>
            </a:r>
          </a:p>
          <a:p>
            <a:pPr algn="ctr"/>
            <a:r>
              <a:rPr lang="fr-FR" altLang="fr-FR"/>
              <a:t>Ex: les CSP</a:t>
            </a:r>
          </a:p>
        </p:txBody>
      </p:sp>
      <p:sp>
        <p:nvSpPr>
          <p:cNvPr id="141319" name="Text Box 27">
            <a:extLst>
              <a:ext uri="{FF2B5EF4-FFF2-40B4-BE49-F238E27FC236}">
                <a16:creationId xmlns:a16="http://schemas.microsoft.com/office/drawing/2014/main" id="{904A7EBC-B564-0372-9502-35748EF1E7F7}"/>
              </a:ext>
            </a:extLst>
          </p:cNvPr>
          <p:cNvSpPr txBox="1">
            <a:spLocks noChangeArrowheads="1"/>
          </p:cNvSpPr>
          <p:nvPr/>
        </p:nvSpPr>
        <p:spPr bwMode="auto">
          <a:xfrm>
            <a:off x="4419600" y="4114800"/>
            <a:ext cx="3181350" cy="2143125"/>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solidFill>
                  <a:schemeClr val="hlink"/>
                </a:solidFill>
              </a:rPr>
              <a:t>La qualité opératoire</a:t>
            </a:r>
            <a:endParaRPr lang="fr-FR" altLang="fr-FR" sz="2400"/>
          </a:p>
          <a:p>
            <a:pPr algn="ctr"/>
            <a:r>
              <a:rPr lang="fr-FR" altLang="fr-FR"/>
              <a:t>Chaque segment doit être utile,</a:t>
            </a:r>
          </a:p>
          <a:p>
            <a:pPr algn="ctr"/>
            <a:r>
              <a:rPr lang="fr-FR" altLang="fr-FR"/>
              <a:t>accessible et utilisable.</a:t>
            </a:r>
          </a:p>
          <a:p>
            <a:pPr algn="ctr"/>
            <a:r>
              <a:rPr lang="fr-FR" altLang="fr-FR"/>
              <a:t>Ex: l’utilisation de 5 critères</a:t>
            </a:r>
          </a:p>
          <a:p>
            <a:pPr algn="ctr"/>
            <a:r>
              <a:rPr lang="fr-FR" altLang="fr-FR"/>
              <a:t>simultanément entraîne un nombre de segments très important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a:extLst>
              <a:ext uri="{FF2B5EF4-FFF2-40B4-BE49-F238E27FC236}">
                <a16:creationId xmlns:a16="http://schemas.microsoft.com/office/drawing/2014/main" id="{6BDD53F0-B513-962F-CFEA-1C68818E9BA4}"/>
              </a:ext>
            </a:extLst>
          </p:cNvPr>
          <p:cNvSpPr>
            <a:spLocks noGrp="1"/>
          </p:cNvSpPr>
          <p:nvPr>
            <p:ph type="title"/>
          </p:nvPr>
        </p:nvSpPr>
        <p:spPr>
          <a:xfrm>
            <a:off x="611188" y="180975"/>
            <a:ext cx="8763000" cy="736600"/>
          </a:xfrm>
          <a:noFill/>
        </p:spPr>
        <p:txBody>
          <a:bodyPr/>
          <a:lstStyle/>
          <a:p>
            <a:pPr eaLnBrk="1" hangingPunct="1"/>
            <a:r>
              <a:rPr lang="fr-FR" altLang="fr-FR">
                <a:ea typeface="ＭＳ Ｐゴシック" panose="020B0600070205080204" pitchFamily="34" charset="-128"/>
              </a:rPr>
              <a:t>3 - Les stratégies de ciblage</a:t>
            </a:r>
          </a:p>
        </p:txBody>
      </p:sp>
      <p:sp>
        <p:nvSpPr>
          <p:cNvPr id="99330" name="Rectangle 2">
            <a:extLst>
              <a:ext uri="{FF2B5EF4-FFF2-40B4-BE49-F238E27FC236}">
                <a16:creationId xmlns:a16="http://schemas.microsoft.com/office/drawing/2014/main" id="{37928DBC-BF1D-FA71-B866-132D9D99A635}"/>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CIBLAGE</a:t>
            </a:r>
          </a:p>
        </p:txBody>
      </p:sp>
      <p:sp>
        <p:nvSpPr>
          <p:cNvPr id="99331" name="Espace réservé du numéro de diapositive 3">
            <a:extLst>
              <a:ext uri="{FF2B5EF4-FFF2-40B4-BE49-F238E27FC236}">
                <a16:creationId xmlns:a16="http://schemas.microsoft.com/office/drawing/2014/main" id="{229B3A7D-9C04-2C4F-CE05-2C465113D74C}"/>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9A1DF43F-C8CE-8847-837A-1E396F75735F}" type="slidenum">
              <a:rPr lang="en-US" altLang="fr-FR" sz="1800" smtClean="0">
                <a:solidFill>
                  <a:schemeClr val="bg1"/>
                </a:solidFill>
              </a:rPr>
              <a:pPr algn="l"/>
              <a:t>62</a:t>
            </a:fld>
            <a:endParaRPr lang="en-US" altLang="fr-FR" sz="1800">
              <a:solidFill>
                <a:schemeClr val="bg1"/>
              </a:solidFill>
            </a:endParaRPr>
          </a:p>
        </p:txBody>
      </p:sp>
      <p:sp>
        <p:nvSpPr>
          <p:cNvPr id="99332" name="Oval 8" descr="Diagonales larges vers le haut">
            <a:extLst>
              <a:ext uri="{FF2B5EF4-FFF2-40B4-BE49-F238E27FC236}">
                <a16:creationId xmlns:a16="http://schemas.microsoft.com/office/drawing/2014/main" id="{CF23392C-6A82-B043-230E-D0C638951D72}"/>
              </a:ext>
            </a:extLst>
          </p:cNvPr>
          <p:cNvSpPr>
            <a:spLocks noChangeArrowheads="1"/>
          </p:cNvSpPr>
          <p:nvPr/>
        </p:nvSpPr>
        <p:spPr bwMode="auto">
          <a:xfrm>
            <a:off x="304800" y="2225675"/>
            <a:ext cx="2057400" cy="1660525"/>
          </a:xfrm>
          <a:prstGeom prst="ellipse">
            <a:avLst/>
          </a:prstGeom>
          <a:blipFill dpi="0" rotWithShape="0">
            <a:blip r:embed="rId3"/>
            <a:srcRect/>
            <a:tile tx="0" ty="0" sx="100000" sy="100000" flip="none" algn="tl"/>
          </a:blipFill>
          <a:ln w="9525">
            <a:solidFill>
              <a:schemeClr val="tx1"/>
            </a:solidFill>
            <a:round/>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99333" name="Text Box 9">
            <a:extLst>
              <a:ext uri="{FF2B5EF4-FFF2-40B4-BE49-F238E27FC236}">
                <a16:creationId xmlns:a16="http://schemas.microsoft.com/office/drawing/2014/main" id="{31F95504-444A-4B5E-9A80-7134D057EE99}"/>
              </a:ext>
            </a:extLst>
          </p:cNvPr>
          <p:cNvSpPr txBox="1">
            <a:spLocks noChangeArrowheads="1"/>
          </p:cNvSpPr>
          <p:nvPr/>
        </p:nvSpPr>
        <p:spPr bwMode="auto">
          <a:xfrm>
            <a:off x="790575" y="3962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Marché</a:t>
            </a:r>
          </a:p>
        </p:txBody>
      </p:sp>
      <p:sp>
        <p:nvSpPr>
          <p:cNvPr id="99334" name="Text Box 10">
            <a:extLst>
              <a:ext uri="{FF2B5EF4-FFF2-40B4-BE49-F238E27FC236}">
                <a16:creationId xmlns:a16="http://schemas.microsoft.com/office/drawing/2014/main" id="{24D163BD-0BDE-1FC5-6A9B-455B8D0734E9}"/>
              </a:ext>
            </a:extLst>
          </p:cNvPr>
          <p:cNvSpPr txBox="1">
            <a:spLocks noChangeArrowheads="1"/>
          </p:cNvSpPr>
          <p:nvPr/>
        </p:nvSpPr>
        <p:spPr bwMode="auto">
          <a:xfrm>
            <a:off x="2514600" y="2598738"/>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produit</a:t>
            </a:r>
          </a:p>
          <a:p>
            <a:r>
              <a:rPr lang="fr-FR" altLang="fr-FR"/>
              <a:t>1 plan marketing</a:t>
            </a:r>
          </a:p>
          <a:p>
            <a:r>
              <a:rPr lang="fr-FR" altLang="fr-FR"/>
              <a:t>pour tous les</a:t>
            </a:r>
          </a:p>
          <a:p>
            <a:r>
              <a:rPr lang="fr-FR" altLang="fr-FR"/>
              <a:t>segments</a:t>
            </a:r>
            <a:endParaRPr lang="fr-FR" altLang="fr-FR" sz="2400"/>
          </a:p>
        </p:txBody>
      </p:sp>
      <p:sp>
        <p:nvSpPr>
          <p:cNvPr id="99335" name="Text Box 12">
            <a:extLst>
              <a:ext uri="{FF2B5EF4-FFF2-40B4-BE49-F238E27FC236}">
                <a16:creationId xmlns:a16="http://schemas.microsoft.com/office/drawing/2014/main" id="{12533A7E-7FE1-FD31-C021-DB66A708DBCE}"/>
              </a:ext>
            </a:extLst>
          </p:cNvPr>
          <p:cNvSpPr txBox="1">
            <a:spLocks noChangeArrowheads="1"/>
          </p:cNvSpPr>
          <p:nvPr/>
        </p:nvSpPr>
        <p:spPr bwMode="auto">
          <a:xfrm>
            <a:off x="365125" y="1600200"/>
            <a:ext cx="3489325"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 marketing indifférencié</a:t>
            </a:r>
            <a:endParaRPr lang="fr-FR" altLang="fr-FR" sz="2400"/>
          </a:p>
        </p:txBody>
      </p:sp>
      <p:sp>
        <p:nvSpPr>
          <p:cNvPr id="99336" name="Line 13">
            <a:extLst>
              <a:ext uri="{FF2B5EF4-FFF2-40B4-BE49-F238E27FC236}">
                <a16:creationId xmlns:a16="http://schemas.microsoft.com/office/drawing/2014/main" id="{F5370F19-6811-90EC-7115-DE5A26EB0FA2}"/>
              </a:ext>
            </a:extLst>
          </p:cNvPr>
          <p:cNvSpPr>
            <a:spLocks noChangeShapeType="1"/>
          </p:cNvSpPr>
          <p:nvPr/>
        </p:nvSpPr>
        <p:spPr bwMode="auto">
          <a:xfrm>
            <a:off x="2514600" y="2682875"/>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99337" name="Text Box 14">
            <a:extLst>
              <a:ext uri="{FF2B5EF4-FFF2-40B4-BE49-F238E27FC236}">
                <a16:creationId xmlns:a16="http://schemas.microsoft.com/office/drawing/2014/main" id="{A26176B2-9E4F-807F-F728-1EA4CD8703B3}"/>
              </a:ext>
            </a:extLst>
          </p:cNvPr>
          <p:cNvSpPr txBox="1">
            <a:spLocks noChangeArrowheads="1"/>
          </p:cNvSpPr>
          <p:nvPr/>
        </p:nvSpPr>
        <p:spPr bwMode="auto">
          <a:xfrm>
            <a:off x="4594225" y="3076575"/>
            <a:ext cx="36464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Cette stratégie est à l’opposé</a:t>
            </a:r>
          </a:p>
          <a:p>
            <a:r>
              <a:rPr lang="fr-FR" altLang="fr-FR" sz="2000"/>
              <a:t>de la notion de segmentation.</a:t>
            </a:r>
          </a:p>
          <a:p>
            <a:r>
              <a:rPr lang="fr-FR" altLang="fr-FR" sz="2000"/>
              <a:t>L’entreprise adopte une démarche</a:t>
            </a:r>
          </a:p>
          <a:p>
            <a:r>
              <a:rPr lang="fr-FR" altLang="fr-FR" sz="2000"/>
              <a:t>globale destinée à tous les</a:t>
            </a:r>
          </a:p>
          <a:p>
            <a:r>
              <a:rPr lang="fr-FR" altLang="fr-FR" sz="2000"/>
              <a:t>acheteurs potentiels.</a:t>
            </a:r>
          </a:p>
        </p:txBody>
      </p:sp>
      <p:graphicFrame>
        <p:nvGraphicFramePr>
          <p:cNvPr id="81956" name="Group 36">
            <a:extLst>
              <a:ext uri="{FF2B5EF4-FFF2-40B4-BE49-F238E27FC236}">
                <a16:creationId xmlns:a16="http://schemas.microsoft.com/office/drawing/2014/main" id="{5515B37A-2746-0CAF-E002-3418A843C96F}"/>
              </a:ext>
            </a:extLst>
          </p:cNvPr>
          <p:cNvGraphicFramePr>
            <a:graphicFrameLocks noGrp="1"/>
          </p:cNvGraphicFramePr>
          <p:nvPr/>
        </p:nvGraphicFramePr>
        <p:xfrm>
          <a:off x="152400" y="4868863"/>
          <a:ext cx="8686800" cy="1303337"/>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7626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27074">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Économies d’échelles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Risque important : une erreur peut être fatale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pic>
        <p:nvPicPr>
          <p:cNvPr id="99349" name="Picture 23" descr="Stylo bille Bic cristal Pointe moyenne">
            <a:extLst>
              <a:ext uri="{FF2B5EF4-FFF2-40B4-BE49-F238E27FC236}">
                <a16:creationId xmlns:a16="http://schemas.microsoft.com/office/drawing/2014/main" id="{DF2C7F7B-ECC1-2EBE-7489-5B05DC5C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79533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3">
            <a:extLst>
              <a:ext uri="{FF2B5EF4-FFF2-40B4-BE49-F238E27FC236}">
                <a16:creationId xmlns:a16="http://schemas.microsoft.com/office/drawing/2014/main" id="{994B3383-2E2D-29BF-9A12-76A82EE204D8}"/>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4 - Les stratégies</a:t>
            </a:r>
          </a:p>
        </p:txBody>
      </p:sp>
      <p:sp>
        <p:nvSpPr>
          <p:cNvPr id="145410" name="Rectangle 2">
            <a:extLst>
              <a:ext uri="{FF2B5EF4-FFF2-40B4-BE49-F238E27FC236}">
                <a16:creationId xmlns:a16="http://schemas.microsoft.com/office/drawing/2014/main" id="{4E876310-4C90-63E7-22B2-D0100D0CDB1E}"/>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CIBLAGE</a:t>
            </a:r>
          </a:p>
        </p:txBody>
      </p:sp>
      <p:sp>
        <p:nvSpPr>
          <p:cNvPr id="145411" name="Espace réservé du numéro de diapositive 3">
            <a:extLst>
              <a:ext uri="{FF2B5EF4-FFF2-40B4-BE49-F238E27FC236}">
                <a16:creationId xmlns:a16="http://schemas.microsoft.com/office/drawing/2014/main" id="{73BBEF17-AAA3-D91D-4D08-F016348B284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33E2AAE-83DC-514E-A318-EAEA0F5D1EDB}" type="slidenum">
              <a:rPr lang="en-US" altLang="fr-FR" sz="1800" smtClean="0">
                <a:solidFill>
                  <a:schemeClr val="bg1"/>
                </a:solidFill>
              </a:rPr>
              <a:pPr algn="l"/>
              <a:t>63</a:t>
            </a:fld>
            <a:endParaRPr lang="en-US" altLang="fr-FR" sz="1800">
              <a:solidFill>
                <a:schemeClr val="bg1"/>
              </a:solidFill>
            </a:endParaRPr>
          </a:p>
        </p:txBody>
      </p:sp>
      <p:sp>
        <p:nvSpPr>
          <p:cNvPr id="145412" name="Oval 4" descr="Diagonales larges vers le haut">
            <a:extLst>
              <a:ext uri="{FF2B5EF4-FFF2-40B4-BE49-F238E27FC236}">
                <a16:creationId xmlns:a16="http://schemas.microsoft.com/office/drawing/2014/main" id="{8432355D-10DB-50A4-A749-6CE9E6C4A706}"/>
              </a:ext>
            </a:extLst>
          </p:cNvPr>
          <p:cNvSpPr>
            <a:spLocks noChangeArrowheads="1"/>
          </p:cNvSpPr>
          <p:nvPr/>
        </p:nvSpPr>
        <p:spPr bwMode="auto">
          <a:xfrm>
            <a:off x="228600" y="2225675"/>
            <a:ext cx="2209800" cy="16605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5413" name="Text Box 5">
            <a:extLst>
              <a:ext uri="{FF2B5EF4-FFF2-40B4-BE49-F238E27FC236}">
                <a16:creationId xmlns:a16="http://schemas.microsoft.com/office/drawing/2014/main" id="{22D462CA-94DF-87E0-8236-8142B89FF844}"/>
              </a:ext>
            </a:extLst>
          </p:cNvPr>
          <p:cNvSpPr txBox="1">
            <a:spLocks noChangeArrowheads="1"/>
          </p:cNvSpPr>
          <p:nvPr/>
        </p:nvSpPr>
        <p:spPr bwMode="auto">
          <a:xfrm>
            <a:off x="790575" y="3962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Marché</a:t>
            </a:r>
          </a:p>
        </p:txBody>
      </p:sp>
      <p:sp>
        <p:nvSpPr>
          <p:cNvPr id="145414" name="Text Box 6">
            <a:extLst>
              <a:ext uri="{FF2B5EF4-FFF2-40B4-BE49-F238E27FC236}">
                <a16:creationId xmlns:a16="http://schemas.microsoft.com/office/drawing/2014/main" id="{F413291E-F313-1121-EB5E-0619092802D3}"/>
              </a:ext>
            </a:extLst>
          </p:cNvPr>
          <p:cNvSpPr txBox="1">
            <a:spLocks noChangeArrowheads="1"/>
          </p:cNvSpPr>
          <p:nvPr/>
        </p:nvSpPr>
        <p:spPr bwMode="auto">
          <a:xfrm>
            <a:off x="2514600" y="2598738"/>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produit</a:t>
            </a:r>
          </a:p>
          <a:p>
            <a:r>
              <a:rPr lang="fr-FR" altLang="fr-FR"/>
              <a:t>1 plan marketing</a:t>
            </a:r>
          </a:p>
          <a:p>
            <a:r>
              <a:rPr lang="fr-FR" altLang="fr-FR"/>
              <a:t>pour tout le</a:t>
            </a:r>
          </a:p>
          <a:p>
            <a:r>
              <a:rPr lang="fr-FR" altLang="fr-FR"/>
              <a:t>segment</a:t>
            </a:r>
            <a:endParaRPr lang="fr-FR" altLang="fr-FR" sz="2400"/>
          </a:p>
        </p:txBody>
      </p:sp>
      <p:sp>
        <p:nvSpPr>
          <p:cNvPr id="145415" name="Text Box 7">
            <a:extLst>
              <a:ext uri="{FF2B5EF4-FFF2-40B4-BE49-F238E27FC236}">
                <a16:creationId xmlns:a16="http://schemas.microsoft.com/office/drawing/2014/main" id="{8412785B-2C57-0D89-FA6E-3BD60498BD89}"/>
              </a:ext>
            </a:extLst>
          </p:cNvPr>
          <p:cNvSpPr txBox="1">
            <a:spLocks noChangeArrowheads="1"/>
          </p:cNvSpPr>
          <p:nvPr/>
        </p:nvSpPr>
        <p:spPr bwMode="auto">
          <a:xfrm>
            <a:off x="365125" y="1600200"/>
            <a:ext cx="3116263"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 marketing concentré</a:t>
            </a:r>
            <a:endParaRPr lang="fr-FR" altLang="fr-FR" sz="2400"/>
          </a:p>
        </p:txBody>
      </p:sp>
      <p:sp>
        <p:nvSpPr>
          <p:cNvPr id="145416" name="Line 8">
            <a:extLst>
              <a:ext uri="{FF2B5EF4-FFF2-40B4-BE49-F238E27FC236}">
                <a16:creationId xmlns:a16="http://schemas.microsoft.com/office/drawing/2014/main" id="{CECE74E6-29B0-DB8A-1214-90B067267199}"/>
              </a:ext>
            </a:extLst>
          </p:cNvPr>
          <p:cNvSpPr>
            <a:spLocks noChangeShapeType="1"/>
          </p:cNvSpPr>
          <p:nvPr/>
        </p:nvSpPr>
        <p:spPr bwMode="auto">
          <a:xfrm>
            <a:off x="2514600" y="2682875"/>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5417" name="Text Box 9">
            <a:extLst>
              <a:ext uri="{FF2B5EF4-FFF2-40B4-BE49-F238E27FC236}">
                <a16:creationId xmlns:a16="http://schemas.microsoft.com/office/drawing/2014/main" id="{C9F1AC0D-A6A9-33C1-0874-77BB42C9683C}"/>
              </a:ext>
            </a:extLst>
          </p:cNvPr>
          <p:cNvSpPr txBox="1">
            <a:spLocks noChangeArrowheads="1"/>
          </p:cNvSpPr>
          <p:nvPr/>
        </p:nvSpPr>
        <p:spPr bwMode="auto">
          <a:xfrm>
            <a:off x="4572000" y="2332038"/>
            <a:ext cx="44227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L’entreprise concentre tous ses efforts</a:t>
            </a:r>
          </a:p>
          <a:p>
            <a:r>
              <a:rPr lang="fr-FR" altLang="fr-FR" sz="2000"/>
              <a:t>sur un seul segment. On peut aussi parler</a:t>
            </a:r>
          </a:p>
          <a:p>
            <a:r>
              <a:rPr lang="fr-FR" altLang="fr-FR" sz="2000"/>
              <a:t>de stratégie de créneau ou de niche</a:t>
            </a:r>
          </a:p>
          <a:p>
            <a:endParaRPr lang="fr-FR" altLang="fr-FR" sz="2000"/>
          </a:p>
          <a:p>
            <a:r>
              <a:rPr lang="fr-FR" altLang="fr-FR" sz="2000"/>
              <a:t>Ex : Jaguar sur le marché de l’automobile</a:t>
            </a:r>
          </a:p>
        </p:txBody>
      </p:sp>
      <p:graphicFrame>
        <p:nvGraphicFramePr>
          <p:cNvPr id="82969" name="Group 25">
            <a:extLst>
              <a:ext uri="{FF2B5EF4-FFF2-40B4-BE49-F238E27FC236}">
                <a16:creationId xmlns:a16="http://schemas.microsoft.com/office/drawing/2014/main" id="{05D691E7-7B6D-7D06-E955-34E50DE899F4}"/>
              </a:ext>
            </a:extLst>
          </p:cNvPr>
          <p:cNvGraphicFramePr>
            <a:graphicFrameLocks noGrp="1"/>
          </p:cNvGraphicFramePr>
          <p:nvPr/>
        </p:nvGraphicFramePr>
        <p:xfrm>
          <a:off x="152400" y="4419600"/>
          <a:ext cx="8686800" cy="1928830"/>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75620">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5319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Meilleure connaissance des besoins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Réputation de spécialiste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Spécialisation donc économies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Accessible aux PME</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 plus faible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Risque important</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45429" name="Rectangle 23" descr="Diagonales larges vers le haut">
            <a:extLst>
              <a:ext uri="{FF2B5EF4-FFF2-40B4-BE49-F238E27FC236}">
                <a16:creationId xmlns:a16="http://schemas.microsoft.com/office/drawing/2014/main" id="{62BFBE26-D175-BADE-9872-4FAF128ACC18}"/>
              </a:ext>
            </a:extLst>
          </p:cNvPr>
          <p:cNvSpPr>
            <a:spLocks noChangeArrowheads="1"/>
          </p:cNvSpPr>
          <p:nvPr/>
        </p:nvSpPr>
        <p:spPr bwMode="auto">
          <a:xfrm>
            <a:off x="304800" y="2819400"/>
            <a:ext cx="2057400" cy="4572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pic>
        <p:nvPicPr>
          <p:cNvPr id="145430" name="Image 12" descr="images-3.jpeg">
            <a:extLst>
              <a:ext uri="{FF2B5EF4-FFF2-40B4-BE49-F238E27FC236}">
                <a16:creationId xmlns:a16="http://schemas.microsoft.com/office/drawing/2014/main" id="{E9CDEF6D-F281-2D87-3FD6-DCB43DC93E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254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43CA0B4A-62D6-4592-0F7F-BF6B9FBE510E}"/>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CIBLAGE</a:t>
            </a:r>
          </a:p>
        </p:txBody>
      </p:sp>
      <p:sp>
        <p:nvSpPr>
          <p:cNvPr id="101378" name="Espace réservé du numéro de diapositive 3">
            <a:extLst>
              <a:ext uri="{FF2B5EF4-FFF2-40B4-BE49-F238E27FC236}">
                <a16:creationId xmlns:a16="http://schemas.microsoft.com/office/drawing/2014/main" id="{8227892A-2FF5-C517-1C36-4B4603D6F08C}"/>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3D35836B-22C3-7E44-8DDC-B5E53550EE54}" type="slidenum">
              <a:rPr lang="en-US" altLang="fr-FR" sz="1800" smtClean="0">
                <a:solidFill>
                  <a:schemeClr val="bg1"/>
                </a:solidFill>
              </a:rPr>
              <a:pPr algn="l"/>
              <a:t>64</a:t>
            </a:fld>
            <a:endParaRPr lang="en-US" altLang="fr-FR" sz="1800">
              <a:solidFill>
                <a:schemeClr val="bg1"/>
              </a:solidFill>
            </a:endParaRPr>
          </a:p>
        </p:txBody>
      </p:sp>
      <p:sp>
        <p:nvSpPr>
          <p:cNvPr id="101379" name="Oval 4" descr="Diagonales larges vers le haut">
            <a:extLst>
              <a:ext uri="{FF2B5EF4-FFF2-40B4-BE49-F238E27FC236}">
                <a16:creationId xmlns:a16="http://schemas.microsoft.com/office/drawing/2014/main" id="{BB9093CD-7C9F-DA2F-AA0A-098D22BB4C9F}"/>
              </a:ext>
            </a:extLst>
          </p:cNvPr>
          <p:cNvSpPr>
            <a:spLocks noChangeArrowheads="1"/>
          </p:cNvSpPr>
          <p:nvPr/>
        </p:nvSpPr>
        <p:spPr bwMode="auto">
          <a:xfrm>
            <a:off x="228600" y="2225675"/>
            <a:ext cx="2209800" cy="16605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1380" name="Text Box 5">
            <a:extLst>
              <a:ext uri="{FF2B5EF4-FFF2-40B4-BE49-F238E27FC236}">
                <a16:creationId xmlns:a16="http://schemas.microsoft.com/office/drawing/2014/main" id="{6C112DC3-89AA-5A05-61A1-515E04773BFE}"/>
              </a:ext>
            </a:extLst>
          </p:cNvPr>
          <p:cNvSpPr txBox="1">
            <a:spLocks noChangeArrowheads="1"/>
          </p:cNvSpPr>
          <p:nvPr/>
        </p:nvSpPr>
        <p:spPr bwMode="auto">
          <a:xfrm>
            <a:off x="790575" y="3962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Marché</a:t>
            </a:r>
          </a:p>
        </p:txBody>
      </p:sp>
      <p:sp>
        <p:nvSpPr>
          <p:cNvPr id="101381" name="Text Box 6">
            <a:extLst>
              <a:ext uri="{FF2B5EF4-FFF2-40B4-BE49-F238E27FC236}">
                <a16:creationId xmlns:a16="http://schemas.microsoft.com/office/drawing/2014/main" id="{F81AD194-893F-9F18-6C5E-5E759833943C}"/>
              </a:ext>
            </a:extLst>
          </p:cNvPr>
          <p:cNvSpPr txBox="1">
            <a:spLocks noChangeArrowheads="1"/>
          </p:cNvSpPr>
          <p:nvPr/>
        </p:nvSpPr>
        <p:spPr bwMode="auto">
          <a:xfrm>
            <a:off x="2514600" y="2598738"/>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produit</a:t>
            </a:r>
          </a:p>
          <a:p>
            <a:r>
              <a:rPr lang="fr-FR" altLang="fr-FR"/>
              <a:t>1 plan marketing</a:t>
            </a:r>
          </a:p>
          <a:p>
            <a:r>
              <a:rPr lang="fr-FR" altLang="fr-FR"/>
              <a:t>pour tout le</a:t>
            </a:r>
          </a:p>
          <a:p>
            <a:r>
              <a:rPr lang="fr-FR" altLang="fr-FR"/>
              <a:t>segment</a:t>
            </a:r>
            <a:endParaRPr lang="fr-FR" altLang="fr-FR" sz="2400"/>
          </a:p>
        </p:txBody>
      </p:sp>
      <p:sp>
        <p:nvSpPr>
          <p:cNvPr id="101382" name="Text Box 7">
            <a:extLst>
              <a:ext uri="{FF2B5EF4-FFF2-40B4-BE49-F238E27FC236}">
                <a16:creationId xmlns:a16="http://schemas.microsoft.com/office/drawing/2014/main" id="{5B920BAF-E413-D52F-6146-9640380FC0D6}"/>
              </a:ext>
            </a:extLst>
          </p:cNvPr>
          <p:cNvSpPr txBox="1">
            <a:spLocks noChangeArrowheads="1"/>
          </p:cNvSpPr>
          <p:nvPr/>
        </p:nvSpPr>
        <p:spPr bwMode="auto">
          <a:xfrm>
            <a:off x="365125" y="1600200"/>
            <a:ext cx="3116263"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 marketing concentré</a:t>
            </a:r>
            <a:endParaRPr lang="fr-FR" altLang="fr-FR" sz="2400"/>
          </a:p>
        </p:txBody>
      </p:sp>
      <p:sp>
        <p:nvSpPr>
          <p:cNvPr id="101383" name="Line 8">
            <a:extLst>
              <a:ext uri="{FF2B5EF4-FFF2-40B4-BE49-F238E27FC236}">
                <a16:creationId xmlns:a16="http://schemas.microsoft.com/office/drawing/2014/main" id="{DCB6C892-80F5-4CB4-7136-13CD7A447F04}"/>
              </a:ext>
            </a:extLst>
          </p:cNvPr>
          <p:cNvSpPr>
            <a:spLocks noChangeShapeType="1"/>
          </p:cNvSpPr>
          <p:nvPr/>
        </p:nvSpPr>
        <p:spPr bwMode="auto">
          <a:xfrm>
            <a:off x="2514600" y="2682875"/>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1384" name="Text Box 9">
            <a:extLst>
              <a:ext uri="{FF2B5EF4-FFF2-40B4-BE49-F238E27FC236}">
                <a16:creationId xmlns:a16="http://schemas.microsoft.com/office/drawing/2014/main" id="{A0DD0733-6BF6-2A4A-780F-38880E80465B}"/>
              </a:ext>
            </a:extLst>
          </p:cNvPr>
          <p:cNvSpPr txBox="1">
            <a:spLocks noChangeArrowheads="1"/>
          </p:cNvSpPr>
          <p:nvPr/>
        </p:nvSpPr>
        <p:spPr bwMode="auto">
          <a:xfrm>
            <a:off x="4568825" y="2535238"/>
            <a:ext cx="44227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L’entreprise concentre tous ses efforts</a:t>
            </a:r>
          </a:p>
          <a:p>
            <a:r>
              <a:rPr lang="fr-FR" altLang="fr-FR" sz="2000"/>
              <a:t>sur un seul segment. On peut aussi parler</a:t>
            </a:r>
          </a:p>
          <a:p>
            <a:r>
              <a:rPr lang="fr-FR" altLang="fr-FR" sz="2000"/>
              <a:t>de stratégie de créneau ou de niche</a:t>
            </a:r>
          </a:p>
          <a:p>
            <a:endParaRPr lang="fr-FR" altLang="fr-FR" sz="2000"/>
          </a:p>
          <a:p>
            <a:r>
              <a:rPr lang="fr-FR" altLang="fr-FR" sz="2000"/>
              <a:t>Ex : Jaguar sur le marché de l’automobile</a:t>
            </a:r>
          </a:p>
        </p:txBody>
      </p:sp>
      <p:graphicFrame>
        <p:nvGraphicFramePr>
          <p:cNvPr id="82969" name="Group 25">
            <a:extLst>
              <a:ext uri="{FF2B5EF4-FFF2-40B4-BE49-F238E27FC236}">
                <a16:creationId xmlns:a16="http://schemas.microsoft.com/office/drawing/2014/main" id="{7CD66C26-6E4F-C6EC-CE7F-8F9B3A2E73E0}"/>
              </a:ext>
            </a:extLst>
          </p:cNvPr>
          <p:cNvGraphicFramePr>
            <a:graphicFrameLocks noGrp="1"/>
          </p:cNvGraphicFramePr>
          <p:nvPr/>
        </p:nvGraphicFramePr>
        <p:xfrm>
          <a:off x="152400" y="4419600"/>
          <a:ext cx="8686800" cy="1928814"/>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75604">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53209">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Meilleure connaissance des besoins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Réputation de spécialiste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Spécialisation donc économies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Accessible aux PME</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Segment plus faible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Risque important</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1396" name="Rectangle 23" descr="Diagonales larges vers le haut">
            <a:extLst>
              <a:ext uri="{FF2B5EF4-FFF2-40B4-BE49-F238E27FC236}">
                <a16:creationId xmlns:a16="http://schemas.microsoft.com/office/drawing/2014/main" id="{086935E8-2168-0B8E-FA5B-70F9613FD296}"/>
              </a:ext>
            </a:extLst>
          </p:cNvPr>
          <p:cNvSpPr>
            <a:spLocks noChangeArrowheads="1"/>
          </p:cNvSpPr>
          <p:nvPr/>
        </p:nvSpPr>
        <p:spPr bwMode="auto">
          <a:xfrm>
            <a:off x="304800" y="2819400"/>
            <a:ext cx="2057400" cy="4572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1397" name="Rectangle 3">
            <a:extLst>
              <a:ext uri="{FF2B5EF4-FFF2-40B4-BE49-F238E27FC236}">
                <a16:creationId xmlns:a16="http://schemas.microsoft.com/office/drawing/2014/main" id="{E0A4F9E9-8C03-4B8C-A99E-9FF7551A3A3C}"/>
              </a:ext>
            </a:extLst>
          </p:cNvPr>
          <p:cNvSpPr>
            <a:spLocks noGrp="1"/>
          </p:cNvSpPr>
          <p:nvPr>
            <p:ph type="title"/>
          </p:nvPr>
        </p:nvSpPr>
        <p:spPr>
          <a:xfrm>
            <a:off x="611188" y="180975"/>
            <a:ext cx="8763000" cy="736600"/>
          </a:xfrm>
          <a:noFill/>
        </p:spPr>
        <p:txBody>
          <a:bodyPr/>
          <a:lstStyle/>
          <a:p>
            <a:pPr eaLnBrk="1" hangingPunct="1"/>
            <a:r>
              <a:rPr lang="fr-FR" altLang="fr-FR">
                <a:ea typeface="ＭＳ Ｐゴシック" panose="020B0600070205080204" pitchFamily="34" charset="-128"/>
              </a:rPr>
              <a:t>3 - Les stratégies de ciblage</a:t>
            </a:r>
          </a:p>
        </p:txBody>
      </p:sp>
      <p:pic>
        <p:nvPicPr>
          <p:cNvPr id="101398" name="Picture 24" descr="Offres du moment gamme Microcar Dué">
            <a:extLst>
              <a:ext uri="{FF2B5EF4-FFF2-40B4-BE49-F238E27FC236}">
                <a16:creationId xmlns:a16="http://schemas.microsoft.com/office/drawing/2014/main" id="{4873AE6F-3F24-2F92-BF74-AE02EA958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523875"/>
            <a:ext cx="295275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4563469-E040-A4C8-45DF-3CE69FB5F45A}"/>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CIBLAGE</a:t>
            </a:r>
          </a:p>
        </p:txBody>
      </p:sp>
      <p:sp>
        <p:nvSpPr>
          <p:cNvPr id="103426" name="Espace réservé du numéro de diapositive 3">
            <a:extLst>
              <a:ext uri="{FF2B5EF4-FFF2-40B4-BE49-F238E27FC236}">
                <a16:creationId xmlns:a16="http://schemas.microsoft.com/office/drawing/2014/main" id="{B3FF20B3-56AF-D05E-9458-774169499DFD}"/>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2D6BB30-FB09-C54C-AA8F-42D2D9AF62FC}" type="slidenum">
              <a:rPr lang="en-US" altLang="fr-FR" sz="1800" smtClean="0">
                <a:solidFill>
                  <a:schemeClr val="bg1"/>
                </a:solidFill>
              </a:rPr>
              <a:pPr algn="l"/>
              <a:t>65</a:t>
            </a:fld>
            <a:endParaRPr lang="en-US" altLang="fr-FR" sz="1800">
              <a:solidFill>
                <a:schemeClr val="bg1"/>
              </a:solidFill>
            </a:endParaRPr>
          </a:p>
        </p:txBody>
      </p:sp>
      <p:sp>
        <p:nvSpPr>
          <p:cNvPr id="103427" name="Oval 4" descr="Diagonales larges vers le haut">
            <a:extLst>
              <a:ext uri="{FF2B5EF4-FFF2-40B4-BE49-F238E27FC236}">
                <a16:creationId xmlns:a16="http://schemas.microsoft.com/office/drawing/2014/main" id="{A2F70497-B9CD-E703-A0C9-6D10003CC8B3}"/>
              </a:ext>
            </a:extLst>
          </p:cNvPr>
          <p:cNvSpPr>
            <a:spLocks noChangeArrowheads="1"/>
          </p:cNvSpPr>
          <p:nvPr/>
        </p:nvSpPr>
        <p:spPr bwMode="auto">
          <a:xfrm>
            <a:off x="228600" y="2225675"/>
            <a:ext cx="2209800" cy="16605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3428" name="Text Box 5">
            <a:extLst>
              <a:ext uri="{FF2B5EF4-FFF2-40B4-BE49-F238E27FC236}">
                <a16:creationId xmlns:a16="http://schemas.microsoft.com/office/drawing/2014/main" id="{B26809D4-BC14-3D11-CC86-CCEE5A337468}"/>
              </a:ext>
            </a:extLst>
          </p:cNvPr>
          <p:cNvSpPr txBox="1">
            <a:spLocks noChangeArrowheads="1"/>
          </p:cNvSpPr>
          <p:nvPr/>
        </p:nvSpPr>
        <p:spPr bwMode="auto">
          <a:xfrm>
            <a:off x="790575" y="3962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Marché</a:t>
            </a:r>
          </a:p>
        </p:txBody>
      </p:sp>
      <p:sp>
        <p:nvSpPr>
          <p:cNvPr id="103429" name="Text Box 6">
            <a:extLst>
              <a:ext uri="{FF2B5EF4-FFF2-40B4-BE49-F238E27FC236}">
                <a16:creationId xmlns:a16="http://schemas.microsoft.com/office/drawing/2014/main" id="{879BD967-5FF3-F986-4D67-B0BA0E87D074}"/>
              </a:ext>
            </a:extLst>
          </p:cNvPr>
          <p:cNvSpPr txBox="1">
            <a:spLocks noChangeArrowheads="1"/>
          </p:cNvSpPr>
          <p:nvPr/>
        </p:nvSpPr>
        <p:spPr bwMode="auto">
          <a:xfrm>
            <a:off x="2514600" y="2598738"/>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produit</a:t>
            </a:r>
          </a:p>
          <a:p>
            <a:r>
              <a:rPr lang="fr-FR" altLang="fr-FR"/>
              <a:t>1 plan marketing</a:t>
            </a:r>
          </a:p>
          <a:p>
            <a:r>
              <a:rPr lang="fr-FR" altLang="fr-FR"/>
              <a:t>par</a:t>
            </a:r>
          </a:p>
          <a:p>
            <a:r>
              <a:rPr lang="fr-FR" altLang="fr-FR"/>
              <a:t>segment</a:t>
            </a:r>
            <a:endParaRPr lang="fr-FR" altLang="fr-FR" sz="2400"/>
          </a:p>
        </p:txBody>
      </p:sp>
      <p:sp>
        <p:nvSpPr>
          <p:cNvPr id="103430" name="Text Box 7">
            <a:extLst>
              <a:ext uri="{FF2B5EF4-FFF2-40B4-BE49-F238E27FC236}">
                <a16:creationId xmlns:a16="http://schemas.microsoft.com/office/drawing/2014/main" id="{14433761-BFF0-EF73-6658-A4AB21EADF7F}"/>
              </a:ext>
            </a:extLst>
          </p:cNvPr>
          <p:cNvSpPr txBox="1">
            <a:spLocks noChangeArrowheads="1"/>
          </p:cNvSpPr>
          <p:nvPr/>
        </p:nvSpPr>
        <p:spPr bwMode="auto">
          <a:xfrm>
            <a:off x="365125" y="1600200"/>
            <a:ext cx="2727325"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 marketing adapté</a:t>
            </a:r>
            <a:endParaRPr lang="fr-FR" altLang="fr-FR" sz="2400"/>
          </a:p>
        </p:txBody>
      </p:sp>
      <p:sp>
        <p:nvSpPr>
          <p:cNvPr id="103431" name="Line 8">
            <a:extLst>
              <a:ext uri="{FF2B5EF4-FFF2-40B4-BE49-F238E27FC236}">
                <a16:creationId xmlns:a16="http://schemas.microsoft.com/office/drawing/2014/main" id="{3E47A3C2-69CA-4641-A3F5-3D6FB88AD14F}"/>
              </a:ext>
            </a:extLst>
          </p:cNvPr>
          <p:cNvSpPr>
            <a:spLocks noChangeShapeType="1"/>
          </p:cNvSpPr>
          <p:nvPr/>
        </p:nvSpPr>
        <p:spPr bwMode="auto">
          <a:xfrm>
            <a:off x="2514600" y="2682875"/>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3432" name="Text Box 9">
            <a:extLst>
              <a:ext uri="{FF2B5EF4-FFF2-40B4-BE49-F238E27FC236}">
                <a16:creationId xmlns:a16="http://schemas.microsoft.com/office/drawing/2014/main" id="{50657E6C-8DB3-6C9C-02AE-78680E342BE4}"/>
              </a:ext>
            </a:extLst>
          </p:cNvPr>
          <p:cNvSpPr txBox="1">
            <a:spLocks noChangeArrowheads="1"/>
          </p:cNvSpPr>
          <p:nvPr/>
        </p:nvSpPr>
        <p:spPr bwMode="auto">
          <a:xfrm>
            <a:off x="4248150" y="2803525"/>
            <a:ext cx="4922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L’entreprise décide de commercialiser un</a:t>
            </a:r>
          </a:p>
          <a:p>
            <a:r>
              <a:rPr lang="fr-FR" altLang="fr-FR"/>
              <a:t>même produit ou un produit légèrement</a:t>
            </a:r>
          </a:p>
          <a:p>
            <a:r>
              <a:rPr lang="fr-FR" altLang="fr-FR"/>
              <a:t>modifié en développant un programme </a:t>
            </a:r>
          </a:p>
          <a:p>
            <a:r>
              <a:rPr lang="fr-FR" altLang="fr-FR"/>
              <a:t>Mkt spécifique pour chacun des segments</a:t>
            </a:r>
          </a:p>
          <a:p>
            <a:r>
              <a:rPr lang="fr-FR" altLang="fr-FR"/>
              <a:t>ciblés.</a:t>
            </a:r>
          </a:p>
          <a:p>
            <a:r>
              <a:rPr lang="fr-FR" altLang="fr-FR"/>
              <a:t>Ex : un même shampooing distribué en</a:t>
            </a:r>
          </a:p>
          <a:p>
            <a:r>
              <a:rPr lang="fr-FR" altLang="fr-FR"/>
              <a:t>grande surface et en pharmacie avec un</a:t>
            </a:r>
          </a:p>
          <a:p>
            <a:r>
              <a:rPr lang="fr-FR" altLang="fr-FR"/>
              <a:t>conditionnement différent.</a:t>
            </a:r>
          </a:p>
        </p:txBody>
      </p:sp>
      <p:graphicFrame>
        <p:nvGraphicFramePr>
          <p:cNvPr id="83995" name="Group 27">
            <a:extLst>
              <a:ext uri="{FF2B5EF4-FFF2-40B4-BE49-F238E27FC236}">
                <a16:creationId xmlns:a16="http://schemas.microsoft.com/office/drawing/2014/main" id="{6632E300-719E-ABCC-5C0C-73A65A99188F}"/>
              </a:ext>
            </a:extLst>
          </p:cNvPr>
          <p:cNvGraphicFramePr>
            <a:graphicFrameLocks noGrp="1"/>
          </p:cNvGraphicFramePr>
          <p:nvPr/>
        </p:nvGraphicFramePr>
        <p:xfrm>
          <a:off x="152400" y="5153025"/>
          <a:ext cx="8686800" cy="1303338"/>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7626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2707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Plusieurs segments ciblés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Moins de risques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Coûts de modification et de communication plus élevés.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3444" name="Rectangle 21" descr="Diagonales larges vers le haut">
            <a:extLst>
              <a:ext uri="{FF2B5EF4-FFF2-40B4-BE49-F238E27FC236}">
                <a16:creationId xmlns:a16="http://schemas.microsoft.com/office/drawing/2014/main" id="{94C218C4-6EFE-C8E0-D06B-01EAD6ED6C27}"/>
              </a:ext>
            </a:extLst>
          </p:cNvPr>
          <p:cNvSpPr>
            <a:spLocks noChangeArrowheads="1"/>
          </p:cNvSpPr>
          <p:nvPr/>
        </p:nvSpPr>
        <p:spPr bwMode="auto">
          <a:xfrm>
            <a:off x="304800" y="2819400"/>
            <a:ext cx="2057400" cy="4572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3445" name="Rectangle 22" descr="Carrelage">
            <a:extLst>
              <a:ext uri="{FF2B5EF4-FFF2-40B4-BE49-F238E27FC236}">
                <a16:creationId xmlns:a16="http://schemas.microsoft.com/office/drawing/2014/main" id="{DBC00054-4EE8-E9DF-8397-A78CA4A76DA2}"/>
              </a:ext>
            </a:extLst>
          </p:cNvPr>
          <p:cNvSpPr>
            <a:spLocks noChangeArrowheads="1"/>
          </p:cNvSpPr>
          <p:nvPr/>
        </p:nvSpPr>
        <p:spPr bwMode="auto">
          <a:xfrm>
            <a:off x="457200" y="3276600"/>
            <a:ext cx="1752600" cy="3048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3446" name="Rectangle 3">
            <a:extLst>
              <a:ext uri="{FF2B5EF4-FFF2-40B4-BE49-F238E27FC236}">
                <a16:creationId xmlns:a16="http://schemas.microsoft.com/office/drawing/2014/main" id="{1C22276F-688C-1276-C8AA-42577F922AEE}"/>
              </a:ext>
            </a:extLst>
          </p:cNvPr>
          <p:cNvSpPr>
            <a:spLocks noGrp="1"/>
          </p:cNvSpPr>
          <p:nvPr>
            <p:ph type="title"/>
          </p:nvPr>
        </p:nvSpPr>
        <p:spPr>
          <a:xfrm>
            <a:off x="611188" y="180975"/>
            <a:ext cx="8763000" cy="736600"/>
          </a:xfrm>
          <a:noFill/>
        </p:spPr>
        <p:txBody>
          <a:bodyPr/>
          <a:lstStyle/>
          <a:p>
            <a:pPr eaLnBrk="1" hangingPunct="1"/>
            <a:r>
              <a:rPr lang="fr-FR" altLang="fr-FR">
                <a:ea typeface="ＭＳ Ｐゴシック" panose="020B0600070205080204" pitchFamily="34" charset="-128"/>
              </a:rPr>
              <a:t>3 - Les stratégies de ciblage</a:t>
            </a:r>
          </a:p>
        </p:txBody>
      </p:sp>
      <p:pic>
        <p:nvPicPr>
          <p:cNvPr id="103447" name="Picture 25" descr="Les différentes tailles de la série Montblanc Meisterstück – Boutique Naudin">
            <a:extLst>
              <a:ext uri="{FF2B5EF4-FFF2-40B4-BE49-F238E27FC236}">
                <a16:creationId xmlns:a16="http://schemas.microsoft.com/office/drawing/2014/main" id="{24A6D839-EEEC-B5AE-BC4B-5B7B70FEF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238" y="920750"/>
            <a:ext cx="230505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91C2AD48-2F57-3F5B-23BC-792B9D285A4E}"/>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CIBLAGE</a:t>
            </a:r>
          </a:p>
        </p:txBody>
      </p:sp>
      <p:sp>
        <p:nvSpPr>
          <p:cNvPr id="105474" name="Espace réservé du numéro de diapositive 3">
            <a:extLst>
              <a:ext uri="{FF2B5EF4-FFF2-40B4-BE49-F238E27FC236}">
                <a16:creationId xmlns:a16="http://schemas.microsoft.com/office/drawing/2014/main" id="{0638E8E6-7552-CA18-73C2-C72A7E6CC7A7}"/>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8CFA56B6-6FC6-344C-AAAB-8F2AB82B0FB9}" type="slidenum">
              <a:rPr lang="en-US" altLang="fr-FR" sz="1800" smtClean="0">
                <a:solidFill>
                  <a:schemeClr val="bg1"/>
                </a:solidFill>
              </a:rPr>
              <a:pPr algn="l"/>
              <a:t>66</a:t>
            </a:fld>
            <a:endParaRPr lang="en-US" altLang="fr-FR" sz="1800">
              <a:solidFill>
                <a:schemeClr val="bg1"/>
              </a:solidFill>
            </a:endParaRPr>
          </a:p>
        </p:txBody>
      </p:sp>
      <p:sp>
        <p:nvSpPr>
          <p:cNvPr id="105475" name="Oval 4" descr="Diagonales larges vers le haut">
            <a:extLst>
              <a:ext uri="{FF2B5EF4-FFF2-40B4-BE49-F238E27FC236}">
                <a16:creationId xmlns:a16="http://schemas.microsoft.com/office/drawing/2014/main" id="{1D57307E-323A-8FDC-D36D-1CDC3887092A}"/>
              </a:ext>
            </a:extLst>
          </p:cNvPr>
          <p:cNvSpPr>
            <a:spLocks noChangeArrowheads="1"/>
          </p:cNvSpPr>
          <p:nvPr/>
        </p:nvSpPr>
        <p:spPr bwMode="auto">
          <a:xfrm>
            <a:off x="228600" y="2225675"/>
            <a:ext cx="2209800" cy="16605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5476" name="Text Box 5">
            <a:extLst>
              <a:ext uri="{FF2B5EF4-FFF2-40B4-BE49-F238E27FC236}">
                <a16:creationId xmlns:a16="http://schemas.microsoft.com/office/drawing/2014/main" id="{4CBB4CA4-7F11-878E-2D12-5CF09E439966}"/>
              </a:ext>
            </a:extLst>
          </p:cNvPr>
          <p:cNvSpPr txBox="1">
            <a:spLocks noChangeArrowheads="1"/>
          </p:cNvSpPr>
          <p:nvPr/>
        </p:nvSpPr>
        <p:spPr bwMode="auto">
          <a:xfrm>
            <a:off x="790575" y="38862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Marché</a:t>
            </a:r>
          </a:p>
        </p:txBody>
      </p:sp>
      <p:sp>
        <p:nvSpPr>
          <p:cNvPr id="105477" name="Text Box 6">
            <a:extLst>
              <a:ext uri="{FF2B5EF4-FFF2-40B4-BE49-F238E27FC236}">
                <a16:creationId xmlns:a16="http://schemas.microsoft.com/office/drawing/2014/main" id="{09E05F2F-E633-F28E-A6CC-0C432A2B42F5}"/>
              </a:ext>
            </a:extLst>
          </p:cNvPr>
          <p:cNvSpPr txBox="1">
            <a:spLocks noChangeArrowheads="1"/>
          </p:cNvSpPr>
          <p:nvPr/>
        </p:nvSpPr>
        <p:spPr bwMode="auto">
          <a:xfrm>
            <a:off x="2514600" y="2598738"/>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1 produit par</a:t>
            </a:r>
          </a:p>
          <a:p>
            <a:r>
              <a:rPr lang="fr-FR" altLang="fr-FR"/>
              <a:t>segment</a:t>
            </a:r>
          </a:p>
          <a:p>
            <a:r>
              <a:rPr lang="fr-FR" altLang="fr-FR"/>
              <a:t>1 plan marketing</a:t>
            </a:r>
          </a:p>
          <a:p>
            <a:r>
              <a:rPr lang="fr-FR" altLang="fr-FR"/>
              <a:t>par segment</a:t>
            </a:r>
            <a:endParaRPr lang="fr-FR" altLang="fr-FR" sz="2400"/>
          </a:p>
        </p:txBody>
      </p:sp>
      <p:sp>
        <p:nvSpPr>
          <p:cNvPr id="105478" name="Text Box 7">
            <a:extLst>
              <a:ext uri="{FF2B5EF4-FFF2-40B4-BE49-F238E27FC236}">
                <a16:creationId xmlns:a16="http://schemas.microsoft.com/office/drawing/2014/main" id="{E8506169-6472-3DFB-A88B-619A758E24BE}"/>
              </a:ext>
            </a:extLst>
          </p:cNvPr>
          <p:cNvSpPr txBox="1">
            <a:spLocks noChangeArrowheads="1"/>
          </p:cNvSpPr>
          <p:nvPr/>
        </p:nvSpPr>
        <p:spPr bwMode="auto">
          <a:xfrm>
            <a:off x="365125" y="1600200"/>
            <a:ext cx="3251200"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 marketing différencié</a:t>
            </a:r>
            <a:endParaRPr lang="fr-FR" altLang="fr-FR" sz="2400"/>
          </a:p>
        </p:txBody>
      </p:sp>
      <p:sp>
        <p:nvSpPr>
          <p:cNvPr id="105479" name="Line 8">
            <a:extLst>
              <a:ext uri="{FF2B5EF4-FFF2-40B4-BE49-F238E27FC236}">
                <a16:creationId xmlns:a16="http://schemas.microsoft.com/office/drawing/2014/main" id="{FFA57135-2234-60AF-677F-D63E7DFB2E17}"/>
              </a:ext>
            </a:extLst>
          </p:cNvPr>
          <p:cNvSpPr>
            <a:spLocks noChangeShapeType="1"/>
          </p:cNvSpPr>
          <p:nvPr/>
        </p:nvSpPr>
        <p:spPr bwMode="auto">
          <a:xfrm>
            <a:off x="2514600" y="2682875"/>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5480" name="Text Box 9">
            <a:extLst>
              <a:ext uri="{FF2B5EF4-FFF2-40B4-BE49-F238E27FC236}">
                <a16:creationId xmlns:a16="http://schemas.microsoft.com/office/drawing/2014/main" id="{582D5172-4075-F65E-13EC-03E32685011E}"/>
              </a:ext>
            </a:extLst>
          </p:cNvPr>
          <p:cNvSpPr txBox="1">
            <a:spLocks noChangeArrowheads="1"/>
          </p:cNvSpPr>
          <p:nvPr/>
        </p:nvSpPr>
        <p:spPr bwMode="auto">
          <a:xfrm>
            <a:off x="4860925" y="2570163"/>
            <a:ext cx="39782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t>L’entreprise conçoit une gamme</a:t>
            </a:r>
          </a:p>
          <a:p>
            <a:r>
              <a:rPr lang="fr-FR" altLang="fr-FR" sz="2000"/>
              <a:t>de produits qui sont adaptés à chacun</a:t>
            </a:r>
          </a:p>
          <a:p>
            <a:r>
              <a:rPr lang="fr-FR" altLang="fr-FR" sz="2000"/>
              <a:t>des segments.</a:t>
            </a:r>
          </a:p>
          <a:p>
            <a:endParaRPr lang="fr-FR" altLang="fr-FR" sz="2000"/>
          </a:p>
          <a:p>
            <a:r>
              <a:rPr lang="fr-FR" altLang="fr-FR" sz="2000"/>
              <a:t>Ex : gamme de produits Peugeot.</a:t>
            </a:r>
          </a:p>
        </p:txBody>
      </p:sp>
      <p:graphicFrame>
        <p:nvGraphicFramePr>
          <p:cNvPr id="85016" name="Group 24">
            <a:extLst>
              <a:ext uri="{FF2B5EF4-FFF2-40B4-BE49-F238E27FC236}">
                <a16:creationId xmlns:a16="http://schemas.microsoft.com/office/drawing/2014/main" id="{354420F0-B2BB-9C0A-E917-DD15E7E68EC0}"/>
              </a:ext>
            </a:extLst>
          </p:cNvPr>
          <p:cNvGraphicFramePr>
            <a:graphicFrameLocks noGrp="1"/>
          </p:cNvGraphicFramePr>
          <p:nvPr/>
        </p:nvGraphicFramePr>
        <p:xfrm>
          <a:off x="152400" y="4343400"/>
          <a:ext cx="8686800" cy="1928814"/>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75604">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Avantages</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Inconvénients</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53209">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Satisfaction de chaque client</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 espéré plus élevé</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Bonne adaptation au besoin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Risques limités pour l’entreprise</a:t>
                      </a: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Augmentation des coûts.</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Bonne identification des segments nécéssaire</a:t>
                      </a: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5492" name="Rectangle 21" descr="Diagonales larges vers le haut">
            <a:extLst>
              <a:ext uri="{FF2B5EF4-FFF2-40B4-BE49-F238E27FC236}">
                <a16:creationId xmlns:a16="http://schemas.microsoft.com/office/drawing/2014/main" id="{DBF78773-80B1-24C0-5CF2-5C47AAD5CC8B}"/>
              </a:ext>
            </a:extLst>
          </p:cNvPr>
          <p:cNvSpPr>
            <a:spLocks noChangeArrowheads="1"/>
          </p:cNvSpPr>
          <p:nvPr/>
        </p:nvSpPr>
        <p:spPr bwMode="auto">
          <a:xfrm>
            <a:off x="304800" y="2819400"/>
            <a:ext cx="2057400" cy="4572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5493" name="Rectangle 22" descr="Carrelage">
            <a:extLst>
              <a:ext uri="{FF2B5EF4-FFF2-40B4-BE49-F238E27FC236}">
                <a16:creationId xmlns:a16="http://schemas.microsoft.com/office/drawing/2014/main" id="{A852496B-D6B3-0018-CAC5-F1E57F62B376}"/>
              </a:ext>
            </a:extLst>
          </p:cNvPr>
          <p:cNvSpPr>
            <a:spLocks noChangeArrowheads="1"/>
          </p:cNvSpPr>
          <p:nvPr/>
        </p:nvSpPr>
        <p:spPr bwMode="auto">
          <a:xfrm>
            <a:off x="457200" y="3276600"/>
            <a:ext cx="1752600" cy="3048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05494" name="Rectangle 3">
            <a:extLst>
              <a:ext uri="{FF2B5EF4-FFF2-40B4-BE49-F238E27FC236}">
                <a16:creationId xmlns:a16="http://schemas.microsoft.com/office/drawing/2014/main" id="{38358DAC-AD53-9C0E-9832-87F7EFDD9A28}"/>
              </a:ext>
            </a:extLst>
          </p:cNvPr>
          <p:cNvSpPr>
            <a:spLocks noGrp="1"/>
          </p:cNvSpPr>
          <p:nvPr>
            <p:ph type="title"/>
          </p:nvPr>
        </p:nvSpPr>
        <p:spPr>
          <a:xfrm>
            <a:off x="611188" y="180975"/>
            <a:ext cx="8763000" cy="736600"/>
          </a:xfrm>
          <a:noFill/>
        </p:spPr>
        <p:txBody>
          <a:bodyPr/>
          <a:lstStyle/>
          <a:p>
            <a:pPr eaLnBrk="1" hangingPunct="1"/>
            <a:r>
              <a:rPr lang="fr-FR" altLang="fr-FR">
                <a:ea typeface="ＭＳ Ｐゴシック" panose="020B0600070205080204" pitchFamily="34" charset="-128"/>
              </a:rPr>
              <a:t>3 - Les stratégies de ciblage</a:t>
            </a:r>
          </a:p>
        </p:txBody>
      </p:sp>
      <p:pic>
        <p:nvPicPr>
          <p:cNvPr id="105495" name="Picture 25" descr="bannière-gamme-renault">
            <a:extLst>
              <a:ext uri="{FF2B5EF4-FFF2-40B4-BE49-F238E27FC236}">
                <a16:creationId xmlns:a16="http://schemas.microsoft.com/office/drawing/2014/main" id="{327D455A-2320-1088-3FA5-E608BB13F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25" y="838200"/>
            <a:ext cx="4895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3">
            <a:extLst>
              <a:ext uri="{FF2B5EF4-FFF2-40B4-BE49-F238E27FC236}">
                <a16:creationId xmlns:a16="http://schemas.microsoft.com/office/drawing/2014/main" id="{703049E3-EC7B-FD7A-4D78-13811B123256}"/>
              </a:ext>
            </a:extLst>
          </p:cNvPr>
          <p:cNvSpPr>
            <a:spLocks noGrp="1"/>
          </p:cNvSpPr>
          <p:nvPr>
            <p:ph type="title"/>
          </p:nvPr>
        </p:nvSpPr>
        <p:spPr>
          <a:xfrm>
            <a:off x="533400" y="152400"/>
            <a:ext cx="8763000" cy="736600"/>
          </a:xfrm>
          <a:noFill/>
        </p:spPr>
        <p:txBody>
          <a:bodyPr/>
          <a:lstStyle/>
          <a:p>
            <a:pPr eaLnBrk="1" hangingPunct="1"/>
            <a:r>
              <a:rPr lang="fr-FR" altLang="fr-FR">
                <a:ea typeface="ＭＳ Ｐゴシック" panose="020B0600070205080204" pitchFamily="34" charset="-128"/>
              </a:rPr>
              <a:t>4 - Les stratégies</a:t>
            </a:r>
          </a:p>
        </p:txBody>
      </p:sp>
      <p:sp>
        <p:nvSpPr>
          <p:cNvPr id="151554" name="Rectangle 2">
            <a:extLst>
              <a:ext uri="{FF2B5EF4-FFF2-40B4-BE49-F238E27FC236}">
                <a16:creationId xmlns:a16="http://schemas.microsoft.com/office/drawing/2014/main" id="{2EC3E592-8E45-9C81-F58E-D7EAC58D12DB}"/>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POSITIONNEMENT</a:t>
            </a:r>
          </a:p>
        </p:txBody>
      </p:sp>
      <p:sp>
        <p:nvSpPr>
          <p:cNvPr id="151555" name="Espace réservé du numéro de diapositive 3">
            <a:extLst>
              <a:ext uri="{FF2B5EF4-FFF2-40B4-BE49-F238E27FC236}">
                <a16:creationId xmlns:a16="http://schemas.microsoft.com/office/drawing/2014/main" id="{A4AD905E-263E-DAFC-2599-8EFB369C4980}"/>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B6B3CCD-181C-3748-9822-A8FD991FD270}" type="slidenum">
              <a:rPr lang="en-US" altLang="fr-FR" sz="1800" smtClean="0">
                <a:solidFill>
                  <a:schemeClr val="bg1"/>
                </a:solidFill>
              </a:rPr>
              <a:pPr algn="l"/>
              <a:t>67</a:t>
            </a:fld>
            <a:endParaRPr lang="en-US" altLang="fr-FR" sz="1800">
              <a:solidFill>
                <a:schemeClr val="bg1"/>
              </a:solidFill>
            </a:endParaRPr>
          </a:p>
        </p:txBody>
      </p:sp>
      <p:sp>
        <p:nvSpPr>
          <p:cNvPr id="151556" name="Text Box 23">
            <a:extLst>
              <a:ext uri="{FF2B5EF4-FFF2-40B4-BE49-F238E27FC236}">
                <a16:creationId xmlns:a16="http://schemas.microsoft.com/office/drawing/2014/main" id="{BA328AFA-E281-4A17-6024-F51178B40211}"/>
              </a:ext>
            </a:extLst>
          </p:cNvPr>
          <p:cNvSpPr txBox="1">
            <a:spLocks noChangeArrowheads="1"/>
          </p:cNvSpPr>
          <p:nvPr/>
        </p:nvSpPr>
        <p:spPr bwMode="auto">
          <a:xfrm>
            <a:off x="533400" y="2533650"/>
            <a:ext cx="79041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La stratégie de ciblage déterminée, l’entreprise doit, pour se</a:t>
            </a:r>
          </a:p>
          <a:p>
            <a:r>
              <a:rPr lang="fr-FR" altLang="fr-FR" sz="2400"/>
              <a:t>Distinguer de la concurrence, définir son positionnement.</a:t>
            </a:r>
          </a:p>
          <a:p>
            <a:endParaRPr lang="fr-FR" altLang="fr-FR" sz="2400"/>
          </a:p>
          <a:p>
            <a:r>
              <a:rPr lang="fr-FR" altLang="fr-FR" sz="2400"/>
              <a:t>Le positionnement est la conception du produit et de son image</a:t>
            </a:r>
          </a:p>
          <a:p>
            <a:r>
              <a:rPr lang="fr-FR" altLang="fr-FR" sz="2400"/>
              <a:t>dans l’esprit du consommateur ciblé.</a:t>
            </a:r>
          </a:p>
          <a:p>
            <a:r>
              <a:rPr lang="fr-FR" altLang="fr-FR" sz="2400"/>
              <a:t>Il se situe par rapport à la concurrence. Il est analysé à partir de</a:t>
            </a:r>
          </a:p>
          <a:p>
            <a:r>
              <a:rPr lang="fr-FR" altLang="fr-FR" sz="2400"/>
              <a:t>cartes perceptuelles ou mapping.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6D055890-BC8D-EEFA-A1DC-F83AA96DF39F}"/>
              </a:ext>
            </a:extLst>
          </p:cNvPr>
          <p:cNvSpPr>
            <a:spLocks noGrp="1"/>
          </p:cNvSpPr>
          <p:nvPr>
            <p:ph idx="1"/>
          </p:nvPr>
        </p:nvSpPr>
        <p:spPr>
          <a:xfrm>
            <a:off x="555625" y="984250"/>
            <a:ext cx="8763000" cy="533400"/>
          </a:xfrm>
        </p:spPr>
        <p:txBody>
          <a:bodyPr/>
          <a:lstStyle/>
          <a:p>
            <a:pPr eaLnBrk="1" hangingPunct="1">
              <a:lnSpc>
                <a:spcPct val="90000"/>
              </a:lnSpc>
            </a:pPr>
            <a:r>
              <a:rPr lang="fr-FR" altLang="fr-FR">
                <a:ea typeface="ＭＳ Ｐゴシック" panose="020B0600070205080204" pitchFamily="34" charset="-128"/>
              </a:rPr>
              <a:t>LE POSITIONNEMENT</a:t>
            </a:r>
          </a:p>
        </p:txBody>
      </p:sp>
      <p:sp>
        <p:nvSpPr>
          <p:cNvPr id="109570" name="Espace réservé du numéro de diapositive 3">
            <a:extLst>
              <a:ext uri="{FF2B5EF4-FFF2-40B4-BE49-F238E27FC236}">
                <a16:creationId xmlns:a16="http://schemas.microsoft.com/office/drawing/2014/main" id="{80A14CDB-D4C0-5B3B-F840-77FC17AE8886}"/>
              </a:ext>
            </a:extLst>
          </p:cNvPr>
          <p:cNvSpPr>
            <a:spLocks noGrp="1"/>
          </p:cNvSpPr>
          <p:nvPr>
            <p:ph type="sldNum" sz="quarter" idx="4294967295"/>
          </p:nvPr>
        </p:nvSpPr>
        <p:spPr bwMode="auto">
          <a:xfrm>
            <a:off x="8305800" y="242888"/>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E895F08-5822-E743-B077-BAC90534BCBD}" type="slidenum">
              <a:rPr lang="en-US" altLang="fr-FR" sz="1800" smtClean="0">
                <a:solidFill>
                  <a:schemeClr val="bg1"/>
                </a:solidFill>
              </a:rPr>
              <a:pPr algn="l"/>
              <a:t>68</a:t>
            </a:fld>
            <a:endParaRPr lang="en-US" altLang="fr-FR" sz="1800">
              <a:solidFill>
                <a:schemeClr val="bg1"/>
              </a:solidFill>
            </a:endParaRPr>
          </a:p>
        </p:txBody>
      </p:sp>
      <p:sp>
        <p:nvSpPr>
          <p:cNvPr id="109571" name="Text Box 5">
            <a:extLst>
              <a:ext uri="{FF2B5EF4-FFF2-40B4-BE49-F238E27FC236}">
                <a16:creationId xmlns:a16="http://schemas.microsoft.com/office/drawing/2014/main" id="{055835DA-7489-9C3D-3098-A929AB8A3B6B}"/>
              </a:ext>
            </a:extLst>
          </p:cNvPr>
          <p:cNvSpPr txBox="1">
            <a:spLocks noChangeArrowheads="1"/>
          </p:cNvSpPr>
          <p:nvPr/>
        </p:nvSpPr>
        <p:spPr bwMode="auto">
          <a:xfrm>
            <a:off x="482600" y="2044700"/>
            <a:ext cx="3175000"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La carte des perceptions</a:t>
            </a:r>
          </a:p>
        </p:txBody>
      </p:sp>
      <p:sp>
        <p:nvSpPr>
          <p:cNvPr id="109572" name="Text Box 17">
            <a:extLst>
              <a:ext uri="{FF2B5EF4-FFF2-40B4-BE49-F238E27FC236}">
                <a16:creationId xmlns:a16="http://schemas.microsoft.com/office/drawing/2014/main" id="{DC41BC34-0319-69C6-63DB-DB83F47DB05C}"/>
              </a:ext>
            </a:extLst>
          </p:cNvPr>
          <p:cNvSpPr txBox="1">
            <a:spLocks noChangeArrowheads="1"/>
          </p:cNvSpPr>
          <p:nvPr/>
        </p:nvSpPr>
        <p:spPr bwMode="auto">
          <a:xfrm>
            <a:off x="381000" y="3136900"/>
            <a:ext cx="3252788" cy="1768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Inventé par les lessiviers :</a:t>
            </a:r>
          </a:p>
          <a:p>
            <a:endParaRPr lang="fr-FR" altLang="fr-FR"/>
          </a:p>
          <a:p>
            <a:pPr>
              <a:buFontTx/>
              <a:buChar char="-"/>
            </a:pPr>
            <a:r>
              <a:rPr lang="fr-FR" altLang="fr-FR"/>
              <a:t>Encombrement des linéaires</a:t>
            </a:r>
          </a:p>
          <a:p>
            <a:pPr>
              <a:buFontTx/>
              <a:buChar char="-"/>
            </a:pPr>
            <a:r>
              <a:rPr lang="fr-FR" altLang="fr-FR"/>
              <a:t>Difficulté pour une marque</a:t>
            </a:r>
          </a:p>
          <a:p>
            <a:r>
              <a:rPr lang="fr-FR" altLang="fr-FR"/>
              <a:t>d’établir l’exclusivité des ventes`</a:t>
            </a:r>
          </a:p>
          <a:p>
            <a:r>
              <a:rPr lang="fr-FR" altLang="fr-FR"/>
              <a:t>sur un segment</a:t>
            </a:r>
          </a:p>
        </p:txBody>
      </p:sp>
      <p:sp>
        <p:nvSpPr>
          <p:cNvPr id="109573" name="Rectangle 3">
            <a:extLst>
              <a:ext uri="{FF2B5EF4-FFF2-40B4-BE49-F238E27FC236}">
                <a16:creationId xmlns:a16="http://schemas.microsoft.com/office/drawing/2014/main" id="{C7E94719-5779-C1CF-D85A-F656DEAFEE05}"/>
              </a:ext>
            </a:extLst>
          </p:cNvPr>
          <p:cNvSpPr>
            <a:spLocks noGrp="1"/>
          </p:cNvSpPr>
          <p:nvPr>
            <p:ph type="title"/>
          </p:nvPr>
        </p:nvSpPr>
        <p:spPr>
          <a:xfrm>
            <a:off x="611188" y="180975"/>
            <a:ext cx="8763000" cy="736600"/>
          </a:xfrm>
          <a:noFill/>
        </p:spPr>
        <p:txBody>
          <a:bodyPr/>
          <a:lstStyle/>
          <a:p>
            <a:pPr eaLnBrk="1" hangingPunct="1"/>
            <a:r>
              <a:rPr lang="fr-FR" altLang="fr-FR">
                <a:ea typeface="ＭＳ Ｐゴシック" panose="020B0600070205080204" pitchFamily="34" charset="-128"/>
              </a:rPr>
              <a:t>3 - Les stratégies de ciblage</a:t>
            </a:r>
          </a:p>
        </p:txBody>
      </p:sp>
      <p:pic>
        <p:nvPicPr>
          <p:cNvPr id="109574" name="Picture 18" descr="MAPPING : Définition mapping">
            <a:extLst>
              <a:ext uri="{FF2B5EF4-FFF2-40B4-BE49-F238E27FC236}">
                <a16:creationId xmlns:a16="http://schemas.microsoft.com/office/drawing/2014/main" id="{48EE556B-0BEC-F0F4-CEE5-7C1026F7C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38" y="2279650"/>
            <a:ext cx="4767262"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u numéro de diapositive 3">
            <a:extLst>
              <a:ext uri="{FF2B5EF4-FFF2-40B4-BE49-F238E27FC236}">
                <a16:creationId xmlns:a16="http://schemas.microsoft.com/office/drawing/2014/main" id="{F8580649-62AD-B2E0-FFAF-4EB39AD3584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53E0996-9099-EF4E-A794-DEEF5D1736F7}" type="slidenum">
              <a:rPr lang="en-US" altLang="fr-FR" sz="1800" smtClean="0">
                <a:solidFill>
                  <a:schemeClr val="bg1"/>
                </a:solidFill>
              </a:rPr>
              <a:pPr algn="l"/>
              <a:t>69</a:t>
            </a:fld>
            <a:endParaRPr lang="en-US" altLang="fr-FR" sz="1800">
              <a:solidFill>
                <a:schemeClr val="bg1"/>
              </a:solidFill>
            </a:endParaRPr>
          </a:p>
        </p:txBody>
      </p:sp>
      <p:sp>
        <p:nvSpPr>
          <p:cNvPr id="155650" name="Rectangle 3">
            <a:extLst>
              <a:ext uri="{FF2B5EF4-FFF2-40B4-BE49-F238E27FC236}">
                <a16:creationId xmlns:a16="http://schemas.microsoft.com/office/drawing/2014/main" id="{B72DACC3-955A-D171-AF12-DD217000A4F4}"/>
              </a:ext>
            </a:extLst>
          </p:cNvPr>
          <p:cNvSpPr>
            <a:spLocks noGrp="1"/>
          </p:cNvSpPr>
          <p:nvPr>
            <p:ph type="title"/>
          </p:nvPr>
        </p:nvSpPr>
        <p:spPr>
          <a:xfrm>
            <a:off x="533400" y="152400"/>
            <a:ext cx="8763000" cy="736600"/>
          </a:xfrm>
          <a:noFill/>
        </p:spPr>
        <p:txBody>
          <a:bodyPr/>
          <a:lstStyle/>
          <a:p>
            <a:pPr eaLnBrk="1" hangingPunct="1"/>
            <a:r>
              <a:rPr lang="fr-FR" altLang="fr-FR">
                <a:ea typeface="ＭＳ Ｐゴシック" panose="020B0600070205080204" pitchFamily="34" charset="-128"/>
              </a:rPr>
              <a:t>4 - Les stratégies</a:t>
            </a:r>
          </a:p>
        </p:txBody>
      </p:sp>
      <p:sp>
        <p:nvSpPr>
          <p:cNvPr id="155651" name="Rectangle 2">
            <a:extLst>
              <a:ext uri="{FF2B5EF4-FFF2-40B4-BE49-F238E27FC236}">
                <a16:creationId xmlns:a16="http://schemas.microsoft.com/office/drawing/2014/main" id="{28D98567-2D3C-C980-93DC-57D6B28D5BFB}"/>
              </a:ext>
            </a:extLst>
          </p:cNvPr>
          <p:cNvSpPr txBox="1">
            <a:spLocks noChangeArrowheads="1"/>
          </p:cNvSpPr>
          <p:nvPr/>
        </p:nvSpPr>
        <p:spPr bwMode="auto">
          <a:xfrm>
            <a:off x="228600" y="914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lnSpc>
                <a:spcPct val="90000"/>
              </a:lnSpc>
            </a:pPr>
            <a:r>
              <a:rPr lang="fr-FR" altLang="fr-FR"/>
              <a:t>LE POSITIONNEMENT</a:t>
            </a:r>
          </a:p>
        </p:txBody>
      </p:sp>
      <p:pic>
        <p:nvPicPr>
          <p:cNvPr id="155652" name="Image 6" descr="images-7.jpeg">
            <a:extLst>
              <a:ext uri="{FF2B5EF4-FFF2-40B4-BE49-F238E27FC236}">
                <a16:creationId xmlns:a16="http://schemas.microsoft.com/office/drawing/2014/main" id="{E1B70A59-4BA1-2013-64D5-92B021E05D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400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Image 7" descr="images-8.jpeg">
            <a:extLst>
              <a:ext uri="{FF2B5EF4-FFF2-40B4-BE49-F238E27FC236}">
                <a16:creationId xmlns:a16="http://schemas.microsoft.com/office/drawing/2014/main" id="{AA204D70-7500-CE1F-7DAA-7FC38DF51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784225"/>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Image 8" descr="images-9.jpeg">
            <a:extLst>
              <a:ext uri="{FF2B5EF4-FFF2-40B4-BE49-F238E27FC236}">
                <a16:creationId xmlns:a16="http://schemas.microsoft.com/office/drawing/2014/main" id="{D2E1908A-689E-2EB2-AA00-5BBAB17067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4343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Image 9" descr="images-10.jpeg">
            <a:extLst>
              <a:ext uri="{FF2B5EF4-FFF2-40B4-BE49-F238E27FC236}">
                <a16:creationId xmlns:a16="http://schemas.microsoft.com/office/drawing/2014/main" id="{E7FED7E7-44E7-4B4A-507A-EA85C04B63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5052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F0E16429-D704-DC82-9CF8-240D6EC70467}"/>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2- Définition</a:t>
            </a:r>
          </a:p>
        </p:txBody>
      </p:sp>
      <p:sp>
        <p:nvSpPr>
          <p:cNvPr id="38914" name="Rectangle 3">
            <a:extLst>
              <a:ext uri="{FF2B5EF4-FFF2-40B4-BE49-F238E27FC236}">
                <a16:creationId xmlns:a16="http://schemas.microsoft.com/office/drawing/2014/main" id="{D8FB3AF8-DB10-18E3-1016-FF11BF22D2AB}"/>
              </a:ext>
            </a:extLst>
          </p:cNvPr>
          <p:cNvSpPr>
            <a:spLocks noGrp="1"/>
          </p:cNvSpPr>
          <p:nvPr>
            <p:ph idx="1"/>
          </p:nvPr>
        </p:nvSpPr>
        <p:spPr>
          <a:xfrm>
            <a:off x="685800" y="1676400"/>
            <a:ext cx="7772400" cy="533400"/>
          </a:xfrm>
        </p:spPr>
        <p:txBody>
          <a:bodyPr/>
          <a:lstStyle/>
          <a:p>
            <a:pPr eaLnBrk="1" hangingPunct="1">
              <a:lnSpc>
                <a:spcPct val="90000"/>
              </a:lnSpc>
            </a:pPr>
            <a:r>
              <a:rPr lang="fr-FR" altLang="fr-FR">
                <a:ea typeface="ＭＳ Ｐゴシック" panose="020B0600070205080204" pitchFamily="34" charset="-128"/>
              </a:rPr>
              <a:t>Démarche du marketing</a:t>
            </a:r>
          </a:p>
        </p:txBody>
      </p:sp>
      <p:sp>
        <p:nvSpPr>
          <p:cNvPr id="38915" name="Espace réservé du numéro de diapositive 3">
            <a:extLst>
              <a:ext uri="{FF2B5EF4-FFF2-40B4-BE49-F238E27FC236}">
                <a16:creationId xmlns:a16="http://schemas.microsoft.com/office/drawing/2014/main" id="{BAAC08A9-CB5C-A2D4-32C9-CC55DC729AC8}"/>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6A53EEDA-C7D1-CE4E-AAD6-05519DB8F7A2}" type="slidenum">
              <a:rPr lang="en-US" altLang="fr-FR" sz="1800" smtClean="0">
                <a:solidFill>
                  <a:schemeClr val="bg1"/>
                </a:solidFill>
              </a:rPr>
              <a:pPr algn="l"/>
              <a:t>7</a:t>
            </a:fld>
            <a:endParaRPr lang="en-US" altLang="fr-FR" sz="1800">
              <a:solidFill>
                <a:schemeClr val="bg1"/>
              </a:solidFill>
            </a:endParaRPr>
          </a:p>
        </p:txBody>
      </p:sp>
      <p:sp>
        <p:nvSpPr>
          <p:cNvPr id="38916" name="Text Box 4">
            <a:extLst>
              <a:ext uri="{FF2B5EF4-FFF2-40B4-BE49-F238E27FC236}">
                <a16:creationId xmlns:a16="http://schemas.microsoft.com/office/drawing/2014/main" id="{4999A050-621E-6965-AD5F-044710D131D5}"/>
              </a:ext>
            </a:extLst>
          </p:cNvPr>
          <p:cNvSpPr txBox="1">
            <a:spLocks noChangeArrowheads="1"/>
          </p:cNvSpPr>
          <p:nvPr/>
        </p:nvSpPr>
        <p:spPr bwMode="auto">
          <a:xfrm>
            <a:off x="1752600" y="2568575"/>
            <a:ext cx="1736725" cy="8604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Détecter les</a:t>
            </a:r>
          </a:p>
          <a:p>
            <a:pPr algn="ctr"/>
            <a:r>
              <a:rPr lang="fr-FR" altLang="fr-FR" sz="2400" b="1">
                <a:solidFill>
                  <a:schemeClr val="tx2"/>
                </a:solidFill>
              </a:rPr>
              <a:t>besoins</a:t>
            </a:r>
            <a:endParaRPr lang="fr-FR" altLang="fr-FR" sz="2400"/>
          </a:p>
        </p:txBody>
      </p:sp>
      <p:sp>
        <p:nvSpPr>
          <p:cNvPr id="38917" name="Text Box 5">
            <a:extLst>
              <a:ext uri="{FF2B5EF4-FFF2-40B4-BE49-F238E27FC236}">
                <a16:creationId xmlns:a16="http://schemas.microsoft.com/office/drawing/2014/main" id="{A21131BC-81C0-D1F0-CB19-6E012EADF30C}"/>
              </a:ext>
            </a:extLst>
          </p:cNvPr>
          <p:cNvSpPr txBox="1">
            <a:spLocks noChangeArrowheads="1"/>
          </p:cNvSpPr>
          <p:nvPr/>
        </p:nvSpPr>
        <p:spPr bwMode="auto">
          <a:xfrm>
            <a:off x="873125" y="3962400"/>
            <a:ext cx="3379788" cy="1225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Définir une</a:t>
            </a:r>
          </a:p>
          <a:p>
            <a:pPr algn="ctr"/>
            <a:r>
              <a:rPr lang="fr-FR" altLang="fr-FR" sz="2400" b="1">
                <a:solidFill>
                  <a:schemeClr val="tx2"/>
                </a:solidFill>
              </a:rPr>
              <a:t>politique générale</a:t>
            </a:r>
          </a:p>
          <a:p>
            <a:pPr algn="ctr"/>
            <a:r>
              <a:rPr lang="fr-FR" altLang="fr-FR" sz="2400" b="1">
                <a:solidFill>
                  <a:schemeClr val="tx2"/>
                </a:solidFill>
              </a:rPr>
              <a:t>et des choix stratégiques</a:t>
            </a:r>
            <a:endParaRPr lang="fr-FR" altLang="fr-FR" sz="2400"/>
          </a:p>
        </p:txBody>
      </p:sp>
      <p:sp>
        <p:nvSpPr>
          <p:cNvPr id="38918" name="Text Box 7">
            <a:extLst>
              <a:ext uri="{FF2B5EF4-FFF2-40B4-BE49-F238E27FC236}">
                <a16:creationId xmlns:a16="http://schemas.microsoft.com/office/drawing/2014/main" id="{26C24034-E013-DE5F-297C-E7A755BD550B}"/>
              </a:ext>
            </a:extLst>
          </p:cNvPr>
          <p:cNvSpPr txBox="1">
            <a:spLocks noChangeArrowheads="1"/>
          </p:cNvSpPr>
          <p:nvPr/>
        </p:nvSpPr>
        <p:spPr bwMode="auto">
          <a:xfrm>
            <a:off x="6499225" y="2590800"/>
            <a:ext cx="814388"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Agir</a:t>
            </a:r>
            <a:endParaRPr lang="fr-FR" altLang="fr-FR" sz="2400"/>
          </a:p>
        </p:txBody>
      </p:sp>
      <p:sp>
        <p:nvSpPr>
          <p:cNvPr id="38919" name="Text Box 8">
            <a:extLst>
              <a:ext uri="{FF2B5EF4-FFF2-40B4-BE49-F238E27FC236}">
                <a16:creationId xmlns:a16="http://schemas.microsoft.com/office/drawing/2014/main" id="{9A3BD431-632C-95D9-A59F-560E1B80B8DB}"/>
              </a:ext>
            </a:extLst>
          </p:cNvPr>
          <p:cNvSpPr txBox="1">
            <a:spLocks noChangeArrowheads="1"/>
          </p:cNvSpPr>
          <p:nvPr/>
        </p:nvSpPr>
        <p:spPr bwMode="auto">
          <a:xfrm>
            <a:off x="6211888" y="4000500"/>
            <a:ext cx="150812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Contrôler</a:t>
            </a:r>
            <a:endParaRPr lang="fr-FR" altLang="fr-FR" sz="2400"/>
          </a:p>
        </p:txBody>
      </p:sp>
      <p:sp>
        <p:nvSpPr>
          <p:cNvPr id="38920" name="Text Box 10">
            <a:extLst>
              <a:ext uri="{FF2B5EF4-FFF2-40B4-BE49-F238E27FC236}">
                <a16:creationId xmlns:a16="http://schemas.microsoft.com/office/drawing/2014/main" id="{1A3A99E4-3CD4-1393-0D37-53D24BB95FCD}"/>
              </a:ext>
            </a:extLst>
          </p:cNvPr>
          <p:cNvSpPr txBox="1">
            <a:spLocks noChangeArrowheads="1"/>
          </p:cNvSpPr>
          <p:nvPr/>
        </p:nvSpPr>
        <p:spPr bwMode="auto">
          <a:xfrm>
            <a:off x="990600" y="5715000"/>
            <a:ext cx="310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Marketing stratégique</a:t>
            </a:r>
            <a:endParaRPr lang="fr-FR" altLang="fr-FR" sz="2400"/>
          </a:p>
        </p:txBody>
      </p:sp>
      <p:sp>
        <p:nvSpPr>
          <p:cNvPr id="38921" name="Text Box 11">
            <a:extLst>
              <a:ext uri="{FF2B5EF4-FFF2-40B4-BE49-F238E27FC236}">
                <a16:creationId xmlns:a16="http://schemas.microsoft.com/office/drawing/2014/main" id="{B42B09BF-216D-E1D1-68E3-45ABAF04ABF6}"/>
              </a:ext>
            </a:extLst>
          </p:cNvPr>
          <p:cNvSpPr txBox="1">
            <a:spLocks noChangeArrowheads="1"/>
          </p:cNvSpPr>
          <p:nvPr/>
        </p:nvSpPr>
        <p:spPr bwMode="auto">
          <a:xfrm>
            <a:off x="5562600" y="5715000"/>
            <a:ext cx="329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folHlink"/>
                </a:solidFill>
              </a:rPr>
              <a:t>Marketing opérationnel</a:t>
            </a:r>
            <a:endParaRPr lang="fr-FR" altLang="fr-FR" sz="2400"/>
          </a:p>
        </p:txBody>
      </p:sp>
      <p:sp>
        <p:nvSpPr>
          <p:cNvPr id="38922" name="Line 12">
            <a:extLst>
              <a:ext uri="{FF2B5EF4-FFF2-40B4-BE49-F238E27FC236}">
                <a16:creationId xmlns:a16="http://schemas.microsoft.com/office/drawing/2014/main" id="{F7CDC37B-EB86-6118-F328-D279A60230F9}"/>
              </a:ext>
            </a:extLst>
          </p:cNvPr>
          <p:cNvSpPr>
            <a:spLocks noChangeShapeType="1"/>
          </p:cNvSpPr>
          <p:nvPr/>
        </p:nvSpPr>
        <p:spPr bwMode="auto">
          <a:xfrm>
            <a:off x="2590800" y="34290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8923" name="Line 13">
            <a:extLst>
              <a:ext uri="{FF2B5EF4-FFF2-40B4-BE49-F238E27FC236}">
                <a16:creationId xmlns:a16="http://schemas.microsoft.com/office/drawing/2014/main" id="{B5752357-3055-A4DD-0B8F-7C27F6E7EE82}"/>
              </a:ext>
            </a:extLst>
          </p:cNvPr>
          <p:cNvSpPr>
            <a:spLocks noChangeShapeType="1"/>
          </p:cNvSpPr>
          <p:nvPr/>
        </p:nvSpPr>
        <p:spPr bwMode="auto">
          <a:xfrm>
            <a:off x="6934200" y="3124200"/>
            <a:ext cx="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8924" name="Line 14">
            <a:extLst>
              <a:ext uri="{FF2B5EF4-FFF2-40B4-BE49-F238E27FC236}">
                <a16:creationId xmlns:a16="http://schemas.microsoft.com/office/drawing/2014/main" id="{7A4855AE-2AF8-B49D-F841-189D36471FDA}"/>
              </a:ext>
            </a:extLst>
          </p:cNvPr>
          <p:cNvSpPr>
            <a:spLocks noChangeShapeType="1"/>
          </p:cNvSpPr>
          <p:nvPr/>
        </p:nvSpPr>
        <p:spPr bwMode="auto">
          <a:xfrm>
            <a:off x="4343400" y="4648200"/>
            <a:ext cx="609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8925" name="Line 15">
            <a:extLst>
              <a:ext uri="{FF2B5EF4-FFF2-40B4-BE49-F238E27FC236}">
                <a16:creationId xmlns:a16="http://schemas.microsoft.com/office/drawing/2014/main" id="{2F10BA2B-5B5C-B0AF-C880-FAA9CD586ADE}"/>
              </a:ext>
            </a:extLst>
          </p:cNvPr>
          <p:cNvSpPr>
            <a:spLocks noChangeShapeType="1"/>
          </p:cNvSpPr>
          <p:nvPr/>
        </p:nvSpPr>
        <p:spPr bwMode="auto">
          <a:xfrm flipV="1">
            <a:off x="4953000" y="2819400"/>
            <a:ext cx="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8926" name="Line 16">
            <a:extLst>
              <a:ext uri="{FF2B5EF4-FFF2-40B4-BE49-F238E27FC236}">
                <a16:creationId xmlns:a16="http://schemas.microsoft.com/office/drawing/2014/main" id="{DAFCAB30-C053-A4CA-B907-D790AECB71F4}"/>
              </a:ext>
            </a:extLst>
          </p:cNvPr>
          <p:cNvSpPr>
            <a:spLocks noChangeShapeType="1"/>
          </p:cNvSpPr>
          <p:nvPr/>
        </p:nvSpPr>
        <p:spPr bwMode="auto">
          <a:xfrm>
            <a:off x="4953000" y="2819400"/>
            <a:ext cx="1524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3">
            <a:extLst>
              <a:ext uri="{FF2B5EF4-FFF2-40B4-BE49-F238E27FC236}">
                <a16:creationId xmlns:a16="http://schemas.microsoft.com/office/drawing/2014/main" id="{1AB40756-AED2-CB53-71F9-019572FE6301}"/>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4 - Les stratégies</a:t>
            </a:r>
          </a:p>
        </p:txBody>
      </p:sp>
      <p:sp>
        <p:nvSpPr>
          <p:cNvPr id="156674" name="Rectangle 2">
            <a:extLst>
              <a:ext uri="{FF2B5EF4-FFF2-40B4-BE49-F238E27FC236}">
                <a16:creationId xmlns:a16="http://schemas.microsoft.com/office/drawing/2014/main" id="{44D3BEDE-53B4-C6DB-D460-EC6AF1B9EF8A}"/>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POSITIONNEMENT</a:t>
            </a:r>
          </a:p>
        </p:txBody>
      </p:sp>
      <p:sp>
        <p:nvSpPr>
          <p:cNvPr id="156675" name="Espace réservé du numéro de diapositive 3">
            <a:extLst>
              <a:ext uri="{FF2B5EF4-FFF2-40B4-BE49-F238E27FC236}">
                <a16:creationId xmlns:a16="http://schemas.microsoft.com/office/drawing/2014/main" id="{284E5DE6-D970-AAF8-FDE5-24CE31CBE2D8}"/>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20DF7B2-4D87-8948-85F6-381D395E7544}" type="slidenum">
              <a:rPr lang="en-US" altLang="fr-FR" sz="1800" smtClean="0">
                <a:solidFill>
                  <a:schemeClr val="bg1"/>
                </a:solidFill>
              </a:rPr>
              <a:pPr algn="l"/>
              <a:t>70</a:t>
            </a:fld>
            <a:endParaRPr lang="en-US" altLang="fr-FR" sz="1800">
              <a:solidFill>
                <a:schemeClr val="bg1"/>
              </a:solidFill>
            </a:endParaRPr>
          </a:p>
        </p:txBody>
      </p:sp>
      <p:sp>
        <p:nvSpPr>
          <p:cNvPr id="156676" name="Text Box 4">
            <a:extLst>
              <a:ext uri="{FF2B5EF4-FFF2-40B4-BE49-F238E27FC236}">
                <a16:creationId xmlns:a16="http://schemas.microsoft.com/office/drawing/2014/main" id="{AADC3A61-48CC-EB2B-8595-4E3EF082FE7F}"/>
              </a:ext>
            </a:extLst>
          </p:cNvPr>
          <p:cNvSpPr txBox="1">
            <a:spLocks noChangeArrowheads="1"/>
          </p:cNvSpPr>
          <p:nvPr/>
        </p:nvSpPr>
        <p:spPr bwMode="auto">
          <a:xfrm>
            <a:off x="533400" y="1600200"/>
            <a:ext cx="1804988"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La démarche</a:t>
            </a:r>
          </a:p>
        </p:txBody>
      </p:sp>
      <p:sp>
        <p:nvSpPr>
          <p:cNvPr id="156677" name="Text Box 16">
            <a:extLst>
              <a:ext uri="{FF2B5EF4-FFF2-40B4-BE49-F238E27FC236}">
                <a16:creationId xmlns:a16="http://schemas.microsoft.com/office/drawing/2014/main" id="{1FE63603-0E5E-A49D-7C50-21657D320142}"/>
              </a:ext>
            </a:extLst>
          </p:cNvPr>
          <p:cNvSpPr txBox="1">
            <a:spLocks noChangeArrowheads="1"/>
          </p:cNvSpPr>
          <p:nvPr/>
        </p:nvSpPr>
        <p:spPr bwMode="auto">
          <a:xfrm>
            <a:off x="152400" y="2819400"/>
            <a:ext cx="3581400" cy="2317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hlink"/>
                </a:solidFill>
              </a:rPr>
              <a:t>4 étapes</a:t>
            </a:r>
            <a:endParaRPr lang="fr-FR" altLang="fr-FR"/>
          </a:p>
          <a:p>
            <a:pPr>
              <a:buFontTx/>
              <a:buChar char="•"/>
            </a:pPr>
            <a:r>
              <a:rPr lang="fr-FR" altLang="fr-FR"/>
              <a:t>Identification d’un avantage concurrentiel</a:t>
            </a:r>
          </a:p>
          <a:p>
            <a:pPr>
              <a:buFontTx/>
              <a:buChar char="•"/>
            </a:pPr>
            <a:r>
              <a:rPr lang="fr-FR" altLang="fr-FR"/>
              <a:t>Choix d’un avantage concurrentiel</a:t>
            </a:r>
          </a:p>
          <a:p>
            <a:pPr>
              <a:buFontTx/>
              <a:buChar char="•"/>
            </a:pPr>
            <a:r>
              <a:rPr lang="fr-FR" altLang="fr-FR"/>
              <a:t>Communication de cet avantage</a:t>
            </a:r>
          </a:p>
          <a:p>
            <a:pPr>
              <a:buFontTx/>
              <a:buChar char="•"/>
            </a:pPr>
            <a:r>
              <a:rPr lang="fr-FR" altLang="fr-FR"/>
              <a:t>Contrôle de l’adéquation du positionnement</a:t>
            </a:r>
          </a:p>
          <a:p>
            <a:r>
              <a:rPr lang="fr-FR" altLang="fr-FR"/>
              <a:t>avec la perception du consommateur</a:t>
            </a:r>
          </a:p>
        </p:txBody>
      </p:sp>
      <p:sp>
        <p:nvSpPr>
          <p:cNvPr id="156678" name="Text Box 17">
            <a:extLst>
              <a:ext uri="{FF2B5EF4-FFF2-40B4-BE49-F238E27FC236}">
                <a16:creationId xmlns:a16="http://schemas.microsoft.com/office/drawing/2014/main" id="{423FC69E-710D-EEC9-E240-90C3CE2DABA5}"/>
              </a:ext>
            </a:extLst>
          </p:cNvPr>
          <p:cNvSpPr txBox="1">
            <a:spLocks noChangeArrowheads="1"/>
          </p:cNvSpPr>
          <p:nvPr/>
        </p:nvSpPr>
        <p:spPr bwMode="auto">
          <a:xfrm>
            <a:off x="5867400" y="1828800"/>
            <a:ext cx="1644650" cy="404813"/>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Positionnement</a:t>
            </a:r>
          </a:p>
        </p:txBody>
      </p:sp>
      <p:sp>
        <p:nvSpPr>
          <p:cNvPr id="156679" name="Text Box 18">
            <a:extLst>
              <a:ext uri="{FF2B5EF4-FFF2-40B4-BE49-F238E27FC236}">
                <a16:creationId xmlns:a16="http://schemas.microsoft.com/office/drawing/2014/main" id="{D1985FB9-5C7A-16F7-984D-3CD1A1E86214}"/>
              </a:ext>
            </a:extLst>
          </p:cNvPr>
          <p:cNvSpPr txBox="1">
            <a:spLocks noChangeArrowheads="1"/>
          </p:cNvSpPr>
          <p:nvPr/>
        </p:nvSpPr>
        <p:spPr bwMode="auto">
          <a:xfrm>
            <a:off x="4841875" y="3176588"/>
            <a:ext cx="1225550" cy="2052637"/>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solidFill>
                  <a:schemeClr val="hlink"/>
                </a:solidFill>
              </a:rPr>
              <a:t>Objectifs</a:t>
            </a:r>
            <a:endParaRPr lang="fr-FR" altLang="fr-FR"/>
          </a:p>
          <a:p>
            <a:pPr algn="ctr"/>
            <a:endParaRPr lang="fr-FR" altLang="fr-FR"/>
          </a:p>
          <a:p>
            <a:pPr algn="ctr"/>
            <a:r>
              <a:rPr lang="fr-FR" altLang="fr-FR"/>
              <a:t>Simplicité</a:t>
            </a:r>
          </a:p>
          <a:p>
            <a:pPr algn="ctr"/>
            <a:r>
              <a:rPr lang="fr-FR" altLang="fr-FR"/>
              <a:t>Originalité</a:t>
            </a:r>
          </a:p>
          <a:p>
            <a:pPr algn="ctr"/>
            <a:r>
              <a:rPr lang="fr-FR" altLang="fr-FR"/>
              <a:t>Crédibilité</a:t>
            </a:r>
          </a:p>
          <a:p>
            <a:pPr algn="ctr"/>
            <a:r>
              <a:rPr lang="fr-FR" altLang="fr-FR"/>
              <a:t>Rentabilité</a:t>
            </a:r>
          </a:p>
          <a:p>
            <a:pPr algn="ctr"/>
            <a:r>
              <a:rPr lang="fr-FR" altLang="fr-FR"/>
              <a:t>Unicité </a:t>
            </a:r>
          </a:p>
        </p:txBody>
      </p:sp>
      <p:sp>
        <p:nvSpPr>
          <p:cNvPr id="156680" name="Text Box 19">
            <a:extLst>
              <a:ext uri="{FF2B5EF4-FFF2-40B4-BE49-F238E27FC236}">
                <a16:creationId xmlns:a16="http://schemas.microsoft.com/office/drawing/2014/main" id="{07D7C7DB-2E8F-8A43-8A47-9A3D19891F4D}"/>
              </a:ext>
            </a:extLst>
          </p:cNvPr>
          <p:cNvSpPr txBox="1">
            <a:spLocks noChangeArrowheads="1"/>
          </p:cNvSpPr>
          <p:nvPr/>
        </p:nvSpPr>
        <p:spPr bwMode="auto">
          <a:xfrm>
            <a:off x="7369175" y="3200400"/>
            <a:ext cx="1409700" cy="1503363"/>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solidFill>
                  <a:schemeClr val="hlink"/>
                </a:solidFill>
              </a:rPr>
              <a:t>Qualité</a:t>
            </a:r>
            <a:endParaRPr lang="fr-FR" altLang="fr-FR"/>
          </a:p>
          <a:p>
            <a:pPr algn="ctr"/>
            <a:endParaRPr lang="fr-FR" altLang="fr-FR"/>
          </a:p>
          <a:p>
            <a:pPr algn="ctr"/>
            <a:r>
              <a:rPr lang="fr-FR" altLang="fr-FR"/>
              <a:t>Distinctif</a:t>
            </a:r>
          </a:p>
          <a:p>
            <a:pPr algn="ctr"/>
            <a:r>
              <a:rPr lang="fr-FR" altLang="fr-FR"/>
              <a:t>Durable</a:t>
            </a:r>
          </a:p>
          <a:p>
            <a:pPr algn="ctr"/>
            <a:r>
              <a:rPr lang="fr-FR" altLang="fr-FR"/>
              <a:t>Commercial </a:t>
            </a:r>
          </a:p>
        </p:txBody>
      </p:sp>
      <p:sp>
        <p:nvSpPr>
          <p:cNvPr id="156681" name="Line 20">
            <a:extLst>
              <a:ext uri="{FF2B5EF4-FFF2-40B4-BE49-F238E27FC236}">
                <a16:creationId xmlns:a16="http://schemas.microsoft.com/office/drawing/2014/main" id="{FC0986E9-5348-4F68-F9E0-84D8E1874E94}"/>
              </a:ext>
            </a:extLst>
          </p:cNvPr>
          <p:cNvSpPr>
            <a:spLocks noChangeShapeType="1"/>
          </p:cNvSpPr>
          <p:nvPr/>
        </p:nvSpPr>
        <p:spPr bwMode="auto">
          <a:xfrm flipH="1">
            <a:off x="5410200" y="2286000"/>
            <a:ext cx="1295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56682" name="Line 21">
            <a:extLst>
              <a:ext uri="{FF2B5EF4-FFF2-40B4-BE49-F238E27FC236}">
                <a16:creationId xmlns:a16="http://schemas.microsoft.com/office/drawing/2014/main" id="{C6605C82-13EA-7A50-72AB-12BF8FE5F9CD}"/>
              </a:ext>
            </a:extLst>
          </p:cNvPr>
          <p:cNvSpPr>
            <a:spLocks noChangeShapeType="1"/>
          </p:cNvSpPr>
          <p:nvPr/>
        </p:nvSpPr>
        <p:spPr bwMode="auto">
          <a:xfrm>
            <a:off x="6705600" y="2286000"/>
            <a:ext cx="14478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3">
            <a:extLst>
              <a:ext uri="{FF2B5EF4-FFF2-40B4-BE49-F238E27FC236}">
                <a16:creationId xmlns:a16="http://schemas.microsoft.com/office/drawing/2014/main" id="{E061F391-F3A7-2686-7B3B-E7304FF41C69}"/>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4 - Les stratégies</a:t>
            </a:r>
          </a:p>
        </p:txBody>
      </p:sp>
      <p:sp>
        <p:nvSpPr>
          <p:cNvPr id="158722" name="Rectangle 2">
            <a:extLst>
              <a:ext uri="{FF2B5EF4-FFF2-40B4-BE49-F238E27FC236}">
                <a16:creationId xmlns:a16="http://schemas.microsoft.com/office/drawing/2014/main" id="{86C4A916-161E-33A8-5C14-AA0FA04A5952}"/>
              </a:ext>
            </a:extLst>
          </p:cNvPr>
          <p:cNvSpPr>
            <a:spLocks noGrp="1"/>
          </p:cNvSpPr>
          <p:nvPr>
            <p:ph idx="1"/>
          </p:nvPr>
        </p:nvSpPr>
        <p:spPr>
          <a:xfrm>
            <a:off x="228600" y="914400"/>
            <a:ext cx="8763000" cy="533400"/>
          </a:xfrm>
        </p:spPr>
        <p:txBody>
          <a:bodyPr/>
          <a:lstStyle/>
          <a:p>
            <a:pPr eaLnBrk="1" hangingPunct="1">
              <a:lnSpc>
                <a:spcPct val="90000"/>
              </a:lnSpc>
            </a:pPr>
            <a:r>
              <a:rPr lang="fr-FR" altLang="fr-FR">
                <a:ea typeface="ＭＳ Ｐゴシック" panose="020B0600070205080204" pitchFamily="34" charset="-128"/>
              </a:rPr>
              <a:t>LE POSITIONNEMENT</a:t>
            </a:r>
          </a:p>
        </p:txBody>
      </p:sp>
      <p:sp>
        <p:nvSpPr>
          <p:cNvPr id="158723" name="Espace réservé du numéro de diapositive 3">
            <a:extLst>
              <a:ext uri="{FF2B5EF4-FFF2-40B4-BE49-F238E27FC236}">
                <a16:creationId xmlns:a16="http://schemas.microsoft.com/office/drawing/2014/main" id="{FEB3DBB3-9FD7-6D36-4225-1C45677BA3C9}"/>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25B6807D-EB7F-F841-B799-9A84AF80F444}" type="slidenum">
              <a:rPr lang="en-US" altLang="fr-FR" sz="1800" smtClean="0">
                <a:solidFill>
                  <a:schemeClr val="bg1"/>
                </a:solidFill>
              </a:rPr>
              <a:pPr algn="l"/>
              <a:t>71</a:t>
            </a:fld>
            <a:endParaRPr lang="en-US" altLang="fr-FR" sz="1800">
              <a:solidFill>
                <a:schemeClr val="bg1"/>
              </a:solidFill>
            </a:endParaRPr>
          </a:p>
        </p:txBody>
      </p:sp>
      <p:sp>
        <p:nvSpPr>
          <p:cNvPr id="158724" name="Text Box 4">
            <a:extLst>
              <a:ext uri="{FF2B5EF4-FFF2-40B4-BE49-F238E27FC236}">
                <a16:creationId xmlns:a16="http://schemas.microsoft.com/office/drawing/2014/main" id="{498C6AF8-D0A3-8938-2C0D-BF9DE9100B94}"/>
              </a:ext>
            </a:extLst>
          </p:cNvPr>
          <p:cNvSpPr txBox="1">
            <a:spLocks noChangeArrowheads="1"/>
          </p:cNvSpPr>
          <p:nvPr/>
        </p:nvSpPr>
        <p:spPr bwMode="auto">
          <a:xfrm>
            <a:off x="533400" y="1600200"/>
            <a:ext cx="1889125" cy="49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Les stratégies</a:t>
            </a:r>
          </a:p>
        </p:txBody>
      </p:sp>
      <p:graphicFrame>
        <p:nvGraphicFramePr>
          <p:cNvPr id="89135" name="Group 47">
            <a:extLst>
              <a:ext uri="{FF2B5EF4-FFF2-40B4-BE49-F238E27FC236}">
                <a16:creationId xmlns:a16="http://schemas.microsoft.com/office/drawing/2014/main" id="{12CD8671-1951-3EBA-3D60-29F8A1D987A8}"/>
              </a:ext>
            </a:extLst>
          </p:cNvPr>
          <p:cNvGraphicFramePr>
            <a:graphicFrameLocks noGrp="1"/>
          </p:cNvGraphicFramePr>
          <p:nvPr/>
        </p:nvGraphicFramePr>
        <p:xfrm>
          <a:off x="304800" y="2349500"/>
          <a:ext cx="8686800" cy="4445000"/>
        </p:xfrm>
        <a:graphic>
          <a:graphicData uri="http://schemas.openxmlformats.org/drawingml/2006/table">
            <a:tbl>
              <a:tblPr/>
              <a:tblGrid>
                <a:gridCol w="1706563">
                  <a:extLst>
                    <a:ext uri="{9D8B030D-6E8A-4147-A177-3AD203B41FA5}">
                      <a16:colId xmlns:a16="http://schemas.microsoft.com/office/drawing/2014/main" val="20000"/>
                    </a:ext>
                  </a:extLst>
                </a:gridCol>
                <a:gridCol w="3856037">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9374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Stratégie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Caractéristiques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Exemple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87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Imitation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L’entreprise occupe la même place qu’un concurrent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Marques de distributeurs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902169">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Différenciation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Différencier le produit ou la marque des concurrents</a:t>
                      </a:r>
                    </a:p>
                    <a:p>
                      <a:pPr marL="0" marR="0" lvl="0" indent="0" algn="l" defTabSz="914400" rtl="0" eaLnBrk="1" fontAlgn="base" latinLnBrk="0" hangingPunct="1">
                        <a:lnSpc>
                          <a:spcPct val="100000"/>
                        </a:lnSpc>
                        <a:spcBef>
                          <a:spcPct val="20000"/>
                        </a:spcBef>
                        <a:spcAft>
                          <a:spcPct val="0"/>
                        </a:spcAft>
                        <a:buClr>
                          <a:schemeClr val="accent1"/>
                        </a:buClr>
                        <a:buSzPct val="140000"/>
                        <a:buFontTx/>
                        <a:buChar char="-"/>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par une action sur une caractéristique du produit</a:t>
                      </a:r>
                    </a:p>
                    <a:p>
                      <a:pPr marL="0" marR="0" lvl="0" indent="0" algn="l" defTabSz="914400" rtl="0" eaLnBrk="1" fontAlgn="base" latinLnBrk="0" hangingPunct="1">
                        <a:lnSpc>
                          <a:spcPct val="100000"/>
                        </a:lnSpc>
                        <a:spcBef>
                          <a:spcPct val="20000"/>
                        </a:spcBef>
                        <a:spcAft>
                          <a:spcPct val="0"/>
                        </a:spcAft>
                        <a:buClr>
                          <a:schemeClr val="accent1"/>
                        </a:buClr>
                        <a:buSzPct val="140000"/>
                        <a:buFontTx/>
                        <a:buChar char="-"/>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Par une action sur l’image du produit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La bière K de Kronenbourg, une bière sans amertume</a:t>
                      </a:r>
                    </a:p>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Virilité, sensualité, jeunesse, évasion etc…</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3207">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Innovation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L’entreprise cherche une nouvelle réponse aux attentes des consommateurs et définit un nouveau produit et donc rénove son mkt mix</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Evian et sa bouteille compactable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re 2">
            <a:extLst>
              <a:ext uri="{FF2B5EF4-FFF2-40B4-BE49-F238E27FC236}">
                <a16:creationId xmlns:a16="http://schemas.microsoft.com/office/drawing/2014/main" id="{34CF4269-D3BC-D167-9EB8-C0F3D2951BDA}"/>
              </a:ext>
            </a:extLst>
          </p:cNvPr>
          <p:cNvSpPr>
            <a:spLocks noGrp="1"/>
          </p:cNvSpPr>
          <p:nvPr>
            <p:ph type="title"/>
          </p:nvPr>
        </p:nvSpPr>
        <p:spPr/>
        <p:txBody>
          <a:bodyPr anchor="ctr"/>
          <a:lstStyle/>
          <a:p>
            <a:pPr algn="ctr"/>
            <a:r>
              <a:rPr lang="fr-FR" altLang="fr-FR">
                <a:ea typeface="ＭＳ Ｐゴシック" panose="020B0600070205080204" pitchFamily="34" charset="-128"/>
              </a:rPr>
              <a:t>Quiz 1</a:t>
            </a:r>
          </a:p>
        </p:txBody>
      </p:sp>
      <p:pic>
        <p:nvPicPr>
          <p:cNvPr id="160770" name="Image 3">
            <a:extLst>
              <a:ext uri="{FF2B5EF4-FFF2-40B4-BE49-F238E27FC236}">
                <a16:creationId xmlns:a16="http://schemas.microsoft.com/office/drawing/2014/main" id="{E202FB6B-3D5C-A103-5BC0-BA23B654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1336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35AFBC48-E52E-2BB2-20FC-7B66D3E8157F}"/>
              </a:ext>
            </a:extLst>
          </p:cNvPr>
          <p:cNvSpPr>
            <a:spLocks noGrp="1"/>
          </p:cNvSpPr>
          <p:nvPr>
            <p:ph type="ctrTitle"/>
          </p:nvPr>
        </p:nvSpPr>
        <p:spPr>
          <a:xfrm>
            <a:off x="6781800" y="24384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6 – L’étude de marché</a:t>
            </a:r>
          </a:p>
        </p:txBody>
      </p:sp>
      <p:sp>
        <p:nvSpPr>
          <p:cNvPr id="162818" name="Rectangle 3">
            <a:extLst>
              <a:ext uri="{FF2B5EF4-FFF2-40B4-BE49-F238E27FC236}">
                <a16:creationId xmlns:a16="http://schemas.microsoft.com/office/drawing/2014/main" id="{053CF4A2-E474-F010-95BF-BD05D6EA6D4B}"/>
              </a:ext>
            </a:extLst>
          </p:cNvPr>
          <p:cNvSpPr>
            <a:spLocks noGrp="1"/>
          </p:cNvSpPr>
          <p:nvPr>
            <p:ph type="subTitle" idx="1"/>
          </p:nvPr>
        </p:nvSpPr>
        <p:spPr>
          <a:xfrm>
            <a:off x="381000" y="1066800"/>
            <a:ext cx="6400800" cy="1679575"/>
          </a:xfrm>
        </p:spPr>
        <p:txBody>
          <a:bodyPr/>
          <a:lstStyle/>
          <a:p>
            <a:pPr eaLnBrk="1" hangingPunct="1"/>
            <a:r>
              <a:rPr lang="fr-FR" altLang="fr-FR">
                <a:solidFill>
                  <a:srgbClr val="FFFFFF"/>
                </a:solidFill>
                <a:ea typeface="ＭＳ Ｐゴシック" panose="020B0600070205080204" pitchFamily="34" charset="-128"/>
              </a:rPr>
              <a:t>1 – Le SIM</a:t>
            </a:r>
          </a:p>
          <a:p>
            <a:pPr eaLnBrk="1" hangingPunct="1"/>
            <a:r>
              <a:rPr lang="fr-FR" altLang="fr-FR">
                <a:solidFill>
                  <a:srgbClr val="FFFFFF"/>
                </a:solidFill>
                <a:ea typeface="ＭＳ Ｐゴシック" panose="020B0600070205080204" pitchFamily="34" charset="-128"/>
              </a:rPr>
              <a:t>2 - Les différents types d’étude</a:t>
            </a:r>
          </a:p>
        </p:txBody>
      </p:sp>
      <p:sp>
        <p:nvSpPr>
          <p:cNvPr id="162819" name="Rectangle 35">
            <a:extLst>
              <a:ext uri="{FF2B5EF4-FFF2-40B4-BE49-F238E27FC236}">
                <a16:creationId xmlns:a16="http://schemas.microsoft.com/office/drawing/2014/main" id="{DC428460-FA62-722A-1132-19B04BA19F96}"/>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7A9E6651-536E-0B40-B5E0-3995DFB9F152}" type="slidenum">
              <a:rPr lang="en-US" altLang="fr-FR" sz="1800" smtClean="0">
                <a:solidFill>
                  <a:schemeClr val="bg1"/>
                </a:solidFill>
              </a:rPr>
              <a:pPr algn="l"/>
              <a:t>73</a:t>
            </a:fld>
            <a:endParaRPr lang="en-US" altLang="fr-FR" sz="1800">
              <a:solidFill>
                <a:schemeClr val="bg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3">
            <a:extLst>
              <a:ext uri="{FF2B5EF4-FFF2-40B4-BE49-F238E27FC236}">
                <a16:creationId xmlns:a16="http://schemas.microsoft.com/office/drawing/2014/main" id="{A0FB2EFB-60C2-06E0-66E0-630B194B7C97}"/>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1 – Le système d’information mkt</a:t>
            </a:r>
          </a:p>
        </p:txBody>
      </p:sp>
      <p:sp>
        <p:nvSpPr>
          <p:cNvPr id="164866" name="Rectangle 2">
            <a:extLst>
              <a:ext uri="{FF2B5EF4-FFF2-40B4-BE49-F238E27FC236}">
                <a16:creationId xmlns:a16="http://schemas.microsoft.com/office/drawing/2014/main" id="{DAD09E00-A113-5F72-5934-92875EE77854}"/>
              </a:ext>
            </a:extLst>
          </p:cNvPr>
          <p:cNvSpPr>
            <a:spLocks noGrp="1"/>
          </p:cNvSpPr>
          <p:nvPr>
            <p:ph idx="1"/>
          </p:nvPr>
        </p:nvSpPr>
        <p:spPr>
          <a:xfrm>
            <a:off x="228600" y="914400"/>
            <a:ext cx="8763000" cy="533400"/>
          </a:xfrm>
        </p:spPr>
        <p:txBody>
          <a:bodyPr/>
          <a:lstStyle/>
          <a:p>
            <a:pPr eaLnBrk="1" hangingPunct="1"/>
            <a:r>
              <a:rPr lang="fr-FR" altLang="fr-FR" sz="2400">
                <a:ea typeface="ＭＳ Ｐゴシック" panose="020B0600070205080204" pitchFamily="34" charset="-128"/>
              </a:rPr>
              <a:t>Définition</a:t>
            </a:r>
          </a:p>
        </p:txBody>
      </p:sp>
      <p:sp>
        <p:nvSpPr>
          <p:cNvPr id="164867" name="Espace réservé du numéro de diapositive 3">
            <a:extLst>
              <a:ext uri="{FF2B5EF4-FFF2-40B4-BE49-F238E27FC236}">
                <a16:creationId xmlns:a16="http://schemas.microsoft.com/office/drawing/2014/main" id="{40A4179F-B6A0-7045-DA1C-20015795060A}"/>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C9E2614D-8DD9-7F4F-B3E7-573B6583BD99}" type="slidenum">
              <a:rPr lang="en-US" altLang="fr-FR" sz="1800" smtClean="0">
                <a:solidFill>
                  <a:schemeClr val="bg1"/>
                </a:solidFill>
              </a:rPr>
              <a:pPr algn="l"/>
              <a:t>74</a:t>
            </a:fld>
            <a:endParaRPr lang="en-US" altLang="fr-FR" sz="1800">
              <a:solidFill>
                <a:schemeClr val="bg1"/>
              </a:solidFill>
            </a:endParaRPr>
          </a:p>
        </p:txBody>
      </p:sp>
      <p:pic>
        <p:nvPicPr>
          <p:cNvPr id="91148" name="Picture 12" descr="MCj03035710000[1]">
            <a:extLst>
              <a:ext uri="{FF2B5EF4-FFF2-40B4-BE49-F238E27FC236}">
                <a16:creationId xmlns:a16="http://schemas.microsoft.com/office/drawing/2014/main" id="{30A4B716-0AE0-6609-5FEB-2D501AC22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557463"/>
            <a:ext cx="348138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Text Box 13">
            <a:extLst>
              <a:ext uri="{FF2B5EF4-FFF2-40B4-BE49-F238E27FC236}">
                <a16:creationId xmlns:a16="http://schemas.microsoft.com/office/drawing/2014/main" id="{291066A9-87D2-5822-54CA-AC26A6268AF1}"/>
              </a:ext>
            </a:extLst>
          </p:cNvPr>
          <p:cNvSpPr txBox="1">
            <a:spLocks noChangeArrowheads="1"/>
          </p:cNvSpPr>
          <p:nvPr/>
        </p:nvSpPr>
        <p:spPr bwMode="auto">
          <a:xfrm>
            <a:off x="4264025" y="172085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clients</a:t>
            </a:r>
          </a:p>
        </p:txBody>
      </p:sp>
      <p:sp>
        <p:nvSpPr>
          <p:cNvPr id="91150" name="Text Box 14">
            <a:extLst>
              <a:ext uri="{FF2B5EF4-FFF2-40B4-BE49-F238E27FC236}">
                <a16:creationId xmlns:a16="http://schemas.microsoft.com/office/drawing/2014/main" id="{93D599F0-ACFF-54A9-4890-6B9529693211}"/>
              </a:ext>
            </a:extLst>
          </p:cNvPr>
          <p:cNvSpPr txBox="1">
            <a:spLocks noChangeArrowheads="1"/>
          </p:cNvSpPr>
          <p:nvPr/>
        </p:nvSpPr>
        <p:spPr bwMode="auto">
          <a:xfrm>
            <a:off x="1979613" y="2276475"/>
            <a:ext cx="67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Etat</a:t>
            </a:r>
          </a:p>
        </p:txBody>
      </p:sp>
      <p:sp>
        <p:nvSpPr>
          <p:cNvPr id="91151" name="Text Box 15">
            <a:extLst>
              <a:ext uri="{FF2B5EF4-FFF2-40B4-BE49-F238E27FC236}">
                <a16:creationId xmlns:a16="http://schemas.microsoft.com/office/drawing/2014/main" id="{86979B27-C1D8-D6D2-C1B7-4C7391585256}"/>
              </a:ext>
            </a:extLst>
          </p:cNvPr>
          <p:cNvSpPr txBox="1">
            <a:spLocks noChangeArrowheads="1"/>
          </p:cNvSpPr>
          <p:nvPr/>
        </p:nvSpPr>
        <p:spPr bwMode="auto">
          <a:xfrm>
            <a:off x="6804025" y="2852738"/>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administration</a:t>
            </a:r>
          </a:p>
        </p:txBody>
      </p:sp>
      <p:sp>
        <p:nvSpPr>
          <p:cNvPr id="91152" name="Text Box 16">
            <a:extLst>
              <a:ext uri="{FF2B5EF4-FFF2-40B4-BE49-F238E27FC236}">
                <a16:creationId xmlns:a16="http://schemas.microsoft.com/office/drawing/2014/main" id="{BC85E2E6-B7B4-A2C8-A029-258B0BE28B97}"/>
              </a:ext>
            </a:extLst>
          </p:cNvPr>
          <p:cNvSpPr txBox="1">
            <a:spLocks noChangeArrowheads="1"/>
          </p:cNvSpPr>
          <p:nvPr/>
        </p:nvSpPr>
        <p:spPr bwMode="auto">
          <a:xfrm>
            <a:off x="900113" y="3789363"/>
            <a:ext cx="167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fournisseurs</a:t>
            </a:r>
          </a:p>
        </p:txBody>
      </p:sp>
      <p:sp>
        <p:nvSpPr>
          <p:cNvPr id="91153" name="Text Box 17">
            <a:extLst>
              <a:ext uri="{FF2B5EF4-FFF2-40B4-BE49-F238E27FC236}">
                <a16:creationId xmlns:a16="http://schemas.microsoft.com/office/drawing/2014/main" id="{DBF42ACA-CA12-9B5B-CFB4-6A008BF9E8F2}"/>
              </a:ext>
            </a:extLst>
          </p:cNvPr>
          <p:cNvSpPr txBox="1">
            <a:spLocks noChangeArrowheads="1"/>
          </p:cNvSpPr>
          <p:nvPr/>
        </p:nvSpPr>
        <p:spPr bwMode="auto">
          <a:xfrm>
            <a:off x="1835150" y="5516563"/>
            <a:ext cx="106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banque</a:t>
            </a:r>
          </a:p>
        </p:txBody>
      </p:sp>
      <p:sp>
        <p:nvSpPr>
          <p:cNvPr id="91154" name="Text Box 18">
            <a:extLst>
              <a:ext uri="{FF2B5EF4-FFF2-40B4-BE49-F238E27FC236}">
                <a16:creationId xmlns:a16="http://schemas.microsoft.com/office/drawing/2014/main" id="{A2B6CACC-2F5F-7454-AF23-99EB97B20BCC}"/>
              </a:ext>
            </a:extLst>
          </p:cNvPr>
          <p:cNvSpPr txBox="1">
            <a:spLocks noChangeArrowheads="1"/>
          </p:cNvSpPr>
          <p:nvPr/>
        </p:nvSpPr>
        <p:spPr bwMode="auto">
          <a:xfrm>
            <a:off x="5003800" y="55895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personnel</a:t>
            </a:r>
          </a:p>
        </p:txBody>
      </p:sp>
      <p:sp>
        <p:nvSpPr>
          <p:cNvPr id="91155" name="Text Box 19">
            <a:extLst>
              <a:ext uri="{FF2B5EF4-FFF2-40B4-BE49-F238E27FC236}">
                <a16:creationId xmlns:a16="http://schemas.microsoft.com/office/drawing/2014/main" id="{ADD53BF6-01E4-CF59-DA6F-7DD2CDC4B89B}"/>
              </a:ext>
            </a:extLst>
          </p:cNvPr>
          <p:cNvSpPr txBox="1">
            <a:spLocks noChangeArrowheads="1"/>
          </p:cNvSpPr>
          <p:nvPr/>
        </p:nvSpPr>
        <p:spPr bwMode="auto">
          <a:xfrm>
            <a:off x="6804025" y="5013325"/>
            <a:ext cx="197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t>consommateur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1148"/>
                                        </p:tgtEl>
                                        <p:attrNameLst>
                                          <p:attrName>style.visibility</p:attrName>
                                        </p:attrNameLst>
                                      </p:cBhvr>
                                      <p:to>
                                        <p:strVal val="visible"/>
                                      </p:to>
                                    </p:set>
                                    <p:animEffect transition="in" filter="checkerboard(across)">
                                      <p:cBhvr>
                                        <p:cTn id="7" dur="500"/>
                                        <p:tgtEl>
                                          <p:spTgt spid="91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1149"/>
                                        </p:tgtEl>
                                        <p:attrNameLst>
                                          <p:attrName>style.visibility</p:attrName>
                                        </p:attrNameLst>
                                      </p:cBhvr>
                                      <p:to>
                                        <p:strVal val="visible"/>
                                      </p:to>
                                    </p:set>
                                    <p:anim calcmode="lin" valueType="num">
                                      <p:cBhvr additive="base">
                                        <p:cTn id="12" dur="500" fill="hold"/>
                                        <p:tgtEl>
                                          <p:spTgt spid="91149"/>
                                        </p:tgtEl>
                                        <p:attrNameLst>
                                          <p:attrName>ppt_x</p:attrName>
                                        </p:attrNameLst>
                                      </p:cBhvr>
                                      <p:tavLst>
                                        <p:tav tm="0">
                                          <p:val>
                                            <p:strVal val="#ppt_x"/>
                                          </p:val>
                                        </p:tav>
                                        <p:tav tm="100000">
                                          <p:val>
                                            <p:strVal val="#ppt_x"/>
                                          </p:val>
                                        </p:tav>
                                      </p:tavLst>
                                    </p:anim>
                                    <p:anim calcmode="lin" valueType="num">
                                      <p:cBhvr additive="base">
                                        <p:cTn id="13" dur="500" fill="hold"/>
                                        <p:tgtEl>
                                          <p:spTgt spid="9114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91151"/>
                                        </p:tgtEl>
                                        <p:attrNameLst>
                                          <p:attrName>style.visibility</p:attrName>
                                        </p:attrNameLst>
                                      </p:cBhvr>
                                      <p:to>
                                        <p:strVal val="visible"/>
                                      </p:to>
                                    </p:set>
                                    <p:anim calcmode="lin" valueType="num">
                                      <p:cBhvr additive="base">
                                        <p:cTn id="18" dur="500" fill="hold"/>
                                        <p:tgtEl>
                                          <p:spTgt spid="91151"/>
                                        </p:tgtEl>
                                        <p:attrNameLst>
                                          <p:attrName>ppt_x</p:attrName>
                                        </p:attrNameLst>
                                      </p:cBhvr>
                                      <p:tavLst>
                                        <p:tav tm="0">
                                          <p:val>
                                            <p:strVal val="#ppt_x"/>
                                          </p:val>
                                        </p:tav>
                                        <p:tav tm="100000">
                                          <p:val>
                                            <p:strVal val="#ppt_x"/>
                                          </p:val>
                                        </p:tav>
                                      </p:tavLst>
                                    </p:anim>
                                    <p:anim calcmode="lin" valueType="num">
                                      <p:cBhvr additive="base">
                                        <p:cTn id="19" dur="500" fill="hold"/>
                                        <p:tgtEl>
                                          <p:spTgt spid="9115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91155"/>
                                        </p:tgtEl>
                                        <p:attrNameLst>
                                          <p:attrName>style.visibility</p:attrName>
                                        </p:attrNameLst>
                                      </p:cBhvr>
                                      <p:to>
                                        <p:strVal val="visible"/>
                                      </p:to>
                                    </p:set>
                                    <p:anim calcmode="lin" valueType="num">
                                      <p:cBhvr additive="base">
                                        <p:cTn id="24" dur="500" fill="hold"/>
                                        <p:tgtEl>
                                          <p:spTgt spid="91155"/>
                                        </p:tgtEl>
                                        <p:attrNameLst>
                                          <p:attrName>ppt_x</p:attrName>
                                        </p:attrNameLst>
                                      </p:cBhvr>
                                      <p:tavLst>
                                        <p:tav tm="0">
                                          <p:val>
                                            <p:strVal val="#ppt_x"/>
                                          </p:val>
                                        </p:tav>
                                        <p:tav tm="100000">
                                          <p:val>
                                            <p:strVal val="#ppt_x"/>
                                          </p:val>
                                        </p:tav>
                                      </p:tavLst>
                                    </p:anim>
                                    <p:anim calcmode="lin" valueType="num">
                                      <p:cBhvr additive="base">
                                        <p:cTn id="25" dur="500" fill="hold"/>
                                        <p:tgtEl>
                                          <p:spTgt spid="9115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91154"/>
                                        </p:tgtEl>
                                        <p:attrNameLst>
                                          <p:attrName>style.visibility</p:attrName>
                                        </p:attrNameLst>
                                      </p:cBhvr>
                                      <p:to>
                                        <p:strVal val="visible"/>
                                      </p:to>
                                    </p:set>
                                    <p:anim calcmode="lin" valueType="num">
                                      <p:cBhvr additive="base">
                                        <p:cTn id="30" dur="500" fill="hold"/>
                                        <p:tgtEl>
                                          <p:spTgt spid="91154"/>
                                        </p:tgtEl>
                                        <p:attrNameLst>
                                          <p:attrName>ppt_x</p:attrName>
                                        </p:attrNameLst>
                                      </p:cBhvr>
                                      <p:tavLst>
                                        <p:tav tm="0">
                                          <p:val>
                                            <p:strVal val="#ppt_x"/>
                                          </p:val>
                                        </p:tav>
                                        <p:tav tm="100000">
                                          <p:val>
                                            <p:strVal val="#ppt_x"/>
                                          </p:val>
                                        </p:tav>
                                      </p:tavLst>
                                    </p:anim>
                                    <p:anim calcmode="lin" valueType="num">
                                      <p:cBhvr additive="base">
                                        <p:cTn id="31" dur="500" fill="hold"/>
                                        <p:tgtEl>
                                          <p:spTgt spid="9115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1153"/>
                                        </p:tgtEl>
                                        <p:attrNameLst>
                                          <p:attrName>style.visibility</p:attrName>
                                        </p:attrNameLst>
                                      </p:cBhvr>
                                      <p:to>
                                        <p:strVal val="visible"/>
                                      </p:to>
                                    </p:set>
                                    <p:anim calcmode="lin" valueType="num">
                                      <p:cBhvr additive="base">
                                        <p:cTn id="36" dur="500" fill="hold"/>
                                        <p:tgtEl>
                                          <p:spTgt spid="91153"/>
                                        </p:tgtEl>
                                        <p:attrNameLst>
                                          <p:attrName>ppt_x</p:attrName>
                                        </p:attrNameLst>
                                      </p:cBhvr>
                                      <p:tavLst>
                                        <p:tav tm="0">
                                          <p:val>
                                            <p:strVal val="#ppt_x"/>
                                          </p:val>
                                        </p:tav>
                                        <p:tav tm="100000">
                                          <p:val>
                                            <p:strVal val="#ppt_x"/>
                                          </p:val>
                                        </p:tav>
                                      </p:tavLst>
                                    </p:anim>
                                    <p:anim calcmode="lin" valueType="num">
                                      <p:cBhvr additive="base">
                                        <p:cTn id="37" dur="500" fill="hold"/>
                                        <p:tgtEl>
                                          <p:spTgt spid="9115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91152"/>
                                        </p:tgtEl>
                                        <p:attrNameLst>
                                          <p:attrName>style.visibility</p:attrName>
                                        </p:attrNameLst>
                                      </p:cBhvr>
                                      <p:to>
                                        <p:strVal val="visible"/>
                                      </p:to>
                                    </p:set>
                                    <p:anim calcmode="lin" valueType="num">
                                      <p:cBhvr additive="base">
                                        <p:cTn id="42" dur="500" fill="hold"/>
                                        <p:tgtEl>
                                          <p:spTgt spid="91152"/>
                                        </p:tgtEl>
                                        <p:attrNameLst>
                                          <p:attrName>ppt_x</p:attrName>
                                        </p:attrNameLst>
                                      </p:cBhvr>
                                      <p:tavLst>
                                        <p:tav tm="0">
                                          <p:val>
                                            <p:strVal val="#ppt_x"/>
                                          </p:val>
                                        </p:tav>
                                        <p:tav tm="100000">
                                          <p:val>
                                            <p:strVal val="#ppt_x"/>
                                          </p:val>
                                        </p:tav>
                                      </p:tavLst>
                                    </p:anim>
                                    <p:anim calcmode="lin" valueType="num">
                                      <p:cBhvr additive="base">
                                        <p:cTn id="43" dur="500" fill="hold"/>
                                        <p:tgtEl>
                                          <p:spTgt spid="91152"/>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91150"/>
                                        </p:tgtEl>
                                        <p:attrNameLst>
                                          <p:attrName>style.visibility</p:attrName>
                                        </p:attrNameLst>
                                      </p:cBhvr>
                                      <p:to>
                                        <p:strVal val="visible"/>
                                      </p:to>
                                    </p:set>
                                    <p:anim calcmode="lin" valueType="num">
                                      <p:cBhvr additive="base">
                                        <p:cTn id="48" dur="500" fill="hold"/>
                                        <p:tgtEl>
                                          <p:spTgt spid="91150"/>
                                        </p:tgtEl>
                                        <p:attrNameLst>
                                          <p:attrName>ppt_x</p:attrName>
                                        </p:attrNameLst>
                                      </p:cBhvr>
                                      <p:tavLst>
                                        <p:tav tm="0">
                                          <p:val>
                                            <p:strVal val="#ppt_x"/>
                                          </p:val>
                                        </p:tav>
                                        <p:tav tm="100000">
                                          <p:val>
                                            <p:strVal val="#ppt_x"/>
                                          </p:val>
                                        </p:tav>
                                      </p:tavLst>
                                    </p:anim>
                                    <p:anim calcmode="lin" valueType="num">
                                      <p:cBhvr additive="base">
                                        <p:cTn id="49" dur="500" fill="hold"/>
                                        <p:tgtEl>
                                          <p:spTgt spid="91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9" grpId="0"/>
      <p:bldP spid="91150" grpId="0"/>
      <p:bldP spid="91151" grpId="0"/>
      <p:bldP spid="91152" grpId="0"/>
      <p:bldP spid="91153" grpId="0"/>
      <p:bldP spid="91154" grpId="0"/>
      <p:bldP spid="9115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3">
            <a:extLst>
              <a:ext uri="{FF2B5EF4-FFF2-40B4-BE49-F238E27FC236}">
                <a16:creationId xmlns:a16="http://schemas.microsoft.com/office/drawing/2014/main" id="{1BE10865-91DD-35ED-30C4-B1392CA9E40F}"/>
              </a:ext>
            </a:extLst>
          </p:cNvPr>
          <p:cNvSpPr>
            <a:spLocks noGrp="1"/>
          </p:cNvSpPr>
          <p:nvPr>
            <p:ph type="title"/>
          </p:nvPr>
        </p:nvSpPr>
        <p:spPr>
          <a:xfrm>
            <a:off x="457200" y="152400"/>
            <a:ext cx="8763000" cy="736600"/>
          </a:xfrm>
          <a:noFill/>
        </p:spPr>
        <p:txBody>
          <a:bodyPr/>
          <a:lstStyle/>
          <a:p>
            <a:pPr eaLnBrk="1" hangingPunct="1"/>
            <a:r>
              <a:rPr lang="fr-FR" altLang="fr-FR">
                <a:ea typeface="ＭＳ Ｐゴシック" panose="020B0600070205080204" pitchFamily="34" charset="-128"/>
              </a:rPr>
              <a:t>1 – Le système d’information mkt</a:t>
            </a:r>
          </a:p>
        </p:txBody>
      </p:sp>
      <p:sp>
        <p:nvSpPr>
          <p:cNvPr id="166914" name="Rectangle 2">
            <a:extLst>
              <a:ext uri="{FF2B5EF4-FFF2-40B4-BE49-F238E27FC236}">
                <a16:creationId xmlns:a16="http://schemas.microsoft.com/office/drawing/2014/main" id="{D0EC171D-27DE-EBF4-D066-FD78E5BED806}"/>
              </a:ext>
            </a:extLst>
          </p:cNvPr>
          <p:cNvSpPr>
            <a:spLocks noGrp="1"/>
          </p:cNvSpPr>
          <p:nvPr>
            <p:ph idx="1"/>
          </p:nvPr>
        </p:nvSpPr>
        <p:spPr>
          <a:xfrm>
            <a:off x="228600" y="914400"/>
            <a:ext cx="8763000" cy="533400"/>
          </a:xfrm>
        </p:spPr>
        <p:txBody>
          <a:bodyPr/>
          <a:lstStyle/>
          <a:p>
            <a:pPr eaLnBrk="1" hangingPunct="1"/>
            <a:r>
              <a:rPr lang="fr-FR" altLang="fr-FR" sz="2400">
                <a:ea typeface="ＭＳ Ｐゴシック" panose="020B0600070205080204" pitchFamily="34" charset="-128"/>
              </a:rPr>
              <a:t>Définition</a:t>
            </a:r>
          </a:p>
        </p:txBody>
      </p:sp>
      <p:sp>
        <p:nvSpPr>
          <p:cNvPr id="166915" name="Espace réservé du numéro de diapositive 3">
            <a:extLst>
              <a:ext uri="{FF2B5EF4-FFF2-40B4-BE49-F238E27FC236}">
                <a16:creationId xmlns:a16="http://schemas.microsoft.com/office/drawing/2014/main" id="{DEC251DD-EAF3-086B-EB06-B5F0B6B5D43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40A59A65-9E28-5149-87AC-33E4712586B8}" type="slidenum">
              <a:rPr lang="en-US" altLang="fr-FR" sz="1800" smtClean="0">
                <a:solidFill>
                  <a:schemeClr val="bg1"/>
                </a:solidFill>
              </a:rPr>
              <a:pPr algn="l"/>
              <a:t>75</a:t>
            </a:fld>
            <a:endParaRPr lang="en-US" altLang="fr-FR" sz="1800">
              <a:solidFill>
                <a:schemeClr val="bg1"/>
              </a:solidFill>
            </a:endParaRPr>
          </a:p>
        </p:txBody>
      </p:sp>
      <p:sp>
        <p:nvSpPr>
          <p:cNvPr id="166916" name="Text Box 12">
            <a:extLst>
              <a:ext uri="{FF2B5EF4-FFF2-40B4-BE49-F238E27FC236}">
                <a16:creationId xmlns:a16="http://schemas.microsoft.com/office/drawing/2014/main" id="{3C6C137A-319F-4145-5088-756FAA2B94F1}"/>
              </a:ext>
            </a:extLst>
          </p:cNvPr>
          <p:cNvSpPr txBox="1">
            <a:spLocks noChangeArrowheads="1"/>
          </p:cNvSpPr>
          <p:nvPr/>
        </p:nvSpPr>
        <p:spPr bwMode="auto">
          <a:xfrm>
            <a:off x="228600" y="1447800"/>
            <a:ext cx="77771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t>Pour avoir une démarche mercatique, une entreprise doit être en permanence à l’écoute de son environnement économique, juridique, politique, culturel, social.</a:t>
            </a:r>
          </a:p>
          <a:p>
            <a:pPr algn="ctr"/>
            <a:endParaRPr lang="fr-FR" altLang="fr-FR" sz="2400"/>
          </a:p>
          <a:p>
            <a:pPr algn="ctr"/>
            <a:r>
              <a:rPr lang="fr-FR" altLang="fr-FR" sz="2400"/>
              <a:t>Cette écoute doit lui fournir des données (signes, faits, etc…) c’est-à-dire des informations qui lui permettront de :</a:t>
            </a:r>
          </a:p>
          <a:p>
            <a:endParaRPr lang="fr-FR" altLang="fr-FR" sz="2400"/>
          </a:p>
          <a:p>
            <a:pPr>
              <a:buFontTx/>
              <a:buChar char="•"/>
            </a:pPr>
            <a:r>
              <a:rPr lang="fr-FR" altLang="fr-FR" sz="2400"/>
              <a:t>Saisir des opportunités</a:t>
            </a:r>
          </a:p>
          <a:p>
            <a:pPr>
              <a:buFontTx/>
              <a:buChar char="•"/>
            </a:pPr>
            <a:r>
              <a:rPr lang="fr-FR" altLang="fr-FR" sz="2400"/>
              <a:t>Réagir aux menaces de la concurrence</a:t>
            </a:r>
          </a:p>
        </p:txBody>
      </p:sp>
      <p:pic>
        <p:nvPicPr>
          <p:cNvPr id="166917" name="Image 5" descr="images-11.jpeg">
            <a:extLst>
              <a:ext uri="{FF2B5EF4-FFF2-40B4-BE49-F238E27FC236}">
                <a16:creationId xmlns:a16="http://schemas.microsoft.com/office/drawing/2014/main" id="{6A07794A-48C3-377A-080E-BB0038261E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83038"/>
            <a:ext cx="279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a:extLst>
              <a:ext uri="{FF2B5EF4-FFF2-40B4-BE49-F238E27FC236}">
                <a16:creationId xmlns:a16="http://schemas.microsoft.com/office/drawing/2014/main" id="{2CA90295-ED2E-797B-90EA-94D8877347AD}"/>
              </a:ext>
            </a:extLst>
          </p:cNvPr>
          <p:cNvSpPr>
            <a:spLocks noGrp="1"/>
          </p:cNvSpPr>
          <p:nvPr>
            <p:ph type="title"/>
          </p:nvPr>
        </p:nvSpPr>
        <p:spPr>
          <a:xfrm>
            <a:off x="228600" y="152400"/>
            <a:ext cx="8763000" cy="736600"/>
          </a:xfrm>
          <a:noFill/>
        </p:spPr>
        <p:txBody>
          <a:bodyPr/>
          <a:lstStyle/>
          <a:p>
            <a:pPr eaLnBrk="1" hangingPunct="1"/>
            <a:r>
              <a:rPr lang="fr-FR" altLang="fr-FR">
                <a:ea typeface="ＭＳ Ｐゴシック" panose="020B0600070205080204" pitchFamily="34" charset="-128"/>
              </a:rPr>
              <a:t>1 – Le système d’information mkt</a:t>
            </a:r>
          </a:p>
        </p:txBody>
      </p:sp>
      <p:sp>
        <p:nvSpPr>
          <p:cNvPr id="168962" name="Rectangle 2">
            <a:extLst>
              <a:ext uri="{FF2B5EF4-FFF2-40B4-BE49-F238E27FC236}">
                <a16:creationId xmlns:a16="http://schemas.microsoft.com/office/drawing/2014/main" id="{D4260163-53F3-64F9-A239-AA3CC584F921}"/>
              </a:ext>
            </a:extLst>
          </p:cNvPr>
          <p:cNvSpPr>
            <a:spLocks noGrp="1"/>
          </p:cNvSpPr>
          <p:nvPr>
            <p:ph idx="1"/>
          </p:nvPr>
        </p:nvSpPr>
        <p:spPr>
          <a:xfrm>
            <a:off x="228600" y="914400"/>
            <a:ext cx="4343400" cy="533400"/>
          </a:xfrm>
        </p:spPr>
        <p:txBody>
          <a:bodyPr/>
          <a:lstStyle/>
          <a:p>
            <a:pPr eaLnBrk="1" hangingPunct="1"/>
            <a:r>
              <a:rPr lang="fr-FR" altLang="fr-FR" sz="2400">
                <a:ea typeface="ＭＳ Ｐゴシック" panose="020B0600070205080204" pitchFamily="34" charset="-128"/>
              </a:rPr>
              <a:t>Les sources d’information</a:t>
            </a:r>
          </a:p>
        </p:txBody>
      </p:sp>
      <p:sp>
        <p:nvSpPr>
          <p:cNvPr id="168963" name="Espace réservé du numéro de diapositive 3">
            <a:extLst>
              <a:ext uri="{FF2B5EF4-FFF2-40B4-BE49-F238E27FC236}">
                <a16:creationId xmlns:a16="http://schemas.microsoft.com/office/drawing/2014/main" id="{4D397FFF-70EC-51DD-A378-926FAD405EDB}"/>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F6AC44CD-4298-0345-B338-8A5DF42DA6B0}" type="slidenum">
              <a:rPr lang="en-US" altLang="fr-FR" sz="1800" smtClean="0">
                <a:solidFill>
                  <a:schemeClr val="bg1"/>
                </a:solidFill>
              </a:rPr>
              <a:pPr algn="l"/>
              <a:t>76</a:t>
            </a:fld>
            <a:endParaRPr lang="en-US" altLang="fr-FR" sz="1800">
              <a:solidFill>
                <a:schemeClr val="bg1"/>
              </a:solidFill>
            </a:endParaRPr>
          </a:p>
        </p:txBody>
      </p:sp>
      <p:sp>
        <p:nvSpPr>
          <p:cNvPr id="168964" name="Text Box 5">
            <a:extLst>
              <a:ext uri="{FF2B5EF4-FFF2-40B4-BE49-F238E27FC236}">
                <a16:creationId xmlns:a16="http://schemas.microsoft.com/office/drawing/2014/main" id="{76FD9DB5-8736-20F8-387F-B40C6314E049}"/>
              </a:ext>
            </a:extLst>
          </p:cNvPr>
          <p:cNvSpPr txBox="1">
            <a:spLocks noChangeArrowheads="1"/>
          </p:cNvSpPr>
          <p:nvPr/>
        </p:nvSpPr>
        <p:spPr bwMode="auto">
          <a:xfrm>
            <a:off x="468313" y="1557338"/>
            <a:ext cx="3455987" cy="232727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u="sng"/>
              <a:t>Source interne</a:t>
            </a:r>
          </a:p>
          <a:p>
            <a:pPr algn="ctr"/>
            <a:endParaRPr lang="fr-FR" altLang="fr-FR"/>
          </a:p>
          <a:p>
            <a:pPr algn="ctr"/>
            <a:r>
              <a:rPr lang="fr-FR" altLang="fr-FR"/>
              <a:t>Les informations proviennent</a:t>
            </a:r>
          </a:p>
          <a:p>
            <a:pPr algn="ctr"/>
            <a:r>
              <a:rPr lang="fr-FR" altLang="fr-FR"/>
              <a:t>de l’entreprise, elles existent</a:t>
            </a:r>
          </a:p>
          <a:p>
            <a:pPr algn="ctr"/>
            <a:r>
              <a:rPr lang="fr-FR" altLang="fr-FR"/>
              <a:t>sur place, traduisent l’activité</a:t>
            </a:r>
          </a:p>
          <a:p>
            <a:pPr algn="ctr"/>
            <a:r>
              <a:rPr lang="fr-FR" altLang="fr-FR"/>
              <a:t>de l’entreprise et permettent</a:t>
            </a:r>
          </a:p>
          <a:p>
            <a:pPr algn="ctr"/>
            <a:r>
              <a:rPr lang="fr-FR" altLang="fr-FR"/>
              <a:t>un suivi de l’évolution de</a:t>
            </a:r>
          </a:p>
          <a:p>
            <a:pPr algn="ctr"/>
            <a:r>
              <a:rPr lang="fr-FR" altLang="fr-FR"/>
              <a:t>l’entreprise</a:t>
            </a:r>
          </a:p>
        </p:txBody>
      </p:sp>
      <p:sp>
        <p:nvSpPr>
          <p:cNvPr id="168965" name="Text Box 6">
            <a:extLst>
              <a:ext uri="{FF2B5EF4-FFF2-40B4-BE49-F238E27FC236}">
                <a16:creationId xmlns:a16="http://schemas.microsoft.com/office/drawing/2014/main" id="{BBDF6752-CE88-6863-0B81-0D72213A39CE}"/>
              </a:ext>
            </a:extLst>
          </p:cNvPr>
          <p:cNvSpPr txBox="1">
            <a:spLocks noChangeArrowheads="1"/>
          </p:cNvSpPr>
          <p:nvPr/>
        </p:nvSpPr>
        <p:spPr bwMode="auto">
          <a:xfrm>
            <a:off x="5221288" y="1557338"/>
            <a:ext cx="3698875" cy="232727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u="sng"/>
              <a:t>Source externe</a:t>
            </a:r>
          </a:p>
          <a:p>
            <a:pPr algn="ctr"/>
            <a:endParaRPr lang="fr-FR" altLang="fr-FR"/>
          </a:p>
          <a:p>
            <a:pPr algn="ctr"/>
            <a:r>
              <a:rPr lang="fr-FR" altLang="fr-FR"/>
              <a:t>Les informations se trouvent</a:t>
            </a:r>
          </a:p>
          <a:p>
            <a:pPr algn="ctr"/>
            <a:r>
              <a:rPr lang="fr-FR" altLang="fr-FR"/>
              <a:t>alors à l’extérieur, elles</a:t>
            </a:r>
          </a:p>
          <a:p>
            <a:pPr algn="ctr"/>
            <a:r>
              <a:rPr lang="fr-FR" altLang="fr-FR"/>
              <a:t>permettent de relier l’activité</a:t>
            </a:r>
          </a:p>
          <a:p>
            <a:pPr algn="ctr"/>
            <a:r>
              <a:rPr lang="fr-FR" altLang="fr-FR"/>
              <a:t>de l’entreprise de celle du marché</a:t>
            </a:r>
          </a:p>
          <a:p>
            <a:pPr algn="ctr"/>
            <a:r>
              <a:rPr lang="fr-FR" altLang="fr-FR"/>
              <a:t>et de la comparer à celle des</a:t>
            </a:r>
          </a:p>
          <a:p>
            <a:pPr algn="ctr"/>
            <a:r>
              <a:rPr lang="fr-FR" altLang="fr-FR"/>
              <a:t>concurrents</a:t>
            </a:r>
          </a:p>
        </p:txBody>
      </p:sp>
      <p:sp>
        <p:nvSpPr>
          <p:cNvPr id="168966" name="Text Box 7">
            <a:extLst>
              <a:ext uri="{FF2B5EF4-FFF2-40B4-BE49-F238E27FC236}">
                <a16:creationId xmlns:a16="http://schemas.microsoft.com/office/drawing/2014/main" id="{D4CFE787-CDDD-6076-2BE3-F32330631976}"/>
              </a:ext>
            </a:extLst>
          </p:cNvPr>
          <p:cNvSpPr txBox="1">
            <a:spLocks noChangeArrowheads="1"/>
          </p:cNvSpPr>
          <p:nvPr/>
        </p:nvSpPr>
        <p:spPr bwMode="auto">
          <a:xfrm>
            <a:off x="468313" y="3968750"/>
            <a:ext cx="3455987" cy="2327275"/>
          </a:xfrm>
          <a:prstGeom prst="rect">
            <a:avLst/>
          </a:prstGeom>
          <a:solidFill>
            <a:schemeClr val="bg1"/>
          </a:solidFill>
          <a:ln w="38100">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u="sng"/>
              <a:t>Source primaire</a:t>
            </a:r>
          </a:p>
          <a:p>
            <a:pPr algn="ctr"/>
            <a:endParaRPr lang="fr-FR" altLang="fr-FR"/>
          </a:p>
          <a:p>
            <a:pPr algn="ctr"/>
            <a:r>
              <a:rPr lang="fr-FR" altLang="fr-FR"/>
              <a:t>Lorsque l’information répond à un besoin propre à</a:t>
            </a:r>
          </a:p>
          <a:p>
            <a:pPr algn="ctr"/>
            <a:r>
              <a:rPr lang="fr-FR" altLang="fr-FR"/>
              <a:t>l’entreprise, qu’elle est</a:t>
            </a:r>
          </a:p>
          <a:p>
            <a:pPr algn="ctr"/>
            <a:r>
              <a:rPr lang="fr-FR" altLang="fr-FR"/>
              <a:t>utilisée pour la première fois,</a:t>
            </a:r>
          </a:p>
          <a:p>
            <a:pPr algn="ctr"/>
            <a:r>
              <a:rPr lang="fr-FR" altLang="fr-FR"/>
              <a:t>alors c’est une source primaire</a:t>
            </a:r>
          </a:p>
          <a:p>
            <a:pPr algn="ctr"/>
            <a:r>
              <a:rPr lang="fr-FR" altLang="fr-FR"/>
              <a:t>Ex : sondage fait par l’ent.</a:t>
            </a:r>
          </a:p>
        </p:txBody>
      </p:sp>
      <p:sp>
        <p:nvSpPr>
          <p:cNvPr id="168967" name="Text Box 8">
            <a:extLst>
              <a:ext uri="{FF2B5EF4-FFF2-40B4-BE49-F238E27FC236}">
                <a16:creationId xmlns:a16="http://schemas.microsoft.com/office/drawing/2014/main" id="{05C52EB1-06BD-C843-0BE3-86705D55F203}"/>
              </a:ext>
            </a:extLst>
          </p:cNvPr>
          <p:cNvSpPr txBox="1">
            <a:spLocks noChangeArrowheads="1"/>
          </p:cNvSpPr>
          <p:nvPr/>
        </p:nvSpPr>
        <p:spPr bwMode="auto">
          <a:xfrm>
            <a:off x="5221288" y="4078288"/>
            <a:ext cx="3671887" cy="1503362"/>
          </a:xfrm>
          <a:prstGeom prst="rect">
            <a:avLst/>
          </a:prstGeom>
          <a:solidFill>
            <a:schemeClr val="bg1"/>
          </a:solidFill>
          <a:ln w="38100">
            <a:solidFill>
              <a:schemeClr val="hlink"/>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u="sng"/>
              <a:t>Source secondaire</a:t>
            </a:r>
          </a:p>
          <a:p>
            <a:pPr algn="ctr"/>
            <a:endParaRPr lang="fr-FR" altLang="fr-FR"/>
          </a:p>
          <a:p>
            <a:pPr algn="ctr"/>
            <a:r>
              <a:rPr lang="fr-FR" altLang="fr-FR"/>
              <a:t>Elle est de source secondaire lorsque</a:t>
            </a:r>
          </a:p>
          <a:p>
            <a:pPr algn="ctr"/>
            <a:r>
              <a:rPr lang="fr-FR" altLang="fr-FR"/>
              <a:t>l’information existe déjà, à l’intérieur</a:t>
            </a:r>
          </a:p>
          <a:p>
            <a:pPr algn="ctr"/>
            <a:r>
              <a:rPr lang="fr-FR" altLang="fr-FR"/>
              <a:t>ou à l’extérieur de l’entreprise</a:t>
            </a:r>
          </a:p>
        </p:txBody>
      </p:sp>
      <p:sp>
        <p:nvSpPr>
          <p:cNvPr id="168968" name="Line 9">
            <a:extLst>
              <a:ext uri="{FF2B5EF4-FFF2-40B4-BE49-F238E27FC236}">
                <a16:creationId xmlns:a16="http://schemas.microsoft.com/office/drawing/2014/main" id="{DF4ED997-460B-33D8-1927-FD4E00A73077}"/>
              </a:ext>
            </a:extLst>
          </p:cNvPr>
          <p:cNvSpPr>
            <a:spLocks noChangeShapeType="1"/>
          </p:cNvSpPr>
          <p:nvPr/>
        </p:nvSpPr>
        <p:spPr bwMode="auto">
          <a:xfrm>
            <a:off x="3951288" y="2624138"/>
            <a:ext cx="1223962" cy="0"/>
          </a:xfrm>
          <a:prstGeom prst="line">
            <a:avLst/>
          </a:prstGeom>
          <a:noFill/>
          <a:ln w="762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8969" name="Line 10">
            <a:extLst>
              <a:ext uri="{FF2B5EF4-FFF2-40B4-BE49-F238E27FC236}">
                <a16:creationId xmlns:a16="http://schemas.microsoft.com/office/drawing/2014/main" id="{4333DBAC-455C-C620-15CF-5EDEFB22C431}"/>
              </a:ext>
            </a:extLst>
          </p:cNvPr>
          <p:cNvSpPr>
            <a:spLocks noChangeShapeType="1"/>
          </p:cNvSpPr>
          <p:nvPr/>
        </p:nvSpPr>
        <p:spPr bwMode="auto">
          <a:xfrm>
            <a:off x="3951288" y="4711700"/>
            <a:ext cx="1223962" cy="0"/>
          </a:xfrm>
          <a:prstGeom prst="line">
            <a:avLst/>
          </a:prstGeom>
          <a:noFill/>
          <a:ln w="762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3">
            <a:extLst>
              <a:ext uri="{FF2B5EF4-FFF2-40B4-BE49-F238E27FC236}">
                <a16:creationId xmlns:a16="http://schemas.microsoft.com/office/drawing/2014/main" id="{8EEEFF21-5684-85C0-1AFD-FA7AA215F7BA}"/>
              </a:ext>
            </a:extLst>
          </p:cNvPr>
          <p:cNvSpPr>
            <a:spLocks noGrp="1"/>
          </p:cNvSpPr>
          <p:nvPr>
            <p:ph type="title"/>
          </p:nvPr>
        </p:nvSpPr>
        <p:spPr>
          <a:xfrm>
            <a:off x="685800" y="585788"/>
            <a:ext cx="7772400" cy="1190625"/>
          </a:xfrm>
          <a:noFill/>
        </p:spPr>
        <p:txBody>
          <a:bodyPr/>
          <a:lstStyle/>
          <a:p>
            <a:pPr eaLnBrk="1" hangingPunct="1"/>
            <a:r>
              <a:rPr lang="fr-FR" altLang="fr-FR">
                <a:ea typeface="ＭＳ Ｐゴシック" panose="020B0600070205080204" pitchFamily="34" charset="-128"/>
              </a:rPr>
              <a:t>2 – Les différents types d’étude</a:t>
            </a:r>
          </a:p>
        </p:txBody>
      </p:sp>
      <p:sp>
        <p:nvSpPr>
          <p:cNvPr id="171010" name="Espace réservé du numéro de diapositive 3">
            <a:extLst>
              <a:ext uri="{FF2B5EF4-FFF2-40B4-BE49-F238E27FC236}">
                <a16:creationId xmlns:a16="http://schemas.microsoft.com/office/drawing/2014/main" id="{178A8EEB-B361-D098-7EF6-68C99FA7CEE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C9DFA01-13EB-E843-BFC6-6EB5D6C51865}" type="slidenum">
              <a:rPr lang="en-US" altLang="fr-FR" smtClean="0">
                <a:solidFill>
                  <a:schemeClr val="bg1"/>
                </a:solidFill>
              </a:rPr>
              <a:pPr/>
              <a:t>77</a:t>
            </a:fld>
            <a:endParaRPr lang="en-US" altLang="fr-FR">
              <a:solidFill>
                <a:schemeClr val="bg1"/>
              </a:solidFill>
            </a:endParaRPr>
          </a:p>
        </p:txBody>
      </p:sp>
      <p:sp>
        <p:nvSpPr>
          <p:cNvPr id="171011" name="Text Box 22">
            <a:extLst>
              <a:ext uri="{FF2B5EF4-FFF2-40B4-BE49-F238E27FC236}">
                <a16:creationId xmlns:a16="http://schemas.microsoft.com/office/drawing/2014/main" id="{A15E060C-DD2A-B187-F61D-B241215013EE}"/>
              </a:ext>
            </a:extLst>
          </p:cNvPr>
          <p:cNvSpPr txBox="1">
            <a:spLocks noChangeArrowheads="1"/>
          </p:cNvSpPr>
          <p:nvPr/>
        </p:nvSpPr>
        <p:spPr bwMode="auto">
          <a:xfrm>
            <a:off x="922338" y="2133600"/>
            <a:ext cx="3241675"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ETUDES DOCUMENTAIRES</a:t>
            </a:r>
          </a:p>
        </p:txBody>
      </p:sp>
      <p:sp>
        <p:nvSpPr>
          <p:cNvPr id="171012" name="Text Box 23">
            <a:extLst>
              <a:ext uri="{FF2B5EF4-FFF2-40B4-BE49-F238E27FC236}">
                <a16:creationId xmlns:a16="http://schemas.microsoft.com/office/drawing/2014/main" id="{EF73CB5E-4C3F-0504-8D9F-198777557650}"/>
              </a:ext>
            </a:extLst>
          </p:cNvPr>
          <p:cNvSpPr txBox="1">
            <a:spLocks noChangeArrowheads="1"/>
          </p:cNvSpPr>
          <p:nvPr/>
        </p:nvSpPr>
        <p:spPr bwMode="auto">
          <a:xfrm>
            <a:off x="5218113" y="2133600"/>
            <a:ext cx="3114675"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ETUDES SUR LE TERRAIN</a:t>
            </a:r>
          </a:p>
        </p:txBody>
      </p:sp>
      <p:sp>
        <p:nvSpPr>
          <p:cNvPr id="171013" name="Text Box 24">
            <a:extLst>
              <a:ext uri="{FF2B5EF4-FFF2-40B4-BE49-F238E27FC236}">
                <a16:creationId xmlns:a16="http://schemas.microsoft.com/office/drawing/2014/main" id="{FED4D5BC-E7FB-3821-4F6D-BF5BA268A342}"/>
              </a:ext>
            </a:extLst>
          </p:cNvPr>
          <p:cNvSpPr txBox="1">
            <a:spLocks noChangeArrowheads="1"/>
          </p:cNvSpPr>
          <p:nvPr/>
        </p:nvSpPr>
        <p:spPr bwMode="auto">
          <a:xfrm>
            <a:off x="976313" y="3259138"/>
            <a:ext cx="1003300" cy="385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Externes</a:t>
            </a:r>
          </a:p>
        </p:txBody>
      </p:sp>
      <p:sp>
        <p:nvSpPr>
          <p:cNvPr id="171014" name="Text Box 25">
            <a:extLst>
              <a:ext uri="{FF2B5EF4-FFF2-40B4-BE49-F238E27FC236}">
                <a16:creationId xmlns:a16="http://schemas.microsoft.com/office/drawing/2014/main" id="{C12896F8-CAF0-EB9C-0305-AB6D31FF8CD0}"/>
              </a:ext>
            </a:extLst>
          </p:cNvPr>
          <p:cNvSpPr txBox="1">
            <a:spLocks noChangeArrowheads="1"/>
          </p:cNvSpPr>
          <p:nvPr/>
        </p:nvSpPr>
        <p:spPr bwMode="auto">
          <a:xfrm>
            <a:off x="3136900" y="3259138"/>
            <a:ext cx="939800" cy="385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Internes</a:t>
            </a:r>
          </a:p>
        </p:txBody>
      </p:sp>
      <p:sp>
        <p:nvSpPr>
          <p:cNvPr id="171015" name="Text Box 26">
            <a:extLst>
              <a:ext uri="{FF2B5EF4-FFF2-40B4-BE49-F238E27FC236}">
                <a16:creationId xmlns:a16="http://schemas.microsoft.com/office/drawing/2014/main" id="{D60BF464-4EFA-0D03-1E13-84F00DE3A656}"/>
              </a:ext>
            </a:extLst>
          </p:cNvPr>
          <p:cNvSpPr txBox="1">
            <a:spLocks noChangeArrowheads="1"/>
          </p:cNvSpPr>
          <p:nvPr/>
        </p:nvSpPr>
        <p:spPr bwMode="auto">
          <a:xfrm>
            <a:off x="303213" y="3810000"/>
            <a:ext cx="20510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Presse</a:t>
            </a:r>
          </a:p>
          <a:p>
            <a:r>
              <a:rPr lang="fr-FR" altLang="fr-FR"/>
              <a:t>Syndicats</a:t>
            </a:r>
          </a:p>
          <a:p>
            <a:r>
              <a:rPr lang="fr-FR" altLang="fr-FR"/>
              <a:t>CCI</a:t>
            </a:r>
          </a:p>
          <a:p>
            <a:r>
              <a:rPr lang="fr-FR" altLang="fr-FR"/>
              <a:t>Organismes</a:t>
            </a:r>
          </a:p>
          <a:p>
            <a:r>
              <a:rPr lang="fr-FR" altLang="fr-FR"/>
              <a:t>Banques de données</a:t>
            </a:r>
          </a:p>
          <a:p>
            <a:r>
              <a:rPr lang="fr-FR" altLang="fr-FR"/>
              <a:t>Panels</a:t>
            </a:r>
          </a:p>
        </p:txBody>
      </p:sp>
      <p:sp>
        <p:nvSpPr>
          <p:cNvPr id="171016" name="Text Box 27">
            <a:extLst>
              <a:ext uri="{FF2B5EF4-FFF2-40B4-BE49-F238E27FC236}">
                <a16:creationId xmlns:a16="http://schemas.microsoft.com/office/drawing/2014/main" id="{F1381928-0F63-EE20-FB76-8D5360DD32B1}"/>
              </a:ext>
            </a:extLst>
          </p:cNvPr>
          <p:cNvSpPr txBox="1">
            <a:spLocks noChangeArrowheads="1"/>
          </p:cNvSpPr>
          <p:nvPr/>
        </p:nvSpPr>
        <p:spPr bwMode="auto">
          <a:xfrm>
            <a:off x="2895600" y="3835400"/>
            <a:ext cx="18669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Statistiques</a:t>
            </a:r>
          </a:p>
          <a:p>
            <a:r>
              <a:rPr lang="fr-FR" altLang="fr-FR"/>
              <a:t>Fichier clients</a:t>
            </a:r>
          </a:p>
          <a:p>
            <a:r>
              <a:rPr lang="fr-FR" altLang="fr-FR"/>
              <a:t>Études antérieures</a:t>
            </a:r>
          </a:p>
          <a:p>
            <a:r>
              <a:rPr lang="fr-FR" altLang="fr-FR"/>
              <a:t>Personnel</a:t>
            </a:r>
          </a:p>
          <a:p>
            <a:r>
              <a:rPr lang="fr-FR" altLang="fr-FR"/>
              <a:t>publications</a:t>
            </a:r>
          </a:p>
        </p:txBody>
      </p:sp>
      <p:sp>
        <p:nvSpPr>
          <p:cNvPr id="171017" name="Text Box 28">
            <a:extLst>
              <a:ext uri="{FF2B5EF4-FFF2-40B4-BE49-F238E27FC236}">
                <a16:creationId xmlns:a16="http://schemas.microsoft.com/office/drawing/2014/main" id="{F4B02A4D-CBAC-8104-12A5-B7949CF12165}"/>
              </a:ext>
            </a:extLst>
          </p:cNvPr>
          <p:cNvSpPr txBox="1">
            <a:spLocks noChangeArrowheads="1"/>
          </p:cNvSpPr>
          <p:nvPr/>
        </p:nvSpPr>
        <p:spPr bwMode="auto">
          <a:xfrm>
            <a:off x="5259388" y="3284538"/>
            <a:ext cx="711200" cy="385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Quali</a:t>
            </a:r>
          </a:p>
        </p:txBody>
      </p:sp>
      <p:sp>
        <p:nvSpPr>
          <p:cNvPr id="171018" name="Text Box 30">
            <a:extLst>
              <a:ext uri="{FF2B5EF4-FFF2-40B4-BE49-F238E27FC236}">
                <a16:creationId xmlns:a16="http://schemas.microsoft.com/office/drawing/2014/main" id="{C32583DD-8D4C-D420-DFAD-80FB054DA0A0}"/>
              </a:ext>
            </a:extLst>
          </p:cNvPr>
          <p:cNvSpPr txBox="1">
            <a:spLocks noChangeArrowheads="1"/>
          </p:cNvSpPr>
          <p:nvPr/>
        </p:nvSpPr>
        <p:spPr bwMode="auto">
          <a:xfrm>
            <a:off x="7418388" y="3284538"/>
            <a:ext cx="825500" cy="385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Quanti</a:t>
            </a:r>
          </a:p>
        </p:txBody>
      </p:sp>
      <p:sp>
        <p:nvSpPr>
          <p:cNvPr id="171019" name="Text Box 31">
            <a:extLst>
              <a:ext uri="{FF2B5EF4-FFF2-40B4-BE49-F238E27FC236}">
                <a16:creationId xmlns:a16="http://schemas.microsoft.com/office/drawing/2014/main" id="{F85D4DB6-0AB4-5813-F84F-C7D9779271B2}"/>
              </a:ext>
            </a:extLst>
          </p:cNvPr>
          <p:cNvSpPr txBox="1">
            <a:spLocks noChangeArrowheads="1"/>
          </p:cNvSpPr>
          <p:nvPr/>
        </p:nvSpPr>
        <p:spPr bwMode="auto">
          <a:xfrm>
            <a:off x="5076825" y="3810000"/>
            <a:ext cx="1644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Motivations</a:t>
            </a:r>
          </a:p>
          <a:p>
            <a:r>
              <a:rPr lang="fr-FR" altLang="fr-FR"/>
              <a:t>Comportements</a:t>
            </a:r>
          </a:p>
          <a:p>
            <a:r>
              <a:rPr lang="fr-FR" altLang="fr-FR"/>
              <a:t>Besoins</a:t>
            </a:r>
          </a:p>
          <a:p>
            <a:r>
              <a:rPr lang="fr-FR" altLang="fr-FR"/>
              <a:t>Freins</a:t>
            </a:r>
          </a:p>
        </p:txBody>
      </p:sp>
      <p:sp>
        <p:nvSpPr>
          <p:cNvPr id="171020" name="Text Box 32">
            <a:extLst>
              <a:ext uri="{FF2B5EF4-FFF2-40B4-BE49-F238E27FC236}">
                <a16:creationId xmlns:a16="http://schemas.microsoft.com/office/drawing/2014/main" id="{FB268BBD-02DA-D3B7-714D-643C6A1EC5FA}"/>
              </a:ext>
            </a:extLst>
          </p:cNvPr>
          <p:cNvSpPr txBox="1">
            <a:spLocks noChangeArrowheads="1"/>
          </p:cNvSpPr>
          <p:nvPr/>
        </p:nvSpPr>
        <p:spPr bwMode="auto">
          <a:xfrm>
            <a:off x="7175500" y="3822700"/>
            <a:ext cx="18415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Données chiffrées</a:t>
            </a:r>
          </a:p>
          <a:p>
            <a:r>
              <a:rPr lang="fr-FR" altLang="fr-FR"/>
              <a:t>Extrapolations</a:t>
            </a:r>
          </a:p>
          <a:p>
            <a:r>
              <a:rPr lang="fr-FR" altLang="fr-FR"/>
              <a:t>Segmentation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EAEA9FAC-27FE-C6A6-355E-A2CCBBB563FC}"/>
              </a:ext>
            </a:extLst>
          </p:cNvPr>
          <p:cNvSpPr>
            <a:spLocks noGrp="1"/>
          </p:cNvSpPr>
          <p:nvPr>
            <p:ph type="ctrTitle"/>
          </p:nvPr>
        </p:nvSpPr>
        <p:spPr>
          <a:xfrm>
            <a:off x="6858000" y="2362200"/>
            <a:ext cx="2133600" cy="1905000"/>
          </a:xfrm>
        </p:spPr>
        <p:txBody>
          <a:bodyPr/>
          <a:lstStyle/>
          <a:p>
            <a:pPr algn="ctr" eaLnBrk="1" hangingPunct="1"/>
            <a:br>
              <a:rPr lang="fr-FR" altLang="fr-FR" sz="2500">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7 – La prévision de la demande</a:t>
            </a:r>
          </a:p>
        </p:txBody>
      </p:sp>
      <p:sp>
        <p:nvSpPr>
          <p:cNvPr id="173058" name="Rectangle 3">
            <a:extLst>
              <a:ext uri="{FF2B5EF4-FFF2-40B4-BE49-F238E27FC236}">
                <a16:creationId xmlns:a16="http://schemas.microsoft.com/office/drawing/2014/main" id="{56DC3F4B-FEAD-1847-CC92-AA944D576813}"/>
              </a:ext>
            </a:extLst>
          </p:cNvPr>
          <p:cNvSpPr>
            <a:spLocks noGrp="1"/>
          </p:cNvSpPr>
          <p:nvPr>
            <p:ph type="subTitle" idx="1"/>
          </p:nvPr>
        </p:nvSpPr>
        <p:spPr>
          <a:xfrm>
            <a:off x="457200" y="987425"/>
            <a:ext cx="6400800" cy="1679575"/>
          </a:xfrm>
        </p:spPr>
        <p:txBody>
          <a:bodyPr/>
          <a:lstStyle/>
          <a:p>
            <a:pPr eaLnBrk="1" hangingPunct="1"/>
            <a:r>
              <a:rPr lang="fr-FR" altLang="fr-FR">
                <a:solidFill>
                  <a:srgbClr val="FFFFFF"/>
                </a:solidFill>
                <a:ea typeface="ＭＳ Ｐゴシック" panose="020B0600070205080204" pitchFamily="34" charset="-128"/>
              </a:rPr>
              <a:t>1 – Intérêt</a:t>
            </a:r>
          </a:p>
          <a:p>
            <a:pPr eaLnBrk="1" hangingPunct="1"/>
            <a:r>
              <a:rPr lang="fr-FR" altLang="fr-FR">
                <a:solidFill>
                  <a:srgbClr val="FFFFFF"/>
                </a:solidFill>
                <a:ea typeface="ＭＳ Ｐゴシック" panose="020B0600070205080204" pitchFamily="34" charset="-128"/>
              </a:rPr>
              <a:t>2 – Méthodes fondées sur l’analyse du passé</a:t>
            </a:r>
          </a:p>
          <a:p>
            <a:pPr eaLnBrk="1" hangingPunct="1"/>
            <a:r>
              <a:rPr lang="fr-FR" altLang="fr-FR">
                <a:solidFill>
                  <a:srgbClr val="FFFFFF"/>
                </a:solidFill>
                <a:ea typeface="ＭＳ Ｐゴシック" panose="020B0600070205080204" pitchFamily="34" charset="-128"/>
              </a:rPr>
              <a:t>3 – Méthodes tournées vers le futur</a:t>
            </a:r>
          </a:p>
        </p:txBody>
      </p:sp>
      <p:sp>
        <p:nvSpPr>
          <p:cNvPr id="173059" name="Rectangle 35">
            <a:extLst>
              <a:ext uri="{FF2B5EF4-FFF2-40B4-BE49-F238E27FC236}">
                <a16:creationId xmlns:a16="http://schemas.microsoft.com/office/drawing/2014/main" id="{99CAB60F-B493-3889-BAE6-23DEAA7C4D59}"/>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C29CED9D-C20E-9D4B-A127-7468CA8205C1}" type="slidenum">
              <a:rPr lang="en-US" altLang="fr-FR" sz="1800" smtClean="0">
                <a:solidFill>
                  <a:schemeClr val="bg1"/>
                </a:solidFill>
              </a:rPr>
              <a:pPr algn="l"/>
              <a:t>78</a:t>
            </a:fld>
            <a:endParaRPr lang="en-US" altLang="fr-FR" sz="180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D1FEE173-2474-C58B-3B8A-964A3EB73CFC}"/>
              </a:ext>
            </a:extLst>
          </p:cNvPr>
          <p:cNvSpPr>
            <a:spLocks noGrp="1"/>
          </p:cNvSpPr>
          <p:nvPr>
            <p:ph type="title"/>
          </p:nvPr>
        </p:nvSpPr>
        <p:spPr>
          <a:xfrm>
            <a:off x="685800" y="333375"/>
            <a:ext cx="7772400" cy="641350"/>
          </a:xfrm>
          <a:noFill/>
        </p:spPr>
        <p:txBody>
          <a:bodyPr/>
          <a:lstStyle/>
          <a:p>
            <a:pPr eaLnBrk="1" hangingPunct="1"/>
            <a:r>
              <a:rPr lang="fr-FR" altLang="fr-FR">
                <a:ea typeface="ＭＳ Ｐゴシック" panose="020B0600070205080204" pitchFamily="34" charset="-128"/>
              </a:rPr>
              <a:t>1 – Intérêt</a:t>
            </a:r>
          </a:p>
        </p:txBody>
      </p:sp>
      <p:sp>
        <p:nvSpPr>
          <p:cNvPr id="175106" name="Espace réservé du numéro de diapositive 3">
            <a:extLst>
              <a:ext uri="{FF2B5EF4-FFF2-40B4-BE49-F238E27FC236}">
                <a16:creationId xmlns:a16="http://schemas.microsoft.com/office/drawing/2014/main" id="{E59A5324-0F8C-36D9-C8A8-15EFFAC5EF0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32E82EB8-A398-4149-B6C4-FC6D03570E35}" type="slidenum">
              <a:rPr lang="en-US" altLang="fr-FR" smtClean="0">
                <a:solidFill>
                  <a:schemeClr val="bg1"/>
                </a:solidFill>
              </a:rPr>
              <a:pPr/>
              <a:t>79</a:t>
            </a:fld>
            <a:endParaRPr lang="en-US" altLang="fr-FR">
              <a:solidFill>
                <a:schemeClr val="bg1"/>
              </a:solidFill>
            </a:endParaRPr>
          </a:p>
        </p:txBody>
      </p:sp>
      <p:sp>
        <p:nvSpPr>
          <p:cNvPr id="175107" name="Text Box 13">
            <a:extLst>
              <a:ext uri="{FF2B5EF4-FFF2-40B4-BE49-F238E27FC236}">
                <a16:creationId xmlns:a16="http://schemas.microsoft.com/office/drawing/2014/main" id="{654FFEE0-9A28-4E2C-29E8-3A9380B01DBC}"/>
              </a:ext>
            </a:extLst>
          </p:cNvPr>
          <p:cNvSpPr txBox="1">
            <a:spLocks noChangeArrowheads="1"/>
          </p:cNvSpPr>
          <p:nvPr/>
        </p:nvSpPr>
        <p:spPr bwMode="auto">
          <a:xfrm>
            <a:off x="2916238" y="1341438"/>
            <a:ext cx="2749550" cy="533400"/>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chemeClr val="hlink"/>
                </a:solidFill>
              </a:rPr>
              <a:t>Prévision des ventes</a:t>
            </a:r>
          </a:p>
        </p:txBody>
      </p:sp>
      <p:sp>
        <p:nvSpPr>
          <p:cNvPr id="175108" name="Text Box 14">
            <a:extLst>
              <a:ext uri="{FF2B5EF4-FFF2-40B4-BE49-F238E27FC236}">
                <a16:creationId xmlns:a16="http://schemas.microsoft.com/office/drawing/2014/main" id="{6683E38B-BC49-B834-2382-7644FEE831B2}"/>
              </a:ext>
            </a:extLst>
          </p:cNvPr>
          <p:cNvSpPr txBox="1">
            <a:spLocks noChangeArrowheads="1"/>
          </p:cNvSpPr>
          <p:nvPr/>
        </p:nvSpPr>
        <p:spPr bwMode="auto">
          <a:xfrm>
            <a:off x="357188" y="2298700"/>
            <a:ext cx="2305050" cy="122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Commercial</a:t>
            </a:r>
          </a:p>
          <a:p>
            <a:pPr algn="ctr"/>
            <a:endParaRPr lang="fr-FR" altLang="fr-FR"/>
          </a:p>
          <a:p>
            <a:pPr algn="ctr"/>
            <a:r>
              <a:rPr lang="fr-FR" altLang="fr-FR"/>
              <a:t>Objectifs des vendeurs</a:t>
            </a:r>
          </a:p>
          <a:p>
            <a:pPr algn="ctr"/>
            <a:r>
              <a:rPr lang="fr-FR" altLang="fr-FR"/>
              <a:t>Approvisionnement</a:t>
            </a:r>
          </a:p>
        </p:txBody>
      </p:sp>
      <p:sp>
        <p:nvSpPr>
          <p:cNvPr id="175109" name="Text Box 15">
            <a:extLst>
              <a:ext uri="{FF2B5EF4-FFF2-40B4-BE49-F238E27FC236}">
                <a16:creationId xmlns:a16="http://schemas.microsoft.com/office/drawing/2014/main" id="{4D557FD2-B64F-9E41-0A34-9AF99399CA04}"/>
              </a:ext>
            </a:extLst>
          </p:cNvPr>
          <p:cNvSpPr txBox="1">
            <a:spLocks noChangeArrowheads="1"/>
          </p:cNvSpPr>
          <p:nvPr/>
        </p:nvSpPr>
        <p:spPr bwMode="auto">
          <a:xfrm>
            <a:off x="468313" y="3860800"/>
            <a:ext cx="2578100" cy="1503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Production</a:t>
            </a:r>
          </a:p>
          <a:p>
            <a:pPr algn="ctr"/>
            <a:endParaRPr lang="fr-FR" altLang="fr-FR"/>
          </a:p>
          <a:p>
            <a:pPr algn="ctr"/>
            <a:r>
              <a:rPr lang="fr-FR" altLang="fr-FR"/>
              <a:t>Planning</a:t>
            </a:r>
          </a:p>
          <a:p>
            <a:pPr algn="ctr"/>
            <a:r>
              <a:rPr lang="fr-FR" altLang="fr-FR"/>
              <a:t>Gestion des flux</a:t>
            </a:r>
          </a:p>
          <a:p>
            <a:pPr algn="ctr"/>
            <a:r>
              <a:rPr lang="fr-FR" altLang="fr-FR"/>
              <a:t>Prévision investissements</a:t>
            </a:r>
          </a:p>
        </p:txBody>
      </p:sp>
      <p:sp>
        <p:nvSpPr>
          <p:cNvPr id="175110" name="Text Box 16">
            <a:extLst>
              <a:ext uri="{FF2B5EF4-FFF2-40B4-BE49-F238E27FC236}">
                <a16:creationId xmlns:a16="http://schemas.microsoft.com/office/drawing/2014/main" id="{786D5D3A-F257-0DFA-1D9F-C77BBF55C57C}"/>
              </a:ext>
            </a:extLst>
          </p:cNvPr>
          <p:cNvSpPr txBox="1">
            <a:spLocks noChangeArrowheads="1"/>
          </p:cNvSpPr>
          <p:nvPr/>
        </p:nvSpPr>
        <p:spPr bwMode="auto">
          <a:xfrm>
            <a:off x="3348038" y="5013325"/>
            <a:ext cx="2038350" cy="954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Approvisionnement</a:t>
            </a:r>
          </a:p>
          <a:p>
            <a:pPr algn="ctr"/>
            <a:endParaRPr lang="fr-FR" altLang="fr-FR"/>
          </a:p>
          <a:p>
            <a:pPr algn="ctr"/>
            <a:r>
              <a:rPr lang="fr-FR" altLang="fr-FR"/>
              <a:t>Gestion des stocks</a:t>
            </a:r>
          </a:p>
        </p:txBody>
      </p:sp>
      <p:sp>
        <p:nvSpPr>
          <p:cNvPr id="175111" name="Text Box 17">
            <a:extLst>
              <a:ext uri="{FF2B5EF4-FFF2-40B4-BE49-F238E27FC236}">
                <a16:creationId xmlns:a16="http://schemas.microsoft.com/office/drawing/2014/main" id="{9D324114-224A-6E55-AEAE-8A69F5610B12}"/>
              </a:ext>
            </a:extLst>
          </p:cNvPr>
          <p:cNvSpPr txBox="1">
            <a:spLocks noChangeArrowheads="1"/>
          </p:cNvSpPr>
          <p:nvPr/>
        </p:nvSpPr>
        <p:spPr bwMode="auto">
          <a:xfrm>
            <a:off x="5867400" y="4149725"/>
            <a:ext cx="2241550" cy="177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b="1">
                <a:solidFill>
                  <a:schemeClr val="hlink"/>
                </a:solidFill>
              </a:rPr>
              <a:t>Personnel</a:t>
            </a:r>
          </a:p>
          <a:p>
            <a:pPr algn="ctr"/>
            <a:endParaRPr lang="fr-FR" altLang="fr-FR"/>
          </a:p>
          <a:p>
            <a:pPr algn="ctr"/>
            <a:r>
              <a:rPr lang="fr-FR" altLang="fr-FR"/>
              <a:t>Plan de formation</a:t>
            </a:r>
          </a:p>
          <a:p>
            <a:pPr algn="ctr"/>
            <a:r>
              <a:rPr lang="fr-FR" altLang="fr-FR"/>
              <a:t>Plan d’embauche</a:t>
            </a:r>
          </a:p>
          <a:p>
            <a:pPr algn="ctr"/>
            <a:r>
              <a:rPr lang="fr-FR" altLang="fr-FR"/>
              <a:t>Rotation, absentéisme</a:t>
            </a:r>
          </a:p>
          <a:p>
            <a:pPr algn="ctr"/>
            <a:endParaRPr lang="fr-FR" altLang="fr-FR"/>
          </a:p>
        </p:txBody>
      </p:sp>
      <p:sp>
        <p:nvSpPr>
          <p:cNvPr id="175112" name="Text Box 18">
            <a:extLst>
              <a:ext uri="{FF2B5EF4-FFF2-40B4-BE49-F238E27FC236}">
                <a16:creationId xmlns:a16="http://schemas.microsoft.com/office/drawing/2014/main" id="{13C75D08-9252-2A81-B3F1-A185E131F287}"/>
              </a:ext>
            </a:extLst>
          </p:cNvPr>
          <p:cNvSpPr txBox="1">
            <a:spLocks noChangeArrowheads="1"/>
          </p:cNvSpPr>
          <p:nvPr/>
        </p:nvSpPr>
        <p:spPr bwMode="auto">
          <a:xfrm>
            <a:off x="6334125" y="2009775"/>
            <a:ext cx="2779713" cy="177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Finance, compta</a:t>
            </a:r>
          </a:p>
          <a:p>
            <a:pPr algn="ctr"/>
            <a:endParaRPr lang="fr-FR" altLang="fr-FR"/>
          </a:p>
          <a:p>
            <a:pPr algn="ctr"/>
            <a:r>
              <a:rPr lang="fr-FR" altLang="fr-FR"/>
              <a:t>Prévision recettes, dépenses</a:t>
            </a:r>
          </a:p>
          <a:p>
            <a:pPr algn="ctr"/>
            <a:r>
              <a:rPr lang="fr-FR" altLang="fr-FR"/>
              <a:t>Réalisation budgets</a:t>
            </a:r>
          </a:p>
          <a:p>
            <a:pPr algn="ctr"/>
            <a:r>
              <a:rPr lang="fr-FR" altLang="fr-FR"/>
              <a:t>Prévision trésorerie</a:t>
            </a:r>
          </a:p>
          <a:p>
            <a:pPr algn="ctr"/>
            <a:r>
              <a:rPr lang="fr-FR" altLang="fr-FR"/>
              <a:t>Compte de résultat</a:t>
            </a:r>
          </a:p>
        </p:txBody>
      </p:sp>
      <p:sp>
        <p:nvSpPr>
          <p:cNvPr id="175113" name="Line 19">
            <a:extLst>
              <a:ext uri="{FF2B5EF4-FFF2-40B4-BE49-F238E27FC236}">
                <a16:creationId xmlns:a16="http://schemas.microsoft.com/office/drawing/2014/main" id="{8162CE67-F787-F437-4631-51AF2C96E992}"/>
              </a:ext>
            </a:extLst>
          </p:cNvPr>
          <p:cNvSpPr>
            <a:spLocks noChangeShapeType="1"/>
          </p:cNvSpPr>
          <p:nvPr/>
        </p:nvSpPr>
        <p:spPr bwMode="auto">
          <a:xfrm flipH="1">
            <a:off x="2627313" y="1916113"/>
            <a:ext cx="1657350" cy="86518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5114" name="Line 20">
            <a:extLst>
              <a:ext uri="{FF2B5EF4-FFF2-40B4-BE49-F238E27FC236}">
                <a16:creationId xmlns:a16="http://schemas.microsoft.com/office/drawing/2014/main" id="{27329447-9925-9519-C63C-996297FB1C3B}"/>
              </a:ext>
            </a:extLst>
          </p:cNvPr>
          <p:cNvSpPr>
            <a:spLocks noChangeShapeType="1"/>
          </p:cNvSpPr>
          <p:nvPr/>
        </p:nvSpPr>
        <p:spPr bwMode="auto">
          <a:xfrm flipH="1">
            <a:off x="3059113" y="1916113"/>
            <a:ext cx="1225550" cy="237648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5115" name="Line 21">
            <a:extLst>
              <a:ext uri="{FF2B5EF4-FFF2-40B4-BE49-F238E27FC236}">
                <a16:creationId xmlns:a16="http://schemas.microsoft.com/office/drawing/2014/main" id="{248BA1B8-BC3E-7EF0-9AC5-7F60EC802E22}"/>
              </a:ext>
            </a:extLst>
          </p:cNvPr>
          <p:cNvSpPr>
            <a:spLocks noChangeShapeType="1"/>
          </p:cNvSpPr>
          <p:nvPr/>
        </p:nvSpPr>
        <p:spPr bwMode="auto">
          <a:xfrm>
            <a:off x="4284663" y="1916113"/>
            <a:ext cx="0" cy="309721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5116" name="Line 22">
            <a:extLst>
              <a:ext uri="{FF2B5EF4-FFF2-40B4-BE49-F238E27FC236}">
                <a16:creationId xmlns:a16="http://schemas.microsoft.com/office/drawing/2014/main" id="{A3E23E94-601E-B371-1118-EB239978E88B}"/>
              </a:ext>
            </a:extLst>
          </p:cNvPr>
          <p:cNvSpPr>
            <a:spLocks noChangeShapeType="1"/>
          </p:cNvSpPr>
          <p:nvPr/>
        </p:nvSpPr>
        <p:spPr bwMode="auto">
          <a:xfrm>
            <a:off x="4284663" y="1916113"/>
            <a:ext cx="1582737" cy="27368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5117" name="Line 23">
            <a:extLst>
              <a:ext uri="{FF2B5EF4-FFF2-40B4-BE49-F238E27FC236}">
                <a16:creationId xmlns:a16="http://schemas.microsoft.com/office/drawing/2014/main" id="{8EAA04E1-B90F-FFB5-2045-EF3E5D2379E4}"/>
              </a:ext>
            </a:extLst>
          </p:cNvPr>
          <p:cNvSpPr>
            <a:spLocks noChangeShapeType="1"/>
          </p:cNvSpPr>
          <p:nvPr/>
        </p:nvSpPr>
        <p:spPr bwMode="auto">
          <a:xfrm>
            <a:off x="4284663" y="1916113"/>
            <a:ext cx="2016125" cy="79216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u numéro de diapositive 3">
            <a:extLst>
              <a:ext uri="{FF2B5EF4-FFF2-40B4-BE49-F238E27FC236}">
                <a16:creationId xmlns:a16="http://schemas.microsoft.com/office/drawing/2014/main" id="{4C0BA4AB-A190-6D7C-5787-8FCCEFFAFB7D}"/>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4CA6F1E6-9A6E-284C-A29A-1D889A1A6961}" type="slidenum">
              <a:rPr lang="en-US" altLang="fr-FR" sz="1800" smtClean="0">
                <a:solidFill>
                  <a:schemeClr val="bg1"/>
                </a:solidFill>
              </a:rPr>
              <a:pPr algn="l"/>
              <a:t>8</a:t>
            </a:fld>
            <a:endParaRPr lang="en-US" altLang="fr-FR" sz="1800">
              <a:solidFill>
                <a:schemeClr val="bg1"/>
              </a:solidFill>
            </a:endParaRPr>
          </a:p>
        </p:txBody>
      </p:sp>
      <p:sp>
        <p:nvSpPr>
          <p:cNvPr id="40962" name="Rectangle 2">
            <a:extLst>
              <a:ext uri="{FF2B5EF4-FFF2-40B4-BE49-F238E27FC236}">
                <a16:creationId xmlns:a16="http://schemas.microsoft.com/office/drawing/2014/main" id="{42F679E3-A538-2D69-AE03-75FB1B60E8DD}"/>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2- Définition</a:t>
            </a:r>
          </a:p>
        </p:txBody>
      </p:sp>
      <p:sp>
        <p:nvSpPr>
          <p:cNvPr id="40963" name="Text Box 4">
            <a:extLst>
              <a:ext uri="{FF2B5EF4-FFF2-40B4-BE49-F238E27FC236}">
                <a16:creationId xmlns:a16="http://schemas.microsoft.com/office/drawing/2014/main" id="{9A2782BD-AEB4-2F61-FD1A-9B63706D2743}"/>
              </a:ext>
            </a:extLst>
          </p:cNvPr>
          <p:cNvSpPr txBox="1">
            <a:spLocks noChangeArrowheads="1"/>
          </p:cNvSpPr>
          <p:nvPr/>
        </p:nvSpPr>
        <p:spPr bwMode="auto">
          <a:xfrm>
            <a:off x="3641725" y="2586038"/>
            <a:ext cx="1812925" cy="831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Connaître le</a:t>
            </a:r>
          </a:p>
          <a:p>
            <a:pPr algn="ctr"/>
            <a:r>
              <a:rPr lang="fr-FR" altLang="fr-FR" sz="2400" b="1">
                <a:solidFill>
                  <a:schemeClr val="tx2"/>
                </a:solidFill>
              </a:rPr>
              <a:t>marché</a:t>
            </a:r>
            <a:endParaRPr lang="fr-FR" altLang="fr-FR" sz="2400"/>
          </a:p>
        </p:txBody>
      </p:sp>
      <p:sp>
        <p:nvSpPr>
          <p:cNvPr id="40964" name="Text Box 5">
            <a:extLst>
              <a:ext uri="{FF2B5EF4-FFF2-40B4-BE49-F238E27FC236}">
                <a16:creationId xmlns:a16="http://schemas.microsoft.com/office/drawing/2014/main" id="{E7420372-8EEC-91F1-1D03-37E06D3A3A37}"/>
              </a:ext>
            </a:extLst>
          </p:cNvPr>
          <p:cNvSpPr txBox="1">
            <a:spLocks noChangeArrowheads="1"/>
          </p:cNvSpPr>
          <p:nvPr/>
        </p:nvSpPr>
        <p:spPr bwMode="auto">
          <a:xfrm>
            <a:off x="1241425" y="4719638"/>
            <a:ext cx="2390775"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Pour s’y adapter</a:t>
            </a:r>
            <a:endParaRPr lang="fr-FR" altLang="fr-FR" sz="2400"/>
          </a:p>
        </p:txBody>
      </p:sp>
      <p:sp>
        <p:nvSpPr>
          <p:cNvPr id="40965" name="Text Box 8">
            <a:extLst>
              <a:ext uri="{FF2B5EF4-FFF2-40B4-BE49-F238E27FC236}">
                <a16:creationId xmlns:a16="http://schemas.microsoft.com/office/drawing/2014/main" id="{EBCF9B19-6B1A-CAB1-DAA3-541979E33076}"/>
              </a:ext>
            </a:extLst>
          </p:cNvPr>
          <p:cNvSpPr txBox="1">
            <a:spLocks noChangeArrowheads="1"/>
          </p:cNvSpPr>
          <p:nvPr/>
        </p:nvSpPr>
        <p:spPr bwMode="auto">
          <a:xfrm>
            <a:off x="5508625" y="4795838"/>
            <a:ext cx="2416175"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tx2"/>
                </a:solidFill>
              </a:rPr>
              <a:t>Pour l’influencer</a:t>
            </a:r>
            <a:endParaRPr lang="fr-FR" altLang="fr-FR" sz="2400"/>
          </a:p>
        </p:txBody>
      </p:sp>
      <p:sp>
        <p:nvSpPr>
          <p:cNvPr id="40966" name="Line 12">
            <a:extLst>
              <a:ext uri="{FF2B5EF4-FFF2-40B4-BE49-F238E27FC236}">
                <a16:creationId xmlns:a16="http://schemas.microsoft.com/office/drawing/2014/main" id="{621F22B3-BC15-D5EB-7410-A6D509063F2F}"/>
              </a:ext>
            </a:extLst>
          </p:cNvPr>
          <p:cNvSpPr>
            <a:spLocks noChangeShapeType="1"/>
          </p:cNvSpPr>
          <p:nvPr/>
        </p:nvSpPr>
        <p:spPr bwMode="auto">
          <a:xfrm flipH="1">
            <a:off x="2917825" y="3424238"/>
            <a:ext cx="990600" cy="13176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0967" name="Line 13">
            <a:extLst>
              <a:ext uri="{FF2B5EF4-FFF2-40B4-BE49-F238E27FC236}">
                <a16:creationId xmlns:a16="http://schemas.microsoft.com/office/drawing/2014/main" id="{FDAED011-7923-2827-5CAD-6C668FA4185A}"/>
              </a:ext>
            </a:extLst>
          </p:cNvPr>
          <p:cNvSpPr>
            <a:spLocks noChangeShapeType="1"/>
          </p:cNvSpPr>
          <p:nvPr/>
        </p:nvSpPr>
        <p:spPr bwMode="auto">
          <a:xfrm>
            <a:off x="5127625" y="3424238"/>
            <a:ext cx="990600" cy="1371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EF4B4BF9-951A-1D6E-9DE8-71E55C70A16A}"/>
              </a:ext>
            </a:extLst>
          </p:cNvPr>
          <p:cNvSpPr>
            <a:spLocks noGrp="1"/>
          </p:cNvSpPr>
          <p:nvPr>
            <p:ph type="title"/>
          </p:nvPr>
        </p:nvSpPr>
        <p:spPr>
          <a:xfrm>
            <a:off x="0" y="77788"/>
            <a:ext cx="9144000" cy="1190625"/>
          </a:xfrm>
          <a:noFill/>
        </p:spPr>
        <p:txBody>
          <a:bodyPr/>
          <a:lstStyle/>
          <a:p>
            <a:pPr eaLnBrk="1" hangingPunct="1"/>
            <a:r>
              <a:rPr lang="fr-FR" altLang="fr-FR">
                <a:ea typeface="ＭＳ Ｐゴシック" panose="020B0600070205080204" pitchFamily="34" charset="-128"/>
              </a:rPr>
              <a:t>2 – Méthodes fondées</a:t>
            </a:r>
            <a:br>
              <a:rPr lang="fr-FR" altLang="fr-FR">
                <a:ea typeface="ＭＳ Ｐゴシック" panose="020B0600070205080204" pitchFamily="34" charset="-128"/>
              </a:rPr>
            </a:br>
            <a:r>
              <a:rPr lang="fr-FR" altLang="fr-FR">
                <a:ea typeface="ＭＳ Ｐゴシック" panose="020B0600070205080204" pitchFamily="34" charset="-128"/>
              </a:rPr>
              <a:t>sur l’analyse du passé</a:t>
            </a:r>
          </a:p>
        </p:txBody>
      </p:sp>
      <p:sp>
        <p:nvSpPr>
          <p:cNvPr id="177154" name="Espace réservé du numéro de diapositive 3">
            <a:extLst>
              <a:ext uri="{FF2B5EF4-FFF2-40B4-BE49-F238E27FC236}">
                <a16:creationId xmlns:a16="http://schemas.microsoft.com/office/drawing/2014/main" id="{37E0E489-F8D4-1B14-F549-8D2BA50D9E0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885D30D-DBAC-D94C-8BB5-C4004F48F1EC}" type="slidenum">
              <a:rPr lang="en-US" altLang="fr-FR" smtClean="0">
                <a:solidFill>
                  <a:schemeClr val="bg1"/>
                </a:solidFill>
              </a:rPr>
              <a:pPr/>
              <a:t>80</a:t>
            </a:fld>
            <a:endParaRPr lang="en-US" altLang="fr-FR">
              <a:solidFill>
                <a:schemeClr val="bg1"/>
              </a:solidFill>
            </a:endParaRPr>
          </a:p>
        </p:txBody>
      </p:sp>
      <p:sp>
        <p:nvSpPr>
          <p:cNvPr id="177155" name="Text Box 14">
            <a:extLst>
              <a:ext uri="{FF2B5EF4-FFF2-40B4-BE49-F238E27FC236}">
                <a16:creationId xmlns:a16="http://schemas.microsoft.com/office/drawing/2014/main" id="{964F26CD-0AAB-D766-02EA-77E497532179}"/>
              </a:ext>
            </a:extLst>
          </p:cNvPr>
          <p:cNvSpPr txBox="1">
            <a:spLocks noChangeArrowheads="1"/>
          </p:cNvSpPr>
          <p:nvPr/>
        </p:nvSpPr>
        <p:spPr bwMode="auto">
          <a:xfrm>
            <a:off x="922338" y="2133600"/>
            <a:ext cx="2759075"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METHODES INTERNES</a:t>
            </a:r>
          </a:p>
        </p:txBody>
      </p:sp>
      <p:sp>
        <p:nvSpPr>
          <p:cNvPr id="177156" name="Text Box 15">
            <a:extLst>
              <a:ext uri="{FF2B5EF4-FFF2-40B4-BE49-F238E27FC236}">
                <a16:creationId xmlns:a16="http://schemas.microsoft.com/office/drawing/2014/main" id="{EF053865-63E5-8142-91D4-6E3247CADEA2}"/>
              </a:ext>
            </a:extLst>
          </p:cNvPr>
          <p:cNvSpPr txBox="1">
            <a:spLocks noChangeArrowheads="1"/>
          </p:cNvSpPr>
          <p:nvPr/>
        </p:nvSpPr>
        <p:spPr bwMode="auto">
          <a:xfrm>
            <a:off x="5218113" y="2133600"/>
            <a:ext cx="2822575"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METHODES EXTERNES</a:t>
            </a:r>
          </a:p>
        </p:txBody>
      </p:sp>
      <p:sp>
        <p:nvSpPr>
          <p:cNvPr id="177157" name="Text Box 24">
            <a:extLst>
              <a:ext uri="{FF2B5EF4-FFF2-40B4-BE49-F238E27FC236}">
                <a16:creationId xmlns:a16="http://schemas.microsoft.com/office/drawing/2014/main" id="{253965B6-B9DD-CF32-D0DD-66A612917424}"/>
              </a:ext>
            </a:extLst>
          </p:cNvPr>
          <p:cNvSpPr txBox="1">
            <a:spLocks noChangeArrowheads="1"/>
          </p:cNvSpPr>
          <p:nvPr/>
        </p:nvSpPr>
        <p:spPr bwMode="auto">
          <a:xfrm>
            <a:off x="395288" y="2874963"/>
            <a:ext cx="38163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Méthodes quanti fondées. Elles ont pour objectif d’éliminer la dépréciation monétaire, de rechercher des tendances, de prendre en compte des variations et d’extrapoler ces résultats pour l’avenir</a:t>
            </a:r>
          </a:p>
        </p:txBody>
      </p:sp>
      <p:sp>
        <p:nvSpPr>
          <p:cNvPr id="177158" name="Text Box 25">
            <a:extLst>
              <a:ext uri="{FF2B5EF4-FFF2-40B4-BE49-F238E27FC236}">
                <a16:creationId xmlns:a16="http://schemas.microsoft.com/office/drawing/2014/main" id="{1F67EB55-655E-C3E5-DA1A-1ECC6D60382F}"/>
              </a:ext>
            </a:extLst>
          </p:cNvPr>
          <p:cNvSpPr txBox="1">
            <a:spLocks noChangeArrowheads="1"/>
          </p:cNvSpPr>
          <p:nvPr/>
        </p:nvSpPr>
        <p:spPr bwMode="auto">
          <a:xfrm>
            <a:off x="4716463" y="2900363"/>
            <a:ext cx="38163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Ces méthodes s’attachent à rechercher des facteurs explicatifs autres que le temps, comme les indices, les indicateurs d’élasticité et les méthodes analogiques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809C99E4-EC6A-6C48-886C-8D8B010D44FF}"/>
              </a:ext>
            </a:extLst>
          </p:cNvPr>
          <p:cNvSpPr>
            <a:spLocks noGrp="1"/>
          </p:cNvSpPr>
          <p:nvPr>
            <p:ph type="title"/>
          </p:nvPr>
        </p:nvSpPr>
        <p:spPr>
          <a:xfrm>
            <a:off x="0" y="352425"/>
            <a:ext cx="9144000" cy="641350"/>
          </a:xfrm>
          <a:noFill/>
        </p:spPr>
        <p:txBody>
          <a:bodyPr/>
          <a:lstStyle/>
          <a:p>
            <a:pPr eaLnBrk="1" hangingPunct="1"/>
            <a:r>
              <a:rPr lang="fr-FR" altLang="fr-FR">
                <a:ea typeface="ＭＳ Ｐゴシック" panose="020B0600070205080204" pitchFamily="34" charset="-128"/>
              </a:rPr>
              <a:t>3 – Méthodes tournées vers le futur</a:t>
            </a:r>
          </a:p>
        </p:txBody>
      </p:sp>
      <p:sp>
        <p:nvSpPr>
          <p:cNvPr id="179202" name="Espace réservé du numéro de diapositive 3">
            <a:extLst>
              <a:ext uri="{FF2B5EF4-FFF2-40B4-BE49-F238E27FC236}">
                <a16:creationId xmlns:a16="http://schemas.microsoft.com/office/drawing/2014/main" id="{FA6745FA-B0D1-A8E2-0195-61A1302C673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21C63D5E-86EA-6B49-9497-DDB45D9F45AD}" type="slidenum">
              <a:rPr lang="en-US" altLang="fr-FR" smtClean="0">
                <a:solidFill>
                  <a:schemeClr val="bg1"/>
                </a:solidFill>
              </a:rPr>
              <a:pPr/>
              <a:t>81</a:t>
            </a:fld>
            <a:endParaRPr lang="en-US" altLang="fr-FR">
              <a:solidFill>
                <a:schemeClr val="bg1"/>
              </a:solidFill>
            </a:endParaRPr>
          </a:p>
        </p:txBody>
      </p:sp>
      <p:sp>
        <p:nvSpPr>
          <p:cNvPr id="179203" name="Text Box 3">
            <a:extLst>
              <a:ext uri="{FF2B5EF4-FFF2-40B4-BE49-F238E27FC236}">
                <a16:creationId xmlns:a16="http://schemas.microsoft.com/office/drawing/2014/main" id="{2F28B921-6414-A14D-4B77-9AE6C7B9B907}"/>
              </a:ext>
            </a:extLst>
          </p:cNvPr>
          <p:cNvSpPr txBox="1">
            <a:spLocks noChangeArrowheads="1"/>
          </p:cNvSpPr>
          <p:nvPr/>
        </p:nvSpPr>
        <p:spPr bwMode="auto">
          <a:xfrm>
            <a:off x="922338" y="2133600"/>
            <a:ext cx="2684462"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LES REPRESENTANTS</a:t>
            </a:r>
          </a:p>
        </p:txBody>
      </p:sp>
      <p:sp>
        <p:nvSpPr>
          <p:cNvPr id="179204" name="Text Box 4">
            <a:extLst>
              <a:ext uri="{FF2B5EF4-FFF2-40B4-BE49-F238E27FC236}">
                <a16:creationId xmlns:a16="http://schemas.microsoft.com/office/drawing/2014/main" id="{2F5C0113-95FE-8706-0197-C931A8B8E6EF}"/>
              </a:ext>
            </a:extLst>
          </p:cNvPr>
          <p:cNvSpPr txBox="1">
            <a:spLocks noChangeArrowheads="1"/>
          </p:cNvSpPr>
          <p:nvPr/>
        </p:nvSpPr>
        <p:spPr bwMode="auto">
          <a:xfrm>
            <a:off x="5746750" y="2133600"/>
            <a:ext cx="1704975" cy="3952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LES CLIENTS</a:t>
            </a:r>
          </a:p>
        </p:txBody>
      </p:sp>
      <p:sp>
        <p:nvSpPr>
          <p:cNvPr id="179205" name="Text Box 5">
            <a:extLst>
              <a:ext uri="{FF2B5EF4-FFF2-40B4-BE49-F238E27FC236}">
                <a16:creationId xmlns:a16="http://schemas.microsoft.com/office/drawing/2014/main" id="{336FC443-4F47-8816-8268-EDBBE7BF610E}"/>
              </a:ext>
            </a:extLst>
          </p:cNvPr>
          <p:cNvSpPr txBox="1">
            <a:spLocks noChangeArrowheads="1"/>
          </p:cNvSpPr>
          <p:nvPr/>
        </p:nvSpPr>
        <p:spPr bwMode="auto">
          <a:xfrm>
            <a:off x="395288" y="2874963"/>
            <a:ext cx="3816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Personnes au contact du marché qui sont le mieux à même de définir son évolution et donc d’estimer les ventes futures.</a:t>
            </a:r>
          </a:p>
        </p:txBody>
      </p:sp>
      <p:sp>
        <p:nvSpPr>
          <p:cNvPr id="179206" name="Text Box 6">
            <a:extLst>
              <a:ext uri="{FF2B5EF4-FFF2-40B4-BE49-F238E27FC236}">
                <a16:creationId xmlns:a16="http://schemas.microsoft.com/office/drawing/2014/main" id="{EA442FBB-3C5B-1CB4-3E78-EB7413DD0082}"/>
              </a:ext>
            </a:extLst>
          </p:cNvPr>
          <p:cNvSpPr txBox="1">
            <a:spLocks noChangeArrowheads="1"/>
          </p:cNvSpPr>
          <p:nvPr/>
        </p:nvSpPr>
        <p:spPr bwMode="auto">
          <a:xfrm>
            <a:off x="4716463" y="2900363"/>
            <a:ext cx="3816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t>Les prévisions peuvent être établies à partir des intentions d’achat des consommateurs et à partir de simulations du comportement.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171288E4-2342-14B7-8B8F-FC9A35BAA852}"/>
              </a:ext>
            </a:extLst>
          </p:cNvPr>
          <p:cNvSpPr>
            <a:spLocks noGrp="1"/>
          </p:cNvSpPr>
          <p:nvPr>
            <p:ph type="ctrTitle"/>
          </p:nvPr>
        </p:nvSpPr>
        <p:spPr>
          <a:xfrm>
            <a:off x="6705600" y="762000"/>
            <a:ext cx="2259013" cy="838200"/>
          </a:xfrm>
        </p:spPr>
        <p:txBody>
          <a:bodyPr/>
          <a:lstStyle/>
          <a:p>
            <a:pPr algn="ctr" eaLnBrk="1" hangingPunct="1"/>
            <a:r>
              <a:rPr lang="fr-FR" altLang="fr-FR" sz="2400">
                <a:solidFill>
                  <a:srgbClr val="FFFFFF"/>
                </a:solidFill>
                <a:ea typeface="ＭＳ Ｐゴシック" panose="020B0600070205080204" pitchFamily="34" charset="-128"/>
              </a:rPr>
              <a:t>2ème Partie</a:t>
            </a:r>
          </a:p>
        </p:txBody>
      </p:sp>
      <p:sp>
        <p:nvSpPr>
          <p:cNvPr id="181250" name="Rectangle 3">
            <a:extLst>
              <a:ext uri="{FF2B5EF4-FFF2-40B4-BE49-F238E27FC236}">
                <a16:creationId xmlns:a16="http://schemas.microsoft.com/office/drawing/2014/main" id="{F9823AF2-B359-F331-E10F-758974E61334}"/>
              </a:ext>
            </a:extLst>
          </p:cNvPr>
          <p:cNvSpPr>
            <a:spLocks noGrp="1"/>
          </p:cNvSpPr>
          <p:nvPr>
            <p:ph type="subTitle" idx="1"/>
          </p:nvPr>
        </p:nvSpPr>
        <p:spPr>
          <a:xfrm>
            <a:off x="304800" y="990600"/>
            <a:ext cx="8610600" cy="1679575"/>
          </a:xfrm>
        </p:spPr>
        <p:txBody>
          <a:bodyPr/>
          <a:lstStyle/>
          <a:p>
            <a:pPr eaLnBrk="1" hangingPunct="1"/>
            <a:r>
              <a:rPr lang="fr-FR" altLang="fr-FR">
                <a:solidFill>
                  <a:srgbClr val="FFFFFF"/>
                </a:solidFill>
                <a:ea typeface="ＭＳ Ｐゴシック" panose="020B0600070205080204" pitchFamily="34" charset="-128"/>
              </a:rPr>
              <a:t>1- le produit concept</a:t>
            </a:r>
          </a:p>
          <a:p>
            <a:pPr eaLnBrk="1" hangingPunct="1"/>
            <a:r>
              <a:rPr lang="fr-FR" altLang="fr-FR">
                <a:solidFill>
                  <a:srgbClr val="FFFFFF"/>
                </a:solidFill>
                <a:ea typeface="ＭＳ Ｐゴシック" panose="020B0600070205080204" pitchFamily="34" charset="-128"/>
              </a:rPr>
              <a:t>2- qualité, normes et labels</a:t>
            </a:r>
          </a:p>
          <a:p>
            <a:pPr eaLnBrk="1" hangingPunct="1"/>
            <a:r>
              <a:rPr lang="fr-FR" altLang="fr-FR">
                <a:solidFill>
                  <a:srgbClr val="FFFFFF"/>
                </a:solidFill>
                <a:ea typeface="ＭＳ Ｐゴシック" panose="020B0600070205080204" pitchFamily="34" charset="-128"/>
              </a:rPr>
              <a:t>3- le packaging</a:t>
            </a:r>
          </a:p>
          <a:p>
            <a:pPr eaLnBrk="1" hangingPunct="1"/>
            <a:r>
              <a:rPr lang="fr-FR" altLang="fr-FR">
                <a:solidFill>
                  <a:srgbClr val="FFFFFF"/>
                </a:solidFill>
                <a:ea typeface="ＭＳ Ｐゴシック" panose="020B0600070205080204" pitchFamily="34" charset="-128"/>
              </a:rPr>
              <a:t>4- la marque</a:t>
            </a:r>
          </a:p>
          <a:p>
            <a:pPr eaLnBrk="1" hangingPunct="1"/>
            <a:r>
              <a:rPr lang="fr-FR" altLang="fr-FR">
                <a:solidFill>
                  <a:srgbClr val="FFFFFF"/>
                </a:solidFill>
                <a:ea typeface="ＭＳ Ｐゴシック" panose="020B0600070205080204" pitchFamily="34" charset="-128"/>
              </a:rPr>
              <a:t>5- les stratégies de produit</a:t>
            </a:r>
          </a:p>
        </p:txBody>
      </p:sp>
      <p:sp>
        <p:nvSpPr>
          <p:cNvPr id="181251" name="Rectangle 35">
            <a:extLst>
              <a:ext uri="{FF2B5EF4-FFF2-40B4-BE49-F238E27FC236}">
                <a16:creationId xmlns:a16="http://schemas.microsoft.com/office/drawing/2014/main" id="{E7693BCC-B3CA-E36A-71E9-A8941B4DDFFE}"/>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102BA863-791E-794A-897D-C02E06F896FC}" type="slidenum">
              <a:rPr lang="en-US" altLang="fr-FR" sz="1800" smtClean="0">
                <a:solidFill>
                  <a:schemeClr val="bg1"/>
                </a:solidFill>
              </a:rPr>
              <a:pPr algn="l"/>
              <a:t>82</a:t>
            </a:fld>
            <a:endParaRPr lang="en-US" altLang="fr-FR" sz="1800">
              <a:solidFill>
                <a:schemeClr val="bg1"/>
              </a:solidFill>
            </a:endParaRPr>
          </a:p>
        </p:txBody>
      </p:sp>
      <p:sp>
        <p:nvSpPr>
          <p:cNvPr id="181252" name="Rectangle 4">
            <a:extLst>
              <a:ext uri="{FF2B5EF4-FFF2-40B4-BE49-F238E27FC236}">
                <a16:creationId xmlns:a16="http://schemas.microsoft.com/office/drawing/2014/main" id="{ED7F8F95-C5CE-B619-3DF8-06598C49D56B}"/>
              </a:ext>
            </a:extLst>
          </p:cNvPr>
          <p:cNvSpPr>
            <a:spLocks noChangeArrowheads="1"/>
          </p:cNvSpPr>
          <p:nvPr/>
        </p:nvSpPr>
        <p:spPr bwMode="auto">
          <a:xfrm>
            <a:off x="7162800" y="2895600"/>
            <a:ext cx="149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a:solidFill>
                  <a:srgbClr val="FFFFFF"/>
                </a:solidFill>
              </a:rPr>
              <a:t>Le Produit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2CD46A41-4D77-A6D1-91F1-A675C7CAD806}"/>
              </a:ext>
            </a:extLst>
          </p:cNvPr>
          <p:cNvSpPr>
            <a:spLocks noGrp="1"/>
          </p:cNvSpPr>
          <p:nvPr>
            <p:ph type="ctrTitle"/>
          </p:nvPr>
        </p:nvSpPr>
        <p:spPr>
          <a:xfrm>
            <a:off x="6858000" y="2438400"/>
            <a:ext cx="20574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1 – Le concept de produit</a:t>
            </a:r>
          </a:p>
        </p:txBody>
      </p:sp>
      <p:sp>
        <p:nvSpPr>
          <p:cNvPr id="183298" name="Rectangle 3">
            <a:extLst>
              <a:ext uri="{FF2B5EF4-FFF2-40B4-BE49-F238E27FC236}">
                <a16:creationId xmlns:a16="http://schemas.microsoft.com/office/drawing/2014/main" id="{259A84BE-312F-DD10-9FD5-F0E1E84FE483}"/>
              </a:ext>
            </a:extLst>
          </p:cNvPr>
          <p:cNvSpPr>
            <a:spLocks noGrp="1"/>
          </p:cNvSpPr>
          <p:nvPr>
            <p:ph type="subTitle" idx="1"/>
          </p:nvPr>
        </p:nvSpPr>
        <p:spPr>
          <a:xfrm>
            <a:off x="457200" y="990600"/>
            <a:ext cx="6400800" cy="1679575"/>
          </a:xfrm>
        </p:spPr>
        <p:txBody>
          <a:bodyPr/>
          <a:lstStyle/>
          <a:p>
            <a:pPr eaLnBrk="1" hangingPunct="1"/>
            <a:r>
              <a:rPr lang="fr-FR" altLang="fr-FR">
                <a:solidFill>
                  <a:srgbClr val="FFFFFF"/>
                </a:solidFill>
                <a:ea typeface="ＭＳ Ｐゴシック" panose="020B0600070205080204" pitchFamily="34" charset="-128"/>
              </a:rPr>
              <a:t>1 – Définition</a:t>
            </a:r>
          </a:p>
          <a:p>
            <a:pPr eaLnBrk="1" hangingPunct="1"/>
            <a:r>
              <a:rPr lang="fr-FR" altLang="fr-FR">
                <a:solidFill>
                  <a:srgbClr val="FFFFFF"/>
                </a:solidFill>
                <a:ea typeface="ＭＳ Ｐゴシック" panose="020B0600070205080204" pitchFamily="34" charset="-128"/>
              </a:rPr>
              <a:t>2 - Classification</a:t>
            </a:r>
          </a:p>
          <a:p>
            <a:pPr eaLnBrk="1" hangingPunct="1"/>
            <a:r>
              <a:rPr lang="fr-FR" altLang="fr-FR">
                <a:solidFill>
                  <a:srgbClr val="FFFFFF"/>
                </a:solidFill>
                <a:ea typeface="ＭＳ Ｐゴシック" panose="020B0600070205080204" pitchFamily="34" charset="-128"/>
              </a:rPr>
              <a:t>3 – Cycle de vie</a:t>
            </a:r>
          </a:p>
        </p:txBody>
      </p:sp>
      <p:sp>
        <p:nvSpPr>
          <p:cNvPr id="183299" name="Rectangle 35">
            <a:extLst>
              <a:ext uri="{FF2B5EF4-FFF2-40B4-BE49-F238E27FC236}">
                <a16:creationId xmlns:a16="http://schemas.microsoft.com/office/drawing/2014/main" id="{6C26E1C3-8F89-1583-A7A3-559E6C285569}"/>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9A7B34E5-21C6-2641-AEA7-5C63F2424BBD}" type="slidenum">
              <a:rPr lang="en-US" altLang="fr-FR" sz="1800" smtClean="0">
                <a:solidFill>
                  <a:schemeClr val="bg1"/>
                </a:solidFill>
              </a:rPr>
              <a:pPr algn="l"/>
              <a:t>83</a:t>
            </a:fld>
            <a:endParaRPr lang="en-US" altLang="fr-FR" sz="180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u numéro de diapositive 2">
            <a:extLst>
              <a:ext uri="{FF2B5EF4-FFF2-40B4-BE49-F238E27FC236}">
                <a16:creationId xmlns:a16="http://schemas.microsoft.com/office/drawing/2014/main" id="{41FD01A9-1B98-23F9-5AE3-57C4DC7636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B5C43D9-3EEB-3343-A789-882E6FB45048}" type="slidenum">
              <a:rPr lang="en-US" altLang="fr-FR" smtClean="0">
                <a:solidFill>
                  <a:schemeClr val="bg1"/>
                </a:solidFill>
              </a:rPr>
              <a:pPr/>
              <a:t>84</a:t>
            </a:fld>
            <a:endParaRPr lang="en-US" altLang="fr-FR">
              <a:solidFill>
                <a:schemeClr val="bg1"/>
              </a:solidFill>
            </a:endParaRPr>
          </a:p>
        </p:txBody>
      </p:sp>
      <p:sp>
        <p:nvSpPr>
          <p:cNvPr id="105475" name="Text Box 3">
            <a:extLst>
              <a:ext uri="{FF2B5EF4-FFF2-40B4-BE49-F238E27FC236}">
                <a16:creationId xmlns:a16="http://schemas.microsoft.com/office/drawing/2014/main" id="{DD559C06-4E23-399C-A306-BB36BFFB33E1}"/>
              </a:ext>
            </a:extLst>
          </p:cNvPr>
          <p:cNvSpPr txBox="1">
            <a:spLocks noChangeArrowheads="1"/>
          </p:cNvSpPr>
          <p:nvPr/>
        </p:nvSpPr>
        <p:spPr bwMode="auto">
          <a:xfrm>
            <a:off x="2339975" y="2112963"/>
            <a:ext cx="4343400" cy="366712"/>
          </a:xfrm>
          <a:prstGeom prst="rect">
            <a:avLst/>
          </a:prstGeom>
          <a:noFill/>
          <a:ln w="9525">
            <a:noFill/>
            <a:miter lim="800000"/>
            <a:headEnd/>
            <a:tailEnd/>
          </a:ln>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1800" b="1">
                <a:effectLst>
                  <a:outerShdw blurRad="38100" dist="38100" dir="2700000" algn="tl">
                    <a:srgbClr val="C0C0C0"/>
                  </a:outerShdw>
                </a:effectLst>
                <a:latin typeface="Times New Roman" panose="02020603050405020304" pitchFamily="18" charset="0"/>
              </a:rPr>
              <a:t>Caractéristiques d ’un produit</a:t>
            </a:r>
            <a:endParaRPr lang="fr-FR" altLang="fr-FR" sz="1800">
              <a:latin typeface="Times New Roman" panose="02020603050405020304" pitchFamily="18" charset="0"/>
            </a:endParaRPr>
          </a:p>
        </p:txBody>
      </p:sp>
      <p:sp>
        <p:nvSpPr>
          <p:cNvPr id="105476" name="Text Box 4">
            <a:extLst>
              <a:ext uri="{FF2B5EF4-FFF2-40B4-BE49-F238E27FC236}">
                <a16:creationId xmlns:a16="http://schemas.microsoft.com/office/drawing/2014/main" id="{27F96391-16AB-BC94-A298-9269E7142D57}"/>
              </a:ext>
            </a:extLst>
          </p:cNvPr>
          <p:cNvSpPr txBox="1">
            <a:spLocks noChangeArrowheads="1"/>
          </p:cNvSpPr>
          <p:nvPr/>
        </p:nvSpPr>
        <p:spPr bwMode="auto">
          <a:xfrm>
            <a:off x="1981200" y="2459038"/>
            <a:ext cx="2470150" cy="701675"/>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4000" b="1">
                <a:solidFill>
                  <a:schemeClr val="accent1"/>
                </a:solidFill>
                <a:effectLst>
                  <a:outerShdw blurRad="38100" dist="38100" dir="2700000" algn="tl">
                    <a:srgbClr val="C0C0C0"/>
                  </a:outerShdw>
                </a:effectLst>
                <a:latin typeface="Times New Roman" panose="02020603050405020304" pitchFamily="18" charset="0"/>
              </a:rPr>
              <a:t>Technique</a:t>
            </a:r>
            <a:endParaRPr lang="fr-FR" altLang="fr-FR">
              <a:solidFill>
                <a:schemeClr val="accent1"/>
              </a:solidFill>
              <a:latin typeface="Times New Roman" panose="02020603050405020304" pitchFamily="18" charset="0"/>
            </a:endParaRPr>
          </a:p>
        </p:txBody>
      </p:sp>
      <p:sp>
        <p:nvSpPr>
          <p:cNvPr id="105477" name="Text Box 5">
            <a:extLst>
              <a:ext uri="{FF2B5EF4-FFF2-40B4-BE49-F238E27FC236}">
                <a16:creationId xmlns:a16="http://schemas.microsoft.com/office/drawing/2014/main" id="{7181C0E9-7D74-88A7-E444-52D36739D2B7}"/>
              </a:ext>
            </a:extLst>
          </p:cNvPr>
          <p:cNvSpPr txBox="1">
            <a:spLocks noChangeArrowheads="1"/>
          </p:cNvSpPr>
          <p:nvPr/>
        </p:nvSpPr>
        <p:spPr bwMode="auto">
          <a:xfrm>
            <a:off x="6537325" y="2328863"/>
            <a:ext cx="1441450" cy="9144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5400" b="1">
                <a:solidFill>
                  <a:schemeClr val="accent1"/>
                </a:solidFill>
                <a:effectLst>
                  <a:outerShdw blurRad="38100" dist="38100" dir="2700000" algn="tl">
                    <a:srgbClr val="C0C0C0"/>
                  </a:outerShdw>
                </a:effectLst>
                <a:latin typeface="Times New Roman" panose="02020603050405020304" pitchFamily="18" charset="0"/>
              </a:rPr>
              <a:t>Mkt</a:t>
            </a:r>
            <a:endParaRPr lang="fr-FR" altLang="fr-FR">
              <a:solidFill>
                <a:schemeClr val="accent1"/>
              </a:solidFill>
              <a:latin typeface="Times New Roman" panose="02020603050405020304" pitchFamily="18" charset="0"/>
            </a:endParaRPr>
          </a:p>
        </p:txBody>
      </p:sp>
      <p:sp>
        <p:nvSpPr>
          <p:cNvPr id="185349" name="Text Box 6">
            <a:extLst>
              <a:ext uri="{FF2B5EF4-FFF2-40B4-BE49-F238E27FC236}">
                <a16:creationId xmlns:a16="http://schemas.microsoft.com/office/drawing/2014/main" id="{D0405CD2-5507-AC46-28E5-FBCEC7E56F08}"/>
              </a:ext>
            </a:extLst>
          </p:cNvPr>
          <p:cNvSpPr txBox="1">
            <a:spLocks noChangeArrowheads="1"/>
          </p:cNvSpPr>
          <p:nvPr/>
        </p:nvSpPr>
        <p:spPr bwMode="auto">
          <a:xfrm>
            <a:off x="0" y="3722688"/>
            <a:ext cx="12684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Fonction</a:t>
            </a:r>
          </a:p>
          <a:p>
            <a:pPr algn="ctr"/>
            <a:r>
              <a:rPr lang="fr-FR" altLang="fr-FR" sz="2400">
                <a:latin typeface="Times New Roman" panose="02020603050405020304" pitchFamily="18" charset="0"/>
              </a:rPr>
              <a:t>remplie</a:t>
            </a:r>
          </a:p>
          <a:p>
            <a:pPr algn="ctr"/>
            <a:r>
              <a:rPr lang="fr-FR" altLang="fr-FR" sz="2400" i="1">
                <a:latin typeface="Times New Roman" panose="02020603050405020304" pitchFamily="18" charset="0"/>
              </a:rPr>
              <a:t>laver le </a:t>
            </a:r>
          </a:p>
          <a:p>
            <a:pPr algn="ctr"/>
            <a:r>
              <a:rPr lang="fr-FR" altLang="fr-FR" sz="2400" i="1">
                <a:latin typeface="Times New Roman" panose="02020603050405020304" pitchFamily="18" charset="0"/>
              </a:rPr>
              <a:t>linge</a:t>
            </a:r>
            <a:endParaRPr lang="fr-FR" altLang="fr-FR" sz="2400">
              <a:latin typeface="Times New Roman" panose="02020603050405020304" pitchFamily="18" charset="0"/>
            </a:endParaRPr>
          </a:p>
        </p:txBody>
      </p:sp>
      <p:sp>
        <p:nvSpPr>
          <p:cNvPr id="185350" name="Text Box 7">
            <a:extLst>
              <a:ext uri="{FF2B5EF4-FFF2-40B4-BE49-F238E27FC236}">
                <a16:creationId xmlns:a16="http://schemas.microsoft.com/office/drawing/2014/main" id="{44044B8D-2EC7-A983-71EF-FD0F60D18C6C}"/>
              </a:ext>
            </a:extLst>
          </p:cNvPr>
          <p:cNvSpPr txBox="1">
            <a:spLocks noChangeArrowheads="1"/>
          </p:cNvSpPr>
          <p:nvPr/>
        </p:nvSpPr>
        <p:spPr bwMode="auto">
          <a:xfrm>
            <a:off x="1676400" y="3875088"/>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Performances</a:t>
            </a:r>
          </a:p>
          <a:p>
            <a:pPr algn="ctr"/>
            <a:r>
              <a:rPr lang="fr-FR" altLang="fr-FR" sz="2400" i="1">
                <a:latin typeface="Times New Roman" panose="02020603050405020304" pitchFamily="18" charset="0"/>
              </a:rPr>
              <a:t>900 t/m</a:t>
            </a:r>
            <a:endParaRPr lang="fr-FR" altLang="fr-FR" sz="2400">
              <a:latin typeface="Times New Roman" panose="02020603050405020304" pitchFamily="18" charset="0"/>
            </a:endParaRPr>
          </a:p>
        </p:txBody>
      </p:sp>
      <p:sp>
        <p:nvSpPr>
          <p:cNvPr id="185351" name="Text Box 8">
            <a:extLst>
              <a:ext uri="{FF2B5EF4-FFF2-40B4-BE49-F238E27FC236}">
                <a16:creationId xmlns:a16="http://schemas.microsoft.com/office/drawing/2014/main" id="{3E99F722-2CE1-D6B2-59E5-A5EC512E7480}"/>
              </a:ext>
            </a:extLst>
          </p:cNvPr>
          <p:cNvSpPr txBox="1">
            <a:spLocks noChangeArrowheads="1"/>
          </p:cNvSpPr>
          <p:nvPr/>
        </p:nvSpPr>
        <p:spPr bwMode="auto">
          <a:xfrm>
            <a:off x="3786188" y="3840163"/>
            <a:ext cx="1706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Composants</a:t>
            </a:r>
          </a:p>
          <a:p>
            <a:pPr algn="ctr"/>
            <a:r>
              <a:rPr lang="fr-FR" altLang="fr-FR" sz="2400" i="1">
                <a:latin typeface="Times New Roman" panose="02020603050405020304" pitchFamily="18" charset="0"/>
              </a:rPr>
              <a:t>Aluminium</a:t>
            </a:r>
            <a:endParaRPr lang="fr-FR" altLang="fr-FR" sz="2400">
              <a:latin typeface="Times New Roman" panose="02020603050405020304" pitchFamily="18" charset="0"/>
            </a:endParaRPr>
          </a:p>
        </p:txBody>
      </p:sp>
      <p:sp>
        <p:nvSpPr>
          <p:cNvPr id="185352" name="Line 9">
            <a:extLst>
              <a:ext uri="{FF2B5EF4-FFF2-40B4-BE49-F238E27FC236}">
                <a16:creationId xmlns:a16="http://schemas.microsoft.com/office/drawing/2014/main" id="{B0D8C107-6B67-C45B-7961-56EFB37108D4}"/>
              </a:ext>
            </a:extLst>
          </p:cNvPr>
          <p:cNvSpPr>
            <a:spLocks noChangeShapeType="1"/>
          </p:cNvSpPr>
          <p:nvPr/>
        </p:nvSpPr>
        <p:spPr bwMode="auto">
          <a:xfrm flipH="1">
            <a:off x="1066800" y="3189288"/>
            <a:ext cx="1752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53" name="Line 10">
            <a:extLst>
              <a:ext uri="{FF2B5EF4-FFF2-40B4-BE49-F238E27FC236}">
                <a16:creationId xmlns:a16="http://schemas.microsoft.com/office/drawing/2014/main" id="{1D606D1A-60E0-29B3-A0C6-E8AB424F0B72}"/>
              </a:ext>
            </a:extLst>
          </p:cNvPr>
          <p:cNvSpPr>
            <a:spLocks noChangeShapeType="1"/>
          </p:cNvSpPr>
          <p:nvPr/>
        </p:nvSpPr>
        <p:spPr bwMode="auto">
          <a:xfrm flipH="1">
            <a:off x="3124200" y="3189288"/>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54" name="Line 11">
            <a:extLst>
              <a:ext uri="{FF2B5EF4-FFF2-40B4-BE49-F238E27FC236}">
                <a16:creationId xmlns:a16="http://schemas.microsoft.com/office/drawing/2014/main" id="{3BCC82BA-B701-C744-3B06-82A2F6579F39}"/>
              </a:ext>
            </a:extLst>
          </p:cNvPr>
          <p:cNvSpPr>
            <a:spLocks noChangeShapeType="1"/>
          </p:cNvSpPr>
          <p:nvPr/>
        </p:nvSpPr>
        <p:spPr bwMode="auto">
          <a:xfrm>
            <a:off x="3733800" y="3265488"/>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55" name="Text Box 12">
            <a:extLst>
              <a:ext uri="{FF2B5EF4-FFF2-40B4-BE49-F238E27FC236}">
                <a16:creationId xmlns:a16="http://schemas.microsoft.com/office/drawing/2014/main" id="{51D0C756-F2F1-169E-0846-2BA6BF0302E6}"/>
              </a:ext>
            </a:extLst>
          </p:cNvPr>
          <p:cNvSpPr txBox="1">
            <a:spLocks noChangeArrowheads="1"/>
          </p:cNvSpPr>
          <p:nvPr/>
        </p:nvSpPr>
        <p:spPr bwMode="auto">
          <a:xfrm>
            <a:off x="3852863" y="5135563"/>
            <a:ext cx="20208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Image</a:t>
            </a:r>
          </a:p>
          <a:p>
            <a:pPr algn="ctr"/>
            <a:r>
              <a:rPr lang="fr-FR" altLang="fr-FR" sz="2400">
                <a:latin typeface="Times New Roman" panose="02020603050405020304" pitchFamily="18" charset="0"/>
              </a:rPr>
              <a:t>symbolistique</a:t>
            </a:r>
          </a:p>
          <a:p>
            <a:pPr algn="ctr"/>
            <a:r>
              <a:rPr lang="fr-FR" altLang="fr-FR" sz="2400" i="1">
                <a:latin typeface="Times New Roman" panose="02020603050405020304" pitchFamily="18" charset="0"/>
              </a:rPr>
              <a:t>rêve américain</a:t>
            </a:r>
            <a:endParaRPr lang="fr-FR" altLang="fr-FR" sz="2400">
              <a:latin typeface="Times New Roman" panose="02020603050405020304" pitchFamily="18" charset="0"/>
            </a:endParaRPr>
          </a:p>
        </p:txBody>
      </p:sp>
      <p:sp>
        <p:nvSpPr>
          <p:cNvPr id="185356" name="Text Box 13">
            <a:extLst>
              <a:ext uri="{FF2B5EF4-FFF2-40B4-BE49-F238E27FC236}">
                <a16:creationId xmlns:a16="http://schemas.microsoft.com/office/drawing/2014/main" id="{41D1FA75-54A4-CE16-5C9B-0FC9A79983F3}"/>
              </a:ext>
            </a:extLst>
          </p:cNvPr>
          <p:cNvSpPr txBox="1">
            <a:spLocks noChangeArrowheads="1"/>
          </p:cNvSpPr>
          <p:nvPr/>
        </p:nvSpPr>
        <p:spPr bwMode="auto">
          <a:xfrm>
            <a:off x="6094413" y="5094288"/>
            <a:ext cx="14366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Marque</a:t>
            </a:r>
          </a:p>
          <a:p>
            <a:pPr algn="ctr"/>
            <a:r>
              <a:rPr lang="fr-FR" altLang="fr-FR" sz="2400">
                <a:latin typeface="Times New Roman" panose="02020603050405020304" pitchFamily="18" charset="0"/>
              </a:rPr>
              <a:t>emballage</a:t>
            </a:r>
          </a:p>
          <a:p>
            <a:pPr algn="ctr"/>
            <a:r>
              <a:rPr lang="fr-FR" altLang="fr-FR" sz="2400" i="1">
                <a:latin typeface="Times New Roman" panose="02020603050405020304" pitchFamily="18" charset="0"/>
              </a:rPr>
              <a:t>stylique</a:t>
            </a:r>
            <a:endParaRPr lang="fr-FR" altLang="fr-FR" sz="2400">
              <a:latin typeface="Times New Roman" panose="02020603050405020304" pitchFamily="18" charset="0"/>
            </a:endParaRPr>
          </a:p>
        </p:txBody>
      </p:sp>
      <p:sp>
        <p:nvSpPr>
          <p:cNvPr id="185357" name="Text Box 14">
            <a:extLst>
              <a:ext uri="{FF2B5EF4-FFF2-40B4-BE49-F238E27FC236}">
                <a16:creationId xmlns:a16="http://schemas.microsoft.com/office/drawing/2014/main" id="{A3669814-408B-2578-B376-EBCD24A8943E}"/>
              </a:ext>
            </a:extLst>
          </p:cNvPr>
          <p:cNvSpPr txBox="1">
            <a:spLocks noChangeArrowheads="1"/>
          </p:cNvSpPr>
          <p:nvPr/>
        </p:nvSpPr>
        <p:spPr bwMode="auto">
          <a:xfrm>
            <a:off x="7985125" y="5135563"/>
            <a:ext cx="1098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a:latin typeface="Times New Roman" panose="02020603050405020304" pitchFamily="18" charset="0"/>
              </a:rPr>
              <a:t>Service</a:t>
            </a:r>
          </a:p>
          <a:p>
            <a:pPr algn="ctr"/>
            <a:r>
              <a:rPr lang="fr-FR" altLang="fr-FR" sz="2400">
                <a:latin typeface="Times New Roman" panose="02020603050405020304" pitchFamily="18" charset="0"/>
              </a:rPr>
              <a:t>associé</a:t>
            </a:r>
          </a:p>
          <a:p>
            <a:pPr algn="ctr"/>
            <a:r>
              <a:rPr lang="fr-FR" altLang="fr-FR" sz="2400" i="1">
                <a:latin typeface="Times New Roman" panose="02020603050405020304" pitchFamily="18" charset="0"/>
              </a:rPr>
              <a:t>7/7</a:t>
            </a:r>
            <a:endParaRPr lang="fr-FR" altLang="fr-FR" sz="2400">
              <a:latin typeface="Times New Roman" panose="02020603050405020304" pitchFamily="18" charset="0"/>
            </a:endParaRPr>
          </a:p>
        </p:txBody>
      </p:sp>
      <p:sp>
        <p:nvSpPr>
          <p:cNvPr id="185358" name="Line 15">
            <a:extLst>
              <a:ext uri="{FF2B5EF4-FFF2-40B4-BE49-F238E27FC236}">
                <a16:creationId xmlns:a16="http://schemas.microsoft.com/office/drawing/2014/main" id="{17658E82-0B6B-9C3A-6A20-183E498FA0F8}"/>
              </a:ext>
            </a:extLst>
          </p:cNvPr>
          <p:cNvSpPr>
            <a:spLocks noChangeShapeType="1"/>
          </p:cNvSpPr>
          <p:nvPr/>
        </p:nvSpPr>
        <p:spPr bwMode="auto">
          <a:xfrm>
            <a:off x="7391400" y="3189288"/>
            <a:ext cx="129540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59" name="Line 16">
            <a:extLst>
              <a:ext uri="{FF2B5EF4-FFF2-40B4-BE49-F238E27FC236}">
                <a16:creationId xmlns:a16="http://schemas.microsoft.com/office/drawing/2014/main" id="{F49C72E2-C1E4-CE9E-9E02-5371ECFAADF2}"/>
              </a:ext>
            </a:extLst>
          </p:cNvPr>
          <p:cNvSpPr>
            <a:spLocks noChangeShapeType="1"/>
          </p:cNvSpPr>
          <p:nvPr/>
        </p:nvSpPr>
        <p:spPr bwMode="auto">
          <a:xfrm flipH="1">
            <a:off x="5105400" y="3189288"/>
            <a:ext cx="1905000" cy="198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60" name="Line 17">
            <a:extLst>
              <a:ext uri="{FF2B5EF4-FFF2-40B4-BE49-F238E27FC236}">
                <a16:creationId xmlns:a16="http://schemas.microsoft.com/office/drawing/2014/main" id="{F5220667-4FD2-F5AA-6FE2-13B79D8406D4}"/>
              </a:ext>
            </a:extLst>
          </p:cNvPr>
          <p:cNvSpPr>
            <a:spLocks noChangeShapeType="1"/>
          </p:cNvSpPr>
          <p:nvPr/>
        </p:nvSpPr>
        <p:spPr bwMode="auto">
          <a:xfrm flipH="1">
            <a:off x="6934200" y="3341688"/>
            <a:ext cx="228600" cy="17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5361" name="Rectangle 19">
            <a:extLst>
              <a:ext uri="{FF2B5EF4-FFF2-40B4-BE49-F238E27FC236}">
                <a16:creationId xmlns:a16="http://schemas.microsoft.com/office/drawing/2014/main" id="{D281217C-FF82-45BE-B317-F56105FA11CC}"/>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Définition</a:t>
            </a:r>
          </a:p>
        </p:txBody>
      </p:sp>
      <p:sp>
        <p:nvSpPr>
          <p:cNvPr id="185362" name="Text Box 21">
            <a:extLst>
              <a:ext uri="{FF2B5EF4-FFF2-40B4-BE49-F238E27FC236}">
                <a16:creationId xmlns:a16="http://schemas.microsoft.com/office/drawing/2014/main" id="{FF1694D6-BD04-2A5E-3473-593E8362F569}"/>
              </a:ext>
            </a:extLst>
          </p:cNvPr>
          <p:cNvSpPr txBox="1">
            <a:spLocks noChangeArrowheads="1"/>
          </p:cNvSpPr>
          <p:nvPr/>
        </p:nvSpPr>
        <p:spPr bwMode="auto">
          <a:xfrm>
            <a:off x="2124075" y="1033463"/>
            <a:ext cx="56943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solidFill>
                  <a:schemeClr val="hlink"/>
                </a:solidFill>
              </a:rPr>
              <a:t>Le produit désigne ce qu’offre l’entreprise</a:t>
            </a:r>
          </a:p>
          <a:p>
            <a:pPr algn="ctr"/>
            <a:r>
              <a:rPr lang="fr-FR" altLang="fr-FR" sz="2400" b="1">
                <a:solidFill>
                  <a:schemeClr val="hlink"/>
                </a:solidFill>
              </a:rPr>
              <a:t>au consommateur pour le satisfaire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u numéro de diapositive 2">
            <a:extLst>
              <a:ext uri="{FF2B5EF4-FFF2-40B4-BE49-F238E27FC236}">
                <a16:creationId xmlns:a16="http://schemas.microsoft.com/office/drawing/2014/main" id="{2C27A7B6-9E25-0100-2B08-BCA935E9F1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6FE57F39-9458-2948-88BA-66DF02C93AC1}" type="slidenum">
              <a:rPr lang="en-US" altLang="fr-FR" smtClean="0">
                <a:solidFill>
                  <a:schemeClr val="bg1"/>
                </a:solidFill>
              </a:rPr>
              <a:pPr/>
              <a:t>85</a:t>
            </a:fld>
            <a:endParaRPr lang="en-US" altLang="fr-FR">
              <a:solidFill>
                <a:schemeClr val="bg1"/>
              </a:solidFill>
            </a:endParaRPr>
          </a:p>
        </p:txBody>
      </p:sp>
      <p:sp>
        <p:nvSpPr>
          <p:cNvPr id="106500" name="Text Box 4">
            <a:extLst>
              <a:ext uri="{FF2B5EF4-FFF2-40B4-BE49-F238E27FC236}">
                <a16:creationId xmlns:a16="http://schemas.microsoft.com/office/drawing/2014/main" id="{E6D73544-F4F8-E9B2-2D55-8B5C3A4AE460}"/>
              </a:ext>
            </a:extLst>
          </p:cNvPr>
          <p:cNvSpPr txBox="1">
            <a:spLocks noChangeArrowheads="1"/>
          </p:cNvSpPr>
          <p:nvPr/>
        </p:nvSpPr>
        <p:spPr bwMode="auto">
          <a:xfrm>
            <a:off x="1654175" y="2144713"/>
            <a:ext cx="2058988" cy="579437"/>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Industriels</a:t>
            </a:r>
            <a:endParaRPr lang="fr-FR" altLang="fr-FR">
              <a:solidFill>
                <a:schemeClr val="hlink"/>
              </a:solidFill>
              <a:latin typeface="Times New Roman" panose="02020603050405020304" pitchFamily="18" charset="0"/>
            </a:endParaRPr>
          </a:p>
        </p:txBody>
      </p:sp>
      <p:sp>
        <p:nvSpPr>
          <p:cNvPr id="106501" name="Text Box 5">
            <a:extLst>
              <a:ext uri="{FF2B5EF4-FFF2-40B4-BE49-F238E27FC236}">
                <a16:creationId xmlns:a16="http://schemas.microsoft.com/office/drawing/2014/main" id="{FC042EF0-0E9D-F156-162B-46DD6553F375}"/>
              </a:ext>
            </a:extLst>
          </p:cNvPr>
          <p:cNvSpPr txBox="1">
            <a:spLocks noChangeArrowheads="1"/>
          </p:cNvSpPr>
          <p:nvPr/>
        </p:nvSpPr>
        <p:spPr bwMode="auto">
          <a:xfrm>
            <a:off x="5464175" y="2001838"/>
            <a:ext cx="2835275" cy="588962"/>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sz="3200" b="1">
                <a:solidFill>
                  <a:schemeClr val="hlink"/>
                </a:solidFill>
                <a:effectLst>
                  <a:outerShdw blurRad="38100" dist="38100" dir="2700000" algn="tl">
                    <a:srgbClr val="C0C0C0"/>
                  </a:outerShdw>
                </a:effectLst>
                <a:latin typeface="Times New Roman" panose="02020603050405020304" pitchFamily="18" charset="0"/>
              </a:rPr>
              <a:t>Consommation</a:t>
            </a:r>
            <a:endParaRPr lang="fr-FR" altLang="fr-FR">
              <a:solidFill>
                <a:schemeClr val="hlink"/>
              </a:solidFill>
              <a:latin typeface="Times New Roman" panose="02020603050405020304" pitchFamily="18" charset="0"/>
            </a:endParaRPr>
          </a:p>
        </p:txBody>
      </p:sp>
      <p:sp>
        <p:nvSpPr>
          <p:cNvPr id="187396" name="Text Box 6">
            <a:extLst>
              <a:ext uri="{FF2B5EF4-FFF2-40B4-BE49-F238E27FC236}">
                <a16:creationId xmlns:a16="http://schemas.microsoft.com/office/drawing/2014/main" id="{E90EE835-B211-2AC1-292C-19AA2D9A2770}"/>
              </a:ext>
            </a:extLst>
          </p:cNvPr>
          <p:cNvSpPr txBox="1">
            <a:spLocks noChangeArrowheads="1"/>
          </p:cNvSpPr>
          <p:nvPr/>
        </p:nvSpPr>
        <p:spPr bwMode="auto">
          <a:xfrm>
            <a:off x="304800" y="2963863"/>
            <a:ext cx="15033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Matières</a:t>
            </a:r>
          </a:p>
          <a:p>
            <a:r>
              <a:rPr lang="fr-FR" altLang="fr-FR" sz="2400" b="1">
                <a:latin typeface="Times New Roman" panose="02020603050405020304" pitchFamily="18" charset="0"/>
              </a:rPr>
              <a:t>Premières</a:t>
            </a:r>
            <a:endParaRPr lang="fr-FR" altLang="fr-FR" sz="2400">
              <a:latin typeface="Times New Roman" panose="02020603050405020304" pitchFamily="18" charset="0"/>
            </a:endParaRPr>
          </a:p>
        </p:txBody>
      </p:sp>
      <p:sp>
        <p:nvSpPr>
          <p:cNvPr id="187397" name="Text Box 7">
            <a:extLst>
              <a:ext uri="{FF2B5EF4-FFF2-40B4-BE49-F238E27FC236}">
                <a16:creationId xmlns:a16="http://schemas.microsoft.com/office/drawing/2014/main" id="{824DA67E-367B-BEAD-4534-D79B45630F9D}"/>
              </a:ext>
            </a:extLst>
          </p:cNvPr>
          <p:cNvSpPr txBox="1">
            <a:spLocks noChangeArrowheads="1"/>
          </p:cNvSpPr>
          <p:nvPr/>
        </p:nvSpPr>
        <p:spPr bwMode="auto">
          <a:xfrm>
            <a:off x="762000" y="4106863"/>
            <a:ext cx="1895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Biens</a:t>
            </a:r>
          </a:p>
          <a:p>
            <a:r>
              <a:rPr lang="fr-FR" altLang="fr-FR" sz="2400" b="1">
                <a:latin typeface="Times New Roman" panose="02020603050405020304" pitchFamily="18" charset="0"/>
              </a:rPr>
              <a:t>Equipements</a:t>
            </a:r>
            <a:endParaRPr lang="fr-FR" altLang="fr-FR" sz="2400">
              <a:latin typeface="Times New Roman" panose="02020603050405020304" pitchFamily="18" charset="0"/>
            </a:endParaRPr>
          </a:p>
        </p:txBody>
      </p:sp>
      <p:sp>
        <p:nvSpPr>
          <p:cNvPr id="187398" name="Text Box 8">
            <a:extLst>
              <a:ext uri="{FF2B5EF4-FFF2-40B4-BE49-F238E27FC236}">
                <a16:creationId xmlns:a16="http://schemas.microsoft.com/office/drawing/2014/main" id="{9BAEE353-B966-8270-2386-16EF380817BA}"/>
              </a:ext>
            </a:extLst>
          </p:cNvPr>
          <p:cNvSpPr txBox="1">
            <a:spLocks noChangeArrowheads="1"/>
          </p:cNvSpPr>
          <p:nvPr/>
        </p:nvSpPr>
        <p:spPr bwMode="auto">
          <a:xfrm>
            <a:off x="2438400" y="3116263"/>
            <a:ext cx="1673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Pièces et</a:t>
            </a:r>
          </a:p>
          <a:p>
            <a:r>
              <a:rPr lang="fr-FR" altLang="fr-FR" sz="2400" b="1">
                <a:latin typeface="Times New Roman" panose="02020603050405020304" pitchFamily="18" charset="0"/>
              </a:rPr>
              <a:t>Accessoires</a:t>
            </a:r>
            <a:endParaRPr lang="fr-FR" altLang="fr-FR" sz="2400">
              <a:latin typeface="Times New Roman" panose="02020603050405020304" pitchFamily="18" charset="0"/>
            </a:endParaRPr>
          </a:p>
        </p:txBody>
      </p:sp>
      <p:sp>
        <p:nvSpPr>
          <p:cNvPr id="106505" name="Text Box 9">
            <a:extLst>
              <a:ext uri="{FF2B5EF4-FFF2-40B4-BE49-F238E27FC236}">
                <a16:creationId xmlns:a16="http://schemas.microsoft.com/office/drawing/2014/main" id="{7793DC3E-23EB-86CB-DD4D-AD508CF51DFD}"/>
              </a:ext>
            </a:extLst>
          </p:cNvPr>
          <p:cNvSpPr txBox="1">
            <a:spLocks noChangeArrowheads="1"/>
          </p:cNvSpPr>
          <p:nvPr/>
        </p:nvSpPr>
        <p:spPr bwMode="auto">
          <a:xfrm>
            <a:off x="4116388" y="2887663"/>
            <a:ext cx="2528887" cy="118745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Pdts</a:t>
            </a:r>
          </a:p>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Banals</a:t>
            </a:r>
          </a:p>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(achats fréquents)</a:t>
            </a:r>
            <a:endParaRPr lang="fr-FR" altLang="fr-FR">
              <a:latin typeface="Times New Roman" panose="02020603050405020304" pitchFamily="18" charset="0"/>
            </a:endParaRPr>
          </a:p>
        </p:txBody>
      </p:sp>
      <p:sp>
        <p:nvSpPr>
          <p:cNvPr id="106506" name="Text Box 10">
            <a:extLst>
              <a:ext uri="{FF2B5EF4-FFF2-40B4-BE49-F238E27FC236}">
                <a16:creationId xmlns:a16="http://schemas.microsoft.com/office/drawing/2014/main" id="{82F01AB0-E933-2A19-B1DC-1734C0370355}"/>
              </a:ext>
            </a:extLst>
          </p:cNvPr>
          <p:cNvSpPr txBox="1">
            <a:spLocks noChangeArrowheads="1"/>
          </p:cNvSpPr>
          <p:nvPr/>
        </p:nvSpPr>
        <p:spPr bwMode="auto">
          <a:xfrm>
            <a:off x="7010400" y="2811463"/>
            <a:ext cx="1893888" cy="1552575"/>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Pdts</a:t>
            </a:r>
          </a:p>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Anomaux</a:t>
            </a:r>
          </a:p>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(achats</a:t>
            </a:r>
          </a:p>
          <a:p>
            <a:pPr algn="ctr">
              <a:defRPr/>
            </a:pPr>
            <a:r>
              <a:rPr lang="fr-FR" altLang="fr-FR" b="1">
                <a:solidFill>
                  <a:schemeClr val="accent1"/>
                </a:solidFill>
                <a:effectLst>
                  <a:outerShdw blurRad="38100" dist="38100" dir="2700000" algn="tl">
                    <a:srgbClr val="C0C0C0"/>
                  </a:outerShdw>
                </a:effectLst>
                <a:latin typeface="Times New Roman" panose="02020603050405020304" pitchFamily="18" charset="0"/>
              </a:rPr>
              <a:t>occasionnels)</a:t>
            </a:r>
            <a:endParaRPr lang="fr-FR" altLang="fr-FR">
              <a:latin typeface="Times New Roman" panose="02020603050405020304" pitchFamily="18" charset="0"/>
            </a:endParaRPr>
          </a:p>
        </p:txBody>
      </p:sp>
      <p:sp>
        <p:nvSpPr>
          <p:cNvPr id="187401" name="Text Box 11">
            <a:extLst>
              <a:ext uri="{FF2B5EF4-FFF2-40B4-BE49-F238E27FC236}">
                <a16:creationId xmlns:a16="http://schemas.microsoft.com/office/drawing/2014/main" id="{A56E46D4-713B-A79A-3606-132EA9017C92}"/>
              </a:ext>
            </a:extLst>
          </p:cNvPr>
          <p:cNvSpPr txBox="1">
            <a:spLocks noChangeArrowheads="1"/>
          </p:cNvSpPr>
          <p:nvPr/>
        </p:nvSpPr>
        <p:spPr bwMode="auto">
          <a:xfrm>
            <a:off x="3657600" y="4487863"/>
            <a:ext cx="186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Alimentaires</a:t>
            </a:r>
            <a:endParaRPr lang="fr-FR" altLang="fr-FR" sz="2400">
              <a:latin typeface="Times New Roman" panose="02020603050405020304" pitchFamily="18" charset="0"/>
            </a:endParaRPr>
          </a:p>
        </p:txBody>
      </p:sp>
      <p:sp>
        <p:nvSpPr>
          <p:cNvPr id="187402" name="Text Box 12">
            <a:extLst>
              <a:ext uri="{FF2B5EF4-FFF2-40B4-BE49-F238E27FC236}">
                <a16:creationId xmlns:a16="http://schemas.microsoft.com/office/drawing/2014/main" id="{EA46EA1B-3220-82D2-17F6-44D068756AFA}"/>
              </a:ext>
            </a:extLst>
          </p:cNvPr>
          <p:cNvSpPr txBox="1">
            <a:spLocks noChangeArrowheads="1"/>
          </p:cNvSpPr>
          <p:nvPr/>
        </p:nvSpPr>
        <p:spPr bwMode="auto">
          <a:xfrm>
            <a:off x="3733800" y="5021263"/>
            <a:ext cx="250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Non-Alimentaires</a:t>
            </a:r>
            <a:endParaRPr lang="fr-FR" altLang="fr-FR" sz="2400">
              <a:latin typeface="Times New Roman" panose="02020603050405020304" pitchFamily="18" charset="0"/>
            </a:endParaRPr>
          </a:p>
        </p:txBody>
      </p:sp>
      <p:sp>
        <p:nvSpPr>
          <p:cNvPr id="187403" name="Line 13">
            <a:extLst>
              <a:ext uri="{FF2B5EF4-FFF2-40B4-BE49-F238E27FC236}">
                <a16:creationId xmlns:a16="http://schemas.microsoft.com/office/drawing/2014/main" id="{DDD5A0EC-BD0E-7603-BC7B-6E8D50C7DF70}"/>
              </a:ext>
            </a:extLst>
          </p:cNvPr>
          <p:cNvSpPr>
            <a:spLocks noChangeShapeType="1"/>
          </p:cNvSpPr>
          <p:nvPr/>
        </p:nvSpPr>
        <p:spPr bwMode="auto">
          <a:xfrm flipH="1">
            <a:off x="1143000" y="2582863"/>
            <a:ext cx="457200" cy="3810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4" name="Line 14">
            <a:extLst>
              <a:ext uri="{FF2B5EF4-FFF2-40B4-BE49-F238E27FC236}">
                <a16:creationId xmlns:a16="http://schemas.microsoft.com/office/drawing/2014/main" id="{33B305AC-04CB-D183-5AE4-C98EFEB34F1C}"/>
              </a:ext>
            </a:extLst>
          </p:cNvPr>
          <p:cNvSpPr>
            <a:spLocks noChangeShapeType="1"/>
          </p:cNvSpPr>
          <p:nvPr/>
        </p:nvSpPr>
        <p:spPr bwMode="auto">
          <a:xfrm>
            <a:off x="3048000" y="2659063"/>
            <a:ext cx="0" cy="5334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5" name="Line 15">
            <a:extLst>
              <a:ext uri="{FF2B5EF4-FFF2-40B4-BE49-F238E27FC236}">
                <a16:creationId xmlns:a16="http://schemas.microsoft.com/office/drawing/2014/main" id="{BC7C978A-EA74-296A-5BC3-F2216A05B575}"/>
              </a:ext>
            </a:extLst>
          </p:cNvPr>
          <p:cNvSpPr>
            <a:spLocks noChangeShapeType="1"/>
          </p:cNvSpPr>
          <p:nvPr/>
        </p:nvSpPr>
        <p:spPr bwMode="auto">
          <a:xfrm flipH="1">
            <a:off x="4800600" y="2582863"/>
            <a:ext cx="609600" cy="2286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6" name="Line 16">
            <a:extLst>
              <a:ext uri="{FF2B5EF4-FFF2-40B4-BE49-F238E27FC236}">
                <a16:creationId xmlns:a16="http://schemas.microsoft.com/office/drawing/2014/main" id="{453A70EC-8757-1F85-1EFF-8EA875BEEC15}"/>
              </a:ext>
            </a:extLst>
          </p:cNvPr>
          <p:cNvSpPr>
            <a:spLocks noChangeShapeType="1"/>
          </p:cNvSpPr>
          <p:nvPr/>
        </p:nvSpPr>
        <p:spPr bwMode="auto">
          <a:xfrm>
            <a:off x="8305800" y="2506663"/>
            <a:ext cx="457200" cy="2286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7" name="Line 17">
            <a:extLst>
              <a:ext uri="{FF2B5EF4-FFF2-40B4-BE49-F238E27FC236}">
                <a16:creationId xmlns:a16="http://schemas.microsoft.com/office/drawing/2014/main" id="{89110363-9BCB-4FBA-E91F-26494A296340}"/>
              </a:ext>
            </a:extLst>
          </p:cNvPr>
          <p:cNvSpPr>
            <a:spLocks noChangeShapeType="1"/>
          </p:cNvSpPr>
          <p:nvPr/>
        </p:nvSpPr>
        <p:spPr bwMode="auto">
          <a:xfrm flipH="1">
            <a:off x="1981200" y="2735263"/>
            <a:ext cx="228600" cy="13716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8" name="Line 18">
            <a:extLst>
              <a:ext uri="{FF2B5EF4-FFF2-40B4-BE49-F238E27FC236}">
                <a16:creationId xmlns:a16="http://schemas.microsoft.com/office/drawing/2014/main" id="{2F01361D-4B5D-1C1E-03A9-B21CA63F90CB}"/>
              </a:ext>
            </a:extLst>
          </p:cNvPr>
          <p:cNvSpPr>
            <a:spLocks noChangeShapeType="1"/>
          </p:cNvSpPr>
          <p:nvPr/>
        </p:nvSpPr>
        <p:spPr bwMode="auto">
          <a:xfrm flipH="1">
            <a:off x="4648200" y="4106863"/>
            <a:ext cx="152400" cy="3810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09" name="Line 19">
            <a:extLst>
              <a:ext uri="{FF2B5EF4-FFF2-40B4-BE49-F238E27FC236}">
                <a16:creationId xmlns:a16="http://schemas.microsoft.com/office/drawing/2014/main" id="{30269F89-5E00-77C1-BA8C-D84F23288787}"/>
              </a:ext>
            </a:extLst>
          </p:cNvPr>
          <p:cNvSpPr>
            <a:spLocks noChangeShapeType="1"/>
          </p:cNvSpPr>
          <p:nvPr/>
        </p:nvSpPr>
        <p:spPr bwMode="auto">
          <a:xfrm>
            <a:off x="5638800" y="4183063"/>
            <a:ext cx="0" cy="8382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10" name="Text Box 20">
            <a:extLst>
              <a:ext uri="{FF2B5EF4-FFF2-40B4-BE49-F238E27FC236}">
                <a16:creationId xmlns:a16="http://schemas.microsoft.com/office/drawing/2014/main" id="{6B07DE68-724C-3156-E661-36AB9CE79A91}"/>
              </a:ext>
            </a:extLst>
          </p:cNvPr>
          <p:cNvSpPr txBox="1">
            <a:spLocks noChangeArrowheads="1"/>
          </p:cNvSpPr>
          <p:nvPr/>
        </p:nvSpPr>
        <p:spPr bwMode="auto">
          <a:xfrm>
            <a:off x="6400800" y="4716463"/>
            <a:ext cx="1370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400" b="1">
                <a:latin typeface="Times New Roman" panose="02020603050405020304" pitchFamily="18" charset="0"/>
              </a:rPr>
              <a:t>Durables</a:t>
            </a:r>
            <a:endParaRPr lang="fr-FR" altLang="fr-FR" sz="2400">
              <a:latin typeface="Times New Roman" panose="02020603050405020304" pitchFamily="18" charset="0"/>
            </a:endParaRPr>
          </a:p>
        </p:txBody>
      </p:sp>
      <p:sp>
        <p:nvSpPr>
          <p:cNvPr id="187411" name="Text Box 21">
            <a:extLst>
              <a:ext uri="{FF2B5EF4-FFF2-40B4-BE49-F238E27FC236}">
                <a16:creationId xmlns:a16="http://schemas.microsoft.com/office/drawing/2014/main" id="{120DF209-D635-63E9-DB44-0C98B44F8596}"/>
              </a:ext>
            </a:extLst>
          </p:cNvPr>
          <p:cNvSpPr txBox="1">
            <a:spLocks noChangeArrowheads="1"/>
          </p:cNvSpPr>
          <p:nvPr/>
        </p:nvSpPr>
        <p:spPr bwMode="auto">
          <a:xfrm>
            <a:off x="7620000" y="4868863"/>
            <a:ext cx="152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400" b="1">
                <a:latin typeface="Times New Roman" panose="02020603050405020304" pitchFamily="18" charset="0"/>
              </a:rPr>
              <a:t>Non</a:t>
            </a:r>
          </a:p>
          <a:p>
            <a:pPr algn="ctr"/>
            <a:r>
              <a:rPr lang="fr-FR" altLang="fr-FR" sz="2400" b="1">
                <a:latin typeface="Times New Roman" panose="02020603050405020304" pitchFamily="18" charset="0"/>
              </a:rPr>
              <a:t>Durables</a:t>
            </a:r>
            <a:endParaRPr lang="fr-FR" altLang="fr-FR" sz="2400">
              <a:latin typeface="Times New Roman" panose="02020603050405020304" pitchFamily="18" charset="0"/>
            </a:endParaRPr>
          </a:p>
        </p:txBody>
      </p:sp>
      <p:sp>
        <p:nvSpPr>
          <p:cNvPr id="187412" name="Line 22">
            <a:extLst>
              <a:ext uri="{FF2B5EF4-FFF2-40B4-BE49-F238E27FC236}">
                <a16:creationId xmlns:a16="http://schemas.microsoft.com/office/drawing/2014/main" id="{020E79F3-CF49-555E-9960-669B7ACAA067}"/>
              </a:ext>
            </a:extLst>
          </p:cNvPr>
          <p:cNvSpPr>
            <a:spLocks noChangeShapeType="1"/>
          </p:cNvSpPr>
          <p:nvPr/>
        </p:nvSpPr>
        <p:spPr bwMode="auto">
          <a:xfrm flipH="1">
            <a:off x="7239000" y="4335463"/>
            <a:ext cx="228600" cy="4572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13" name="Line 23">
            <a:extLst>
              <a:ext uri="{FF2B5EF4-FFF2-40B4-BE49-F238E27FC236}">
                <a16:creationId xmlns:a16="http://schemas.microsoft.com/office/drawing/2014/main" id="{EFC11A5F-A01F-A323-9CBD-3EB55F9D9EED}"/>
              </a:ext>
            </a:extLst>
          </p:cNvPr>
          <p:cNvSpPr>
            <a:spLocks noChangeShapeType="1"/>
          </p:cNvSpPr>
          <p:nvPr/>
        </p:nvSpPr>
        <p:spPr bwMode="auto">
          <a:xfrm>
            <a:off x="8305800" y="4411663"/>
            <a:ext cx="0" cy="4572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7414" name="Text Box 24">
            <a:extLst>
              <a:ext uri="{FF2B5EF4-FFF2-40B4-BE49-F238E27FC236}">
                <a16:creationId xmlns:a16="http://schemas.microsoft.com/office/drawing/2014/main" id="{B9F8D94C-ABB5-EB47-E97E-5D2585D6A996}"/>
              </a:ext>
            </a:extLst>
          </p:cNvPr>
          <p:cNvSpPr txBox="1">
            <a:spLocks noChangeArrowheads="1"/>
          </p:cNvSpPr>
          <p:nvPr/>
        </p:nvSpPr>
        <p:spPr bwMode="auto">
          <a:xfrm>
            <a:off x="6156325" y="5241925"/>
            <a:ext cx="2003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a:latin typeface="Times New Roman" panose="02020603050405020304" pitchFamily="18" charset="0"/>
              </a:rPr>
              <a:t>- Techniques</a:t>
            </a:r>
          </a:p>
          <a:p>
            <a:r>
              <a:rPr lang="fr-FR" altLang="fr-FR" sz="2000">
                <a:latin typeface="Times New Roman" panose="02020603050405020304" pitchFamily="18" charset="0"/>
              </a:rPr>
              <a:t>- Non- techniques</a:t>
            </a:r>
            <a:endParaRPr lang="fr-FR" altLang="fr-FR" sz="2400">
              <a:latin typeface="Times New Roman" panose="02020603050405020304" pitchFamily="18" charset="0"/>
            </a:endParaRPr>
          </a:p>
        </p:txBody>
      </p:sp>
      <p:sp>
        <p:nvSpPr>
          <p:cNvPr id="187415" name="Rectangle 25">
            <a:extLst>
              <a:ext uri="{FF2B5EF4-FFF2-40B4-BE49-F238E27FC236}">
                <a16:creationId xmlns:a16="http://schemas.microsoft.com/office/drawing/2014/main" id="{B0ED0318-5E82-8DDF-AD0E-F2C5B7DA820F}"/>
              </a:ext>
            </a:extLst>
          </p:cNvPr>
          <p:cNvSpPr>
            <a:spLocks noChangeArrowheads="1"/>
          </p:cNvSpPr>
          <p:nvPr/>
        </p:nvSpPr>
        <p:spPr bwMode="auto">
          <a:xfrm>
            <a:off x="1600200" y="2201863"/>
            <a:ext cx="2133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16" name="Rectangle 26">
            <a:extLst>
              <a:ext uri="{FF2B5EF4-FFF2-40B4-BE49-F238E27FC236}">
                <a16:creationId xmlns:a16="http://schemas.microsoft.com/office/drawing/2014/main" id="{71EA3B9E-6819-FADC-7F39-4FE02443CFF4}"/>
              </a:ext>
            </a:extLst>
          </p:cNvPr>
          <p:cNvSpPr>
            <a:spLocks noChangeArrowheads="1"/>
          </p:cNvSpPr>
          <p:nvPr/>
        </p:nvSpPr>
        <p:spPr bwMode="auto">
          <a:xfrm>
            <a:off x="304800" y="2963863"/>
            <a:ext cx="15240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17" name="Rectangle 27">
            <a:extLst>
              <a:ext uri="{FF2B5EF4-FFF2-40B4-BE49-F238E27FC236}">
                <a16:creationId xmlns:a16="http://schemas.microsoft.com/office/drawing/2014/main" id="{6380CDAE-E12C-76D5-92E9-D2EA9379B488}"/>
              </a:ext>
            </a:extLst>
          </p:cNvPr>
          <p:cNvSpPr>
            <a:spLocks noChangeArrowheads="1"/>
          </p:cNvSpPr>
          <p:nvPr/>
        </p:nvSpPr>
        <p:spPr bwMode="auto">
          <a:xfrm>
            <a:off x="762000" y="4183063"/>
            <a:ext cx="19050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18" name="Rectangle 28">
            <a:extLst>
              <a:ext uri="{FF2B5EF4-FFF2-40B4-BE49-F238E27FC236}">
                <a16:creationId xmlns:a16="http://schemas.microsoft.com/office/drawing/2014/main" id="{74535BC6-316D-E15E-28E0-A8FB97A1478B}"/>
              </a:ext>
            </a:extLst>
          </p:cNvPr>
          <p:cNvSpPr>
            <a:spLocks noChangeArrowheads="1"/>
          </p:cNvSpPr>
          <p:nvPr/>
        </p:nvSpPr>
        <p:spPr bwMode="auto">
          <a:xfrm>
            <a:off x="2438400" y="3192463"/>
            <a:ext cx="1676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19" name="Rectangle 29">
            <a:extLst>
              <a:ext uri="{FF2B5EF4-FFF2-40B4-BE49-F238E27FC236}">
                <a16:creationId xmlns:a16="http://schemas.microsoft.com/office/drawing/2014/main" id="{B165D66B-D20C-8D0F-1C67-7C05E862A319}"/>
              </a:ext>
            </a:extLst>
          </p:cNvPr>
          <p:cNvSpPr>
            <a:spLocks noChangeArrowheads="1"/>
          </p:cNvSpPr>
          <p:nvPr/>
        </p:nvSpPr>
        <p:spPr bwMode="auto">
          <a:xfrm>
            <a:off x="4191000" y="2887663"/>
            <a:ext cx="2514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0" name="Rectangle 30">
            <a:extLst>
              <a:ext uri="{FF2B5EF4-FFF2-40B4-BE49-F238E27FC236}">
                <a16:creationId xmlns:a16="http://schemas.microsoft.com/office/drawing/2014/main" id="{4D7B0394-B989-C763-D6B9-DC5355E1969C}"/>
              </a:ext>
            </a:extLst>
          </p:cNvPr>
          <p:cNvSpPr>
            <a:spLocks noChangeArrowheads="1"/>
          </p:cNvSpPr>
          <p:nvPr/>
        </p:nvSpPr>
        <p:spPr bwMode="auto">
          <a:xfrm>
            <a:off x="7010400" y="2811463"/>
            <a:ext cx="18288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1" name="Rectangle 31">
            <a:extLst>
              <a:ext uri="{FF2B5EF4-FFF2-40B4-BE49-F238E27FC236}">
                <a16:creationId xmlns:a16="http://schemas.microsoft.com/office/drawing/2014/main" id="{6ED4DBAF-470B-56A5-9BAF-2B31801A2806}"/>
              </a:ext>
            </a:extLst>
          </p:cNvPr>
          <p:cNvSpPr>
            <a:spLocks noChangeArrowheads="1"/>
          </p:cNvSpPr>
          <p:nvPr/>
        </p:nvSpPr>
        <p:spPr bwMode="auto">
          <a:xfrm>
            <a:off x="3657600" y="4564063"/>
            <a:ext cx="18288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2" name="Rectangle 32">
            <a:extLst>
              <a:ext uri="{FF2B5EF4-FFF2-40B4-BE49-F238E27FC236}">
                <a16:creationId xmlns:a16="http://schemas.microsoft.com/office/drawing/2014/main" id="{40DF93B8-4E1D-80BD-169F-D39A0BA9F39B}"/>
              </a:ext>
            </a:extLst>
          </p:cNvPr>
          <p:cNvSpPr>
            <a:spLocks noChangeArrowheads="1"/>
          </p:cNvSpPr>
          <p:nvPr/>
        </p:nvSpPr>
        <p:spPr bwMode="auto">
          <a:xfrm>
            <a:off x="3733800" y="5097463"/>
            <a:ext cx="24384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3" name="Rectangle 33">
            <a:extLst>
              <a:ext uri="{FF2B5EF4-FFF2-40B4-BE49-F238E27FC236}">
                <a16:creationId xmlns:a16="http://schemas.microsoft.com/office/drawing/2014/main" id="{26D002F4-4722-07EB-4638-8102780BAADB}"/>
              </a:ext>
            </a:extLst>
          </p:cNvPr>
          <p:cNvSpPr>
            <a:spLocks noChangeArrowheads="1"/>
          </p:cNvSpPr>
          <p:nvPr/>
        </p:nvSpPr>
        <p:spPr bwMode="auto">
          <a:xfrm>
            <a:off x="6400800" y="4792663"/>
            <a:ext cx="1295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4" name="Rectangle 34">
            <a:extLst>
              <a:ext uri="{FF2B5EF4-FFF2-40B4-BE49-F238E27FC236}">
                <a16:creationId xmlns:a16="http://schemas.microsoft.com/office/drawing/2014/main" id="{CB5FB90F-026C-3FD6-65A2-64A1B252E02A}"/>
              </a:ext>
            </a:extLst>
          </p:cNvPr>
          <p:cNvSpPr>
            <a:spLocks noChangeArrowheads="1"/>
          </p:cNvSpPr>
          <p:nvPr/>
        </p:nvSpPr>
        <p:spPr bwMode="auto">
          <a:xfrm>
            <a:off x="7772400" y="4945063"/>
            <a:ext cx="11430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87425" name="Rectangle 35">
            <a:extLst>
              <a:ext uri="{FF2B5EF4-FFF2-40B4-BE49-F238E27FC236}">
                <a16:creationId xmlns:a16="http://schemas.microsoft.com/office/drawing/2014/main" id="{D13255EA-049A-0968-492D-B32FCB04421F}"/>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Classification des produits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Espace réservé du numéro de diapositive 2">
            <a:extLst>
              <a:ext uri="{FF2B5EF4-FFF2-40B4-BE49-F238E27FC236}">
                <a16:creationId xmlns:a16="http://schemas.microsoft.com/office/drawing/2014/main" id="{5BF8FDFB-EF83-28BE-FA4E-D8D4DE70A4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D908CD31-7FD6-7342-9242-6BE5AFCD354C}" type="slidenum">
              <a:rPr lang="en-US" altLang="fr-FR" smtClean="0">
                <a:solidFill>
                  <a:schemeClr val="bg1"/>
                </a:solidFill>
              </a:rPr>
              <a:pPr/>
              <a:t>86</a:t>
            </a:fld>
            <a:endParaRPr lang="en-US" altLang="fr-FR">
              <a:solidFill>
                <a:schemeClr val="bg1"/>
              </a:solidFill>
            </a:endParaRPr>
          </a:p>
        </p:txBody>
      </p:sp>
      <p:sp>
        <p:nvSpPr>
          <p:cNvPr id="189442" name="Line 4">
            <a:extLst>
              <a:ext uri="{FF2B5EF4-FFF2-40B4-BE49-F238E27FC236}">
                <a16:creationId xmlns:a16="http://schemas.microsoft.com/office/drawing/2014/main" id="{340543C1-6CB7-B1FD-7435-59F375758699}"/>
              </a:ext>
            </a:extLst>
          </p:cNvPr>
          <p:cNvSpPr>
            <a:spLocks noChangeShapeType="1"/>
          </p:cNvSpPr>
          <p:nvPr/>
        </p:nvSpPr>
        <p:spPr bwMode="auto">
          <a:xfrm>
            <a:off x="1412875" y="1484313"/>
            <a:ext cx="0" cy="3886200"/>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
        <p:nvSpPr>
          <p:cNvPr id="189443" name="Line 5">
            <a:extLst>
              <a:ext uri="{FF2B5EF4-FFF2-40B4-BE49-F238E27FC236}">
                <a16:creationId xmlns:a16="http://schemas.microsoft.com/office/drawing/2014/main" id="{4985F641-F7DB-6BEF-F3C1-312B78E9BA28}"/>
              </a:ext>
            </a:extLst>
          </p:cNvPr>
          <p:cNvSpPr>
            <a:spLocks noChangeShapeType="1"/>
          </p:cNvSpPr>
          <p:nvPr/>
        </p:nvSpPr>
        <p:spPr bwMode="auto">
          <a:xfrm>
            <a:off x="1412875" y="5370513"/>
            <a:ext cx="7696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89444" name="Freeform 6">
            <a:extLst>
              <a:ext uri="{FF2B5EF4-FFF2-40B4-BE49-F238E27FC236}">
                <a16:creationId xmlns:a16="http://schemas.microsoft.com/office/drawing/2014/main" id="{F7203E66-E01A-ED3B-4092-DAC8F66E9630}"/>
              </a:ext>
            </a:extLst>
          </p:cNvPr>
          <p:cNvSpPr>
            <a:spLocks/>
          </p:cNvSpPr>
          <p:nvPr/>
        </p:nvSpPr>
        <p:spPr bwMode="auto">
          <a:xfrm>
            <a:off x="1489075" y="2119313"/>
            <a:ext cx="7315200" cy="3175000"/>
          </a:xfrm>
          <a:custGeom>
            <a:avLst/>
            <a:gdLst>
              <a:gd name="T0" fmla="*/ 0 w 4608"/>
              <a:gd name="T1" fmla="*/ 2147483646 h 2000"/>
              <a:gd name="T2" fmla="*/ 2147483646 w 4608"/>
              <a:gd name="T3" fmla="*/ 2147483646 h 2000"/>
              <a:gd name="T4" fmla="*/ 2147483646 w 4608"/>
              <a:gd name="T5" fmla="*/ 2147483646 h 2000"/>
              <a:gd name="T6" fmla="*/ 2147483646 w 4608"/>
              <a:gd name="T7" fmla="*/ 2147483646 h 2000"/>
              <a:gd name="T8" fmla="*/ 2147483646 w 4608"/>
              <a:gd name="T9" fmla="*/ 2147483646 h 2000"/>
              <a:gd name="T10" fmla="*/ 0 60000 65536"/>
              <a:gd name="T11" fmla="*/ 0 60000 65536"/>
              <a:gd name="T12" fmla="*/ 0 60000 65536"/>
              <a:gd name="T13" fmla="*/ 0 60000 65536"/>
              <a:gd name="T14" fmla="*/ 0 60000 65536"/>
              <a:gd name="T15" fmla="*/ 0 w 4608"/>
              <a:gd name="T16" fmla="*/ 0 h 2000"/>
              <a:gd name="T17" fmla="*/ 4608 w 4608"/>
              <a:gd name="T18" fmla="*/ 2000 h 2000"/>
            </a:gdLst>
            <a:ahLst/>
            <a:cxnLst>
              <a:cxn ang="T10">
                <a:pos x="T0" y="T1"/>
              </a:cxn>
              <a:cxn ang="T11">
                <a:pos x="T2" y="T3"/>
              </a:cxn>
              <a:cxn ang="T12">
                <a:pos x="T4" y="T5"/>
              </a:cxn>
              <a:cxn ang="T13">
                <a:pos x="T6" y="T7"/>
              </a:cxn>
              <a:cxn ang="T14">
                <a:pos x="T8" y="T9"/>
              </a:cxn>
            </a:cxnLst>
            <a:rect l="T15" t="T16" r="T17" b="T18"/>
            <a:pathLst>
              <a:path w="4608" h="2000">
                <a:moveTo>
                  <a:pt x="0" y="2000"/>
                </a:moveTo>
                <a:cubicBezTo>
                  <a:pt x="372" y="1536"/>
                  <a:pt x="744" y="1072"/>
                  <a:pt x="1152" y="752"/>
                </a:cubicBezTo>
                <a:cubicBezTo>
                  <a:pt x="1560" y="432"/>
                  <a:pt x="2008" y="160"/>
                  <a:pt x="2448" y="80"/>
                </a:cubicBezTo>
                <a:cubicBezTo>
                  <a:pt x="2888" y="0"/>
                  <a:pt x="3432" y="112"/>
                  <a:pt x="3792" y="272"/>
                </a:cubicBezTo>
                <a:cubicBezTo>
                  <a:pt x="4152" y="432"/>
                  <a:pt x="4380" y="736"/>
                  <a:pt x="4608" y="10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89445" name="Line 7">
            <a:extLst>
              <a:ext uri="{FF2B5EF4-FFF2-40B4-BE49-F238E27FC236}">
                <a16:creationId xmlns:a16="http://schemas.microsoft.com/office/drawing/2014/main" id="{FCBA9E2E-5E6F-E486-F4D0-B73070EA117E}"/>
              </a:ext>
            </a:extLst>
          </p:cNvPr>
          <p:cNvSpPr>
            <a:spLocks noChangeShapeType="1"/>
          </p:cNvSpPr>
          <p:nvPr/>
        </p:nvSpPr>
        <p:spPr bwMode="auto">
          <a:xfrm>
            <a:off x="2860675" y="1712913"/>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9446" name="Line 8">
            <a:extLst>
              <a:ext uri="{FF2B5EF4-FFF2-40B4-BE49-F238E27FC236}">
                <a16:creationId xmlns:a16="http://schemas.microsoft.com/office/drawing/2014/main" id="{57324373-01D2-2E99-1127-A64F6F7F41B8}"/>
              </a:ext>
            </a:extLst>
          </p:cNvPr>
          <p:cNvSpPr>
            <a:spLocks noChangeShapeType="1"/>
          </p:cNvSpPr>
          <p:nvPr/>
        </p:nvSpPr>
        <p:spPr bwMode="auto">
          <a:xfrm>
            <a:off x="4613275" y="1712913"/>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9447" name="Line 9">
            <a:extLst>
              <a:ext uri="{FF2B5EF4-FFF2-40B4-BE49-F238E27FC236}">
                <a16:creationId xmlns:a16="http://schemas.microsoft.com/office/drawing/2014/main" id="{447ADFBB-CB31-3E3E-B794-321C20B7FA07}"/>
              </a:ext>
            </a:extLst>
          </p:cNvPr>
          <p:cNvSpPr>
            <a:spLocks noChangeShapeType="1"/>
          </p:cNvSpPr>
          <p:nvPr/>
        </p:nvSpPr>
        <p:spPr bwMode="auto">
          <a:xfrm>
            <a:off x="6670675" y="1712913"/>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7530" name="Text Box 10">
            <a:extLst>
              <a:ext uri="{FF2B5EF4-FFF2-40B4-BE49-F238E27FC236}">
                <a16:creationId xmlns:a16="http://schemas.microsoft.com/office/drawing/2014/main" id="{165EE42A-67E9-9180-8EB4-92C746EF3B91}"/>
              </a:ext>
            </a:extLst>
          </p:cNvPr>
          <p:cNvSpPr txBox="1">
            <a:spLocks noChangeArrowheads="1"/>
          </p:cNvSpPr>
          <p:nvPr/>
        </p:nvSpPr>
        <p:spPr bwMode="auto">
          <a:xfrm>
            <a:off x="1260475" y="5370513"/>
            <a:ext cx="1639888" cy="4572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b="1">
                <a:solidFill>
                  <a:schemeClr val="hlink"/>
                </a:solidFill>
                <a:effectLst>
                  <a:outerShdw blurRad="38100" dist="38100" dir="2700000" algn="tl">
                    <a:srgbClr val="C0C0C0"/>
                  </a:outerShdw>
                </a:effectLst>
                <a:latin typeface="Times New Roman" panose="02020603050405020304" pitchFamily="18" charset="0"/>
              </a:rPr>
              <a:t>Lancement</a:t>
            </a:r>
            <a:endParaRPr lang="fr-FR" altLang="fr-FR">
              <a:solidFill>
                <a:schemeClr val="hlink"/>
              </a:solidFill>
              <a:latin typeface="Times New Roman" panose="02020603050405020304" pitchFamily="18" charset="0"/>
            </a:endParaRPr>
          </a:p>
        </p:txBody>
      </p:sp>
      <p:sp>
        <p:nvSpPr>
          <p:cNvPr id="107531" name="Text Box 11">
            <a:extLst>
              <a:ext uri="{FF2B5EF4-FFF2-40B4-BE49-F238E27FC236}">
                <a16:creationId xmlns:a16="http://schemas.microsoft.com/office/drawing/2014/main" id="{D83310FE-D1AE-B781-248D-B25ABC967AE1}"/>
              </a:ext>
            </a:extLst>
          </p:cNvPr>
          <p:cNvSpPr txBox="1">
            <a:spLocks noChangeArrowheads="1"/>
          </p:cNvSpPr>
          <p:nvPr/>
        </p:nvSpPr>
        <p:spPr bwMode="auto">
          <a:xfrm>
            <a:off x="2997200" y="5370513"/>
            <a:ext cx="1606550" cy="4572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b="1">
                <a:solidFill>
                  <a:schemeClr val="hlink"/>
                </a:solidFill>
                <a:effectLst>
                  <a:outerShdw blurRad="38100" dist="38100" dir="2700000" algn="tl">
                    <a:srgbClr val="C0C0C0"/>
                  </a:outerShdw>
                </a:effectLst>
                <a:latin typeface="Times New Roman" panose="02020603050405020304" pitchFamily="18" charset="0"/>
              </a:rPr>
              <a:t>Croissance</a:t>
            </a:r>
            <a:endParaRPr lang="fr-FR" altLang="fr-FR">
              <a:solidFill>
                <a:schemeClr val="hlink"/>
              </a:solidFill>
              <a:latin typeface="Times New Roman" panose="02020603050405020304" pitchFamily="18" charset="0"/>
            </a:endParaRPr>
          </a:p>
        </p:txBody>
      </p:sp>
      <p:sp>
        <p:nvSpPr>
          <p:cNvPr id="107532" name="Text Box 12">
            <a:extLst>
              <a:ext uri="{FF2B5EF4-FFF2-40B4-BE49-F238E27FC236}">
                <a16:creationId xmlns:a16="http://schemas.microsoft.com/office/drawing/2014/main" id="{AC1E30AD-FD21-A414-B639-1617C0CD6566}"/>
              </a:ext>
            </a:extLst>
          </p:cNvPr>
          <p:cNvSpPr txBox="1">
            <a:spLocks noChangeArrowheads="1"/>
          </p:cNvSpPr>
          <p:nvPr/>
        </p:nvSpPr>
        <p:spPr bwMode="auto">
          <a:xfrm>
            <a:off x="5091113" y="5411788"/>
            <a:ext cx="1352550" cy="4572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b="1">
                <a:solidFill>
                  <a:schemeClr val="hlink"/>
                </a:solidFill>
                <a:effectLst>
                  <a:outerShdw blurRad="38100" dist="38100" dir="2700000" algn="tl">
                    <a:srgbClr val="C0C0C0"/>
                  </a:outerShdw>
                </a:effectLst>
                <a:latin typeface="Times New Roman" panose="02020603050405020304" pitchFamily="18" charset="0"/>
              </a:rPr>
              <a:t>Maturité</a:t>
            </a:r>
            <a:endParaRPr lang="fr-FR" altLang="fr-FR">
              <a:solidFill>
                <a:schemeClr val="hlink"/>
              </a:solidFill>
              <a:latin typeface="Times New Roman" panose="02020603050405020304" pitchFamily="18" charset="0"/>
            </a:endParaRPr>
          </a:p>
        </p:txBody>
      </p:sp>
      <p:sp>
        <p:nvSpPr>
          <p:cNvPr id="107533" name="Text Box 13">
            <a:extLst>
              <a:ext uri="{FF2B5EF4-FFF2-40B4-BE49-F238E27FC236}">
                <a16:creationId xmlns:a16="http://schemas.microsoft.com/office/drawing/2014/main" id="{FB506CDC-EB5B-D1D3-99AB-F704154D15CC}"/>
              </a:ext>
            </a:extLst>
          </p:cNvPr>
          <p:cNvSpPr txBox="1">
            <a:spLocks noChangeArrowheads="1"/>
          </p:cNvSpPr>
          <p:nvPr/>
        </p:nvSpPr>
        <p:spPr bwMode="auto">
          <a:xfrm>
            <a:off x="7258050" y="5411788"/>
            <a:ext cx="1014413" cy="457200"/>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fr-FR" altLang="fr-FR" b="1">
                <a:solidFill>
                  <a:schemeClr val="hlink"/>
                </a:solidFill>
                <a:effectLst>
                  <a:outerShdw blurRad="38100" dist="38100" dir="2700000" algn="tl">
                    <a:srgbClr val="C0C0C0"/>
                  </a:outerShdw>
                </a:effectLst>
                <a:latin typeface="Times New Roman" panose="02020603050405020304" pitchFamily="18" charset="0"/>
              </a:rPr>
              <a:t>Déclin</a:t>
            </a:r>
            <a:endParaRPr lang="fr-FR" altLang="fr-FR">
              <a:solidFill>
                <a:schemeClr val="hlink"/>
              </a:solidFill>
              <a:latin typeface="Times New Roman" panose="02020603050405020304" pitchFamily="18" charset="0"/>
            </a:endParaRPr>
          </a:p>
        </p:txBody>
      </p:sp>
      <p:sp>
        <p:nvSpPr>
          <p:cNvPr id="189452" name="Rectangle 14">
            <a:extLst>
              <a:ext uri="{FF2B5EF4-FFF2-40B4-BE49-F238E27FC236}">
                <a16:creationId xmlns:a16="http://schemas.microsoft.com/office/drawing/2014/main" id="{39120544-EA63-3C44-6C37-1CBD1F314DB9}"/>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 cycle de vie</a:t>
            </a:r>
          </a:p>
        </p:txBody>
      </p:sp>
      <p:sp>
        <p:nvSpPr>
          <p:cNvPr id="189453" name="Text Box 16">
            <a:extLst>
              <a:ext uri="{FF2B5EF4-FFF2-40B4-BE49-F238E27FC236}">
                <a16:creationId xmlns:a16="http://schemas.microsoft.com/office/drawing/2014/main" id="{79FF4A7B-13EE-8314-B38F-1036AE92148B}"/>
              </a:ext>
            </a:extLst>
          </p:cNvPr>
          <p:cNvSpPr txBox="1">
            <a:spLocks noChangeArrowheads="1"/>
          </p:cNvSpPr>
          <p:nvPr/>
        </p:nvSpPr>
        <p:spPr bwMode="auto">
          <a:xfrm>
            <a:off x="109538" y="5445125"/>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solidFill>
                  <a:schemeClr val="hlink"/>
                </a:solidFill>
              </a:rPr>
              <a:t>Recherche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833" name="Group 65">
            <a:extLst>
              <a:ext uri="{FF2B5EF4-FFF2-40B4-BE49-F238E27FC236}">
                <a16:creationId xmlns:a16="http://schemas.microsoft.com/office/drawing/2014/main" id="{AE3613FB-4017-6557-C7D9-7BC801559834}"/>
              </a:ext>
            </a:extLst>
          </p:cNvPr>
          <p:cNvGraphicFramePr>
            <a:graphicFrameLocks noGrp="1"/>
          </p:cNvGraphicFramePr>
          <p:nvPr>
            <p:ph/>
          </p:nvPr>
        </p:nvGraphicFramePr>
        <p:xfrm>
          <a:off x="179388" y="812800"/>
          <a:ext cx="8856662" cy="5305425"/>
        </p:xfrm>
        <a:graphic>
          <a:graphicData uri="http://schemas.openxmlformats.org/drawingml/2006/table">
            <a:tbl>
              <a:tblPr/>
              <a:tblGrid>
                <a:gridCol w="1368425">
                  <a:extLst>
                    <a:ext uri="{9D8B030D-6E8A-4147-A177-3AD203B41FA5}">
                      <a16:colId xmlns:a16="http://schemas.microsoft.com/office/drawing/2014/main" val="20000"/>
                    </a:ext>
                  </a:extLst>
                </a:gridCol>
                <a:gridCol w="1560512">
                  <a:extLst>
                    <a:ext uri="{9D8B030D-6E8A-4147-A177-3AD203B41FA5}">
                      <a16:colId xmlns:a16="http://schemas.microsoft.com/office/drawing/2014/main" val="20001"/>
                    </a:ext>
                  </a:extLst>
                </a:gridCol>
                <a:gridCol w="1535113">
                  <a:extLst>
                    <a:ext uri="{9D8B030D-6E8A-4147-A177-3AD203B41FA5}">
                      <a16:colId xmlns:a16="http://schemas.microsoft.com/office/drawing/2014/main" val="20002"/>
                    </a:ext>
                  </a:extLst>
                </a:gridCol>
                <a:gridCol w="1512887">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1511300">
                  <a:extLst>
                    <a:ext uri="{9D8B030D-6E8A-4147-A177-3AD203B41FA5}">
                      <a16:colId xmlns:a16="http://schemas.microsoft.com/office/drawing/2014/main" val="20005"/>
                    </a:ext>
                  </a:extLst>
                </a:gridCol>
              </a:tblGrid>
              <a:tr h="67159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endPar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Produit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Prix</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Communica-tion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Distribution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Objectifs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321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Lancement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Version de base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Gamme limitée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Élevé (écrémage) ou faible (pénétration)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Invest. Important tous média et hors média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Exclusive, sélective ou intensive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Notoriété</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574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Croissance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Élargissement de gamme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Baisse</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Ou</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Augmenter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Importante pour rester leader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Maximum de point de vente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Conquête parts de marché</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5814">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Maturité</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Modification</a:t>
                      </a:r>
                    </a:p>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repositionnement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Alignement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Maintien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Intensive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Accroître profits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57401">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hlink"/>
                          </a:solidFill>
                          <a:effectLst/>
                          <a:latin typeface="Arial" panose="020B0604020202020204" pitchFamily="34" charset="0"/>
                          <a:ea typeface="ＭＳ Ｐゴシック" panose="020B0600070205080204" pitchFamily="34" charset="-128"/>
                        </a:rPr>
                        <a:t>Déclin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Modification et relance / abandon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Augmentation avec modif ou promotion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Faible et com de promo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Réduite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140000"/>
                        <a:buFont typeface="Times" pitchFamily="2" charset="0"/>
                        <a:buNone/>
                        <a:tabLst/>
                      </a:pPr>
                      <a:r>
                        <a:rPr kumimoji="0" lang="fr-FR" altLang="fr-FR"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Réduire dépenses et éviter stocks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91533" name="Espace réservé du numéro de diapositive 2">
            <a:extLst>
              <a:ext uri="{FF2B5EF4-FFF2-40B4-BE49-F238E27FC236}">
                <a16:creationId xmlns:a16="http://schemas.microsoft.com/office/drawing/2014/main" id="{C3460A90-6391-9811-A5C8-1B95FBCA4F1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7C45C1C7-271A-4C44-B3C0-BD61E42A48EB}" type="slidenum">
              <a:rPr lang="en-US" altLang="fr-FR" smtClean="0">
                <a:solidFill>
                  <a:schemeClr val="bg1"/>
                </a:solidFill>
              </a:rPr>
              <a:pPr/>
              <a:t>87</a:t>
            </a:fld>
            <a:endParaRPr lang="en-US" altLang="fr-FR">
              <a:solidFill>
                <a:schemeClr val="bg1"/>
              </a:solidFill>
            </a:endParaRPr>
          </a:p>
        </p:txBody>
      </p:sp>
      <p:sp>
        <p:nvSpPr>
          <p:cNvPr id="191534" name="Rectangle 4">
            <a:extLst>
              <a:ext uri="{FF2B5EF4-FFF2-40B4-BE49-F238E27FC236}">
                <a16:creationId xmlns:a16="http://schemas.microsoft.com/office/drawing/2014/main" id="{6CE509BA-8D95-F464-8BC2-DA4A74D4E3C7}"/>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 cycle de vie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3">
            <a:extLst>
              <a:ext uri="{FF2B5EF4-FFF2-40B4-BE49-F238E27FC236}">
                <a16:creationId xmlns:a16="http://schemas.microsoft.com/office/drawing/2014/main" id="{18D21B47-3DCF-ECB3-E43E-7E68652870A9}"/>
              </a:ext>
            </a:extLst>
          </p:cNvPr>
          <p:cNvSpPr>
            <a:spLocks noGrp="1"/>
          </p:cNvSpPr>
          <p:nvPr>
            <p:ph idx="1"/>
          </p:nvPr>
        </p:nvSpPr>
        <p:spPr>
          <a:xfrm>
            <a:off x="498475" y="838200"/>
            <a:ext cx="7556500" cy="457200"/>
          </a:xfrm>
        </p:spPr>
        <p:txBody>
          <a:bodyPr/>
          <a:lstStyle/>
          <a:p>
            <a:pPr eaLnBrk="1" hangingPunct="1"/>
            <a:r>
              <a:rPr lang="fr-FR" altLang="fr-FR">
                <a:ea typeface="ＭＳ Ｐゴシック" panose="020B0600070205080204" pitchFamily="34" charset="-128"/>
              </a:rPr>
              <a:t>Exemples de produits</a:t>
            </a:r>
          </a:p>
        </p:txBody>
      </p:sp>
      <p:sp>
        <p:nvSpPr>
          <p:cNvPr id="193538" name="Espace réservé du numéro de diapositive 3">
            <a:extLst>
              <a:ext uri="{FF2B5EF4-FFF2-40B4-BE49-F238E27FC236}">
                <a16:creationId xmlns:a16="http://schemas.microsoft.com/office/drawing/2014/main" id="{1D3AE327-C572-F0AE-CC4A-38E8B1DDB0E8}"/>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498EEC4-68BF-9041-B1D2-2501204F4CF2}" type="slidenum">
              <a:rPr lang="en-US" altLang="fr-FR" sz="1800" smtClean="0">
                <a:solidFill>
                  <a:schemeClr val="bg1"/>
                </a:solidFill>
              </a:rPr>
              <a:pPr algn="l"/>
              <a:t>88</a:t>
            </a:fld>
            <a:endParaRPr lang="en-US" altLang="fr-FR" sz="1800">
              <a:solidFill>
                <a:schemeClr val="bg1"/>
              </a:solidFill>
            </a:endParaRPr>
          </a:p>
        </p:txBody>
      </p:sp>
      <p:pic>
        <p:nvPicPr>
          <p:cNvPr id="193539" name="Image 5" descr="images-12.jpeg">
            <a:extLst>
              <a:ext uri="{FF2B5EF4-FFF2-40B4-BE49-F238E27FC236}">
                <a16:creationId xmlns:a16="http://schemas.microsoft.com/office/drawing/2014/main" id="{6A2C3C1B-9647-2034-E0A2-27165D77F3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9">
            <a:extLst>
              <a:ext uri="{FF2B5EF4-FFF2-40B4-BE49-F238E27FC236}">
                <a16:creationId xmlns:a16="http://schemas.microsoft.com/office/drawing/2014/main" id="{15A2A48A-880A-CF08-389D-65B9E9439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25450"/>
            <a:ext cx="22542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Image 1">
            <a:extLst>
              <a:ext uri="{FF2B5EF4-FFF2-40B4-BE49-F238E27FC236}">
                <a16:creationId xmlns:a16="http://schemas.microsoft.com/office/drawing/2014/main" id="{71669F79-996A-DA06-B964-383F73274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149725"/>
            <a:ext cx="3322637"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2" name="Picture 15" descr="Le chat lessive liquide au bicarbonate 40 lavages&#10;">
            <a:extLst>
              <a:ext uri="{FF2B5EF4-FFF2-40B4-BE49-F238E27FC236}">
                <a16:creationId xmlns:a16="http://schemas.microsoft.com/office/drawing/2014/main" id="{4032436C-DF52-44BC-545E-F7EEFC04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149725"/>
            <a:ext cx="245586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Espace réservé du numéro de diapositive 3">
            <a:extLst>
              <a:ext uri="{FF2B5EF4-FFF2-40B4-BE49-F238E27FC236}">
                <a16:creationId xmlns:a16="http://schemas.microsoft.com/office/drawing/2014/main" id="{4A6CA723-BD37-50C4-1BDB-C48D9CA6903F}"/>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E273D809-9B4D-0D46-81F4-1C607484F1CA}" type="slidenum">
              <a:rPr lang="en-US" altLang="fr-FR" sz="1800" smtClean="0">
                <a:solidFill>
                  <a:schemeClr val="bg1"/>
                </a:solidFill>
              </a:rPr>
              <a:pPr algn="l"/>
              <a:t>89</a:t>
            </a:fld>
            <a:endParaRPr lang="en-US" altLang="fr-FR" sz="1800">
              <a:solidFill>
                <a:schemeClr val="bg1"/>
              </a:solidFill>
            </a:endParaRPr>
          </a:p>
        </p:txBody>
      </p:sp>
      <p:sp>
        <p:nvSpPr>
          <p:cNvPr id="194562" name="Rectangle 3">
            <a:extLst>
              <a:ext uri="{FF2B5EF4-FFF2-40B4-BE49-F238E27FC236}">
                <a16:creationId xmlns:a16="http://schemas.microsoft.com/office/drawing/2014/main" id="{D4662CA9-72DF-5631-A745-9EDE6BB00AED}"/>
              </a:ext>
            </a:extLst>
          </p:cNvPr>
          <p:cNvSpPr txBox="1">
            <a:spLocks noChangeArrowheads="1"/>
          </p:cNvSpPr>
          <p:nvPr/>
        </p:nvSpPr>
        <p:spPr bwMode="auto">
          <a:xfrm>
            <a:off x="498475" y="838200"/>
            <a:ext cx="755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r>
              <a:rPr lang="fr-FR" altLang="fr-FR"/>
              <a:t>Exemples de produits</a:t>
            </a:r>
          </a:p>
        </p:txBody>
      </p:sp>
      <p:pic>
        <p:nvPicPr>
          <p:cNvPr id="194563" name="Image 5" descr="images-15.jpeg">
            <a:extLst>
              <a:ext uri="{FF2B5EF4-FFF2-40B4-BE49-F238E27FC236}">
                <a16:creationId xmlns:a16="http://schemas.microsoft.com/office/drawing/2014/main" id="{AB0205CB-CEC6-4787-58BF-F9A20ABB6F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2147888"/>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Image 6" descr="images-15.jpeg">
            <a:extLst>
              <a:ext uri="{FF2B5EF4-FFF2-40B4-BE49-F238E27FC236}">
                <a16:creationId xmlns:a16="http://schemas.microsoft.com/office/drawing/2014/main" id="{7AE0D99D-3BD2-633A-9BC4-294D7D9ADF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0" y="21336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ZoneTexte 7">
            <a:extLst>
              <a:ext uri="{FF2B5EF4-FFF2-40B4-BE49-F238E27FC236}">
                <a16:creationId xmlns:a16="http://schemas.microsoft.com/office/drawing/2014/main" id="{F7CDC259-5EFC-1EBC-C7EC-C1501C0A8F6B}"/>
              </a:ext>
            </a:extLst>
          </p:cNvPr>
          <p:cNvSpPr txBox="1">
            <a:spLocks noChangeArrowheads="1"/>
          </p:cNvSpPr>
          <p:nvPr/>
        </p:nvSpPr>
        <p:spPr bwMode="auto">
          <a:xfrm>
            <a:off x="509588" y="4894263"/>
            <a:ext cx="236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Ceci est un bien (achat)</a:t>
            </a:r>
          </a:p>
        </p:txBody>
      </p:sp>
      <p:sp>
        <p:nvSpPr>
          <p:cNvPr id="194566" name="ZoneTexte 8">
            <a:extLst>
              <a:ext uri="{FF2B5EF4-FFF2-40B4-BE49-F238E27FC236}">
                <a16:creationId xmlns:a16="http://schemas.microsoft.com/office/drawing/2014/main" id="{3F664F5F-C54D-A7C5-1CA7-8662B8394A5C}"/>
              </a:ext>
            </a:extLst>
          </p:cNvPr>
          <p:cNvSpPr txBox="1">
            <a:spLocks noChangeArrowheads="1"/>
          </p:cNvSpPr>
          <p:nvPr/>
        </p:nvSpPr>
        <p:spPr bwMode="auto">
          <a:xfrm>
            <a:off x="5180013" y="4887913"/>
            <a:ext cx="287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Ceci est un service (location)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338C6CB-8E02-F80C-F797-BD0114F5E267}"/>
              </a:ext>
            </a:extLst>
          </p:cNvPr>
          <p:cNvSpPr>
            <a:spLocks noGrp="1"/>
          </p:cNvSpPr>
          <p:nvPr>
            <p:ph type="title"/>
          </p:nvPr>
        </p:nvSpPr>
        <p:spPr>
          <a:xfrm>
            <a:off x="685800" y="812800"/>
            <a:ext cx="7772400" cy="736600"/>
          </a:xfrm>
        </p:spPr>
        <p:txBody>
          <a:bodyPr/>
          <a:lstStyle/>
          <a:p>
            <a:pPr eaLnBrk="1" hangingPunct="1"/>
            <a:r>
              <a:rPr lang="fr-FR" altLang="fr-FR">
                <a:ea typeface="ＭＳ Ｐゴシック" panose="020B0600070205080204" pitchFamily="34" charset="-128"/>
              </a:rPr>
              <a:t>3- Domaines concernés</a:t>
            </a:r>
          </a:p>
        </p:txBody>
      </p:sp>
      <p:sp>
        <p:nvSpPr>
          <p:cNvPr id="41986" name="Rectangle 3">
            <a:extLst>
              <a:ext uri="{FF2B5EF4-FFF2-40B4-BE49-F238E27FC236}">
                <a16:creationId xmlns:a16="http://schemas.microsoft.com/office/drawing/2014/main" id="{029665E5-E6D0-9D72-941E-63C699631E7D}"/>
              </a:ext>
            </a:extLst>
          </p:cNvPr>
          <p:cNvSpPr>
            <a:spLocks noGrp="1"/>
          </p:cNvSpPr>
          <p:nvPr>
            <p:ph idx="1"/>
          </p:nvPr>
        </p:nvSpPr>
        <p:spPr/>
        <p:txBody>
          <a:bodyPr/>
          <a:lstStyle/>
          <a:p>
            <a:pPr eaLnBrk="1" hangingPunct="1"/>
            <a:r>
              <a:rPr lang="fr-FR" altLang="fr-FR">
                <a:ea typeface="ＭＳ Ｐゴシック" panose="020B0600070205080204" pitchFamily="34" charset="-128"/>
              </a:rPr>
              <a:t>Domaine initial : biens de grande consommation</a:t>
            </a:r>
          </a:p>
          <a:p>
            <a:pPr eaLnBrk="1" hangingPunct="1"/>
            <a:r>
              <a:rPr lang="fr-FR" altLang="fr-FR">
                <a:ea typeface="ＭＳ Ｐゴシック" panose="020B0600070205080204" pitchFamily="34" charset="-128"/>
              </a:rPr>
              <a:t>Nouveaux domaines</a:t>
            </a:r>
          </a:p>
          <a:p>
            <a:pPr lvl="1" eaLnBrk="1" hangingPunct="1"/>
            <a:r>
              <a:rPr lang="fr-FR" altLang="fr-FR">
                <a:ea typeface="ＭＳ Ｐゴシック" panose="020B0600070205080204" pitchFamily="34" charset="-128"/>
              </a:rPr>
              <a:t>Biens semi-durables (automobiles, électroménager, technologies)</a:t>
            </a:r>
          </a:p>
          <a:p>
            <a:pPr lvl="1" eaLnBrk="1" hangingPunct="1"/>
            <a:r>
              <a:rPr lang="fr-FR" altLang="fr-FR">
                <a:ea typeface="ＭＳ Ｐゴシック" panose="020B0600070205080204" pitchFamily="34" charset="-128"/>
              </a:rPr>
              <a:t>Services au grand public (banque, tourisme, distribution)</a:t>
            </a:r>
          </a:p>
          <a:p>
            <a:pPr lvl="1" eaLnBrk="1" hangingPunct="1"/>
            <a:r>
              <a:rPr lang="fr-FR" altLang="fr-FR">
                <a:ea typeface="ＭＳ Ｐゴシック" panose="020B0600070205080204" pitchFamily="34" charset="-128"/>
              </a:rPr>
              <a:t>Services aux entreprises (banque, transport, conseil)</a:t>
            </a:r>
          </a:p>
          <a:p>
            <a:pPr lvl="1" eaLnBrk="1" hangingPunct="1"/>
            <a:r>
              <a:rPr lang="fr-FR" altLang="fr-FR">
                <a:ea typeface="ＭＳ Ｐゴシック" panose="020B0600070205080204" pitchFamily="34" charset="-128"/>
              </a:rPr>
              <a:t>Biens industriels (équipements, machines, informatique)</a:t>
            </a:r>
          </a:p>
          <a:p>
            <a:pPr lvl="1" eaLnBrk="1" hangingPunct="1"/>
            <a:r>
              <a:rPr lang="fr-FR" altLang="fr-FR">
                <a:ea typeface="ＭＳ Ｐゴシック" panose="020B0600070205080204" pitchFamily="34" charset="-128"/>
              </a:rPr>
              <a:t>Partis politiques (marketing électoral et politique)</a:t>
            </a:r>
          </a:p>
          <a:p>
            <a:pPr lvl="1" eaLnBrk="1" hangingPunct="1"/>
            <a:r>
              <a:rPr lang="fr-FR" altLang="fr-FR">
                <a:ea typeface="ＭＳ Ｐゴシック" panose="020B0600070205080204" pitchFamily="34" charset="-128"/>
              </a:rPr>
              <a:t>Organisations à but non lucratif (associations, religions)</a:t>
            </a:r>
          </a:p>
          <a:p>
            <a:pPr lvl="1" eaLnBrk="1" hangingPunct="1"/>
            <a:r>
              <a:rPr lang="fr-FR" altLang="fr-FR">
                <a:ea typeface="ＭＳ Ｐゴシック" panose="020B0600070205080204" pitchFamily="34" charset="-128"/>
              </a:rPr>
              <a:t>Organismes publics (gouvernement, administrations)</a:t>
            </a:r>
          </a:p>
        </p:txBody>
      </p:sp>
      <p:sp>
        <p:nvSpPr>
          <p:cNvPr id="41987" name="Espace réservé du numéro de diapositive 3">
            <a:extLst>
              <a:ext uri="{FF2B5EF4-FFF2-40B4-BE49-F238E27FC236}">
                <a16:creationId xmlns:a16="http://schemas.microsoft.com/office/drawing/2014/main" id="{F43D8553-6F6D-A504-D11D-7D275AEC3B3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CC8AF393-C0C8-4C42-9002-247A995D3692}" type="slidenum">
              <a:rPr lang="en-US" altLang="fr-FR" sz="1800" smtClean="0">
                <a:solidFill>
                  <a:schemeClr val="bg1"/>
                </a:solidFill>
              </a:rPr>
              <a:pPr algn="l"/>
              <a:t>9</a:t>
            </a:fld>
            <a:endParaRPr lang="en-US" altLang="fr-FR" sz="180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Espace réservé du numéro de diapositive 3">
            <a:extLst>
              <a:ext uri="{FF2B5EF4-FFF2-40B4-BE49-F238E27FC236}">
                <a16:creationId xmlns:a16="http://schemas.microsoft.com/office/drawing/2014/main" id="{EA44D260-65A7-6240-C98F-A8243012FD1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BF6E914C-B685-CF47-B87A-0F0DEAA3340D}" type="slidenum">
              <a:rPr lang="en-US" altLang="fr-FR" sz="1800" smtClean="0">
                <a:solidFill>
                  <a:schemeClr val="bg1"/>
                </a:solidFill>
              </a:rPr>
              <a:pPr algn="l"/>
              <a:t>90</a:t>
            </a:fld>
            <a:endParaRPr lang="en-US" altLang="fr-FR" sz="1800">
              <a:solidFill>
                <a:schemeClr val="bg1"/>
              </a:solidFill>
            </a:endParaRPr>
          </a:p>
        </p:txBody>
      </p:sp>
      <p:sp>
        <p:nvSpPr>
          <p:cNvPr id="195586" name="Rectangle 3">
            <a:extLst>
              <a:ext uri="{FF2B5EF4-FFF2-40B4-BE49-F238E27FC236}">
                <a16:creationId xmlns:a16="http://schemas.microsoft.com/office/drawing/2014/main" id="{0A15B24D-549F-7996-F434-D6E1933E1547}"/>
              </a:ext>
            </a:extLst>
          </p:cNvPr>
          <p:cNvSpPr txBox="1">
            <a:spLocks noChangeArrowheads="1"/>
          </p:cNvSpPr>
          <p:nvPr/>
        </p:nvSpPr>
        <p:spPr bwMode="auto">
          <a:xfrm>
            <a:off x="498475" y="838200"/>
            <a:ext cx="755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r>
              <a:rPr lang="fr-FR" altLang="fr-FR"/>
              <a:t>Exemples de produits</a:t>
            </a:r>
          </a:p>
        </p:txBody>
      </p:sp>
      <p:pic>
        <p:nvPicPr>
          <p:cNvPr id="195587" name="Image 5" descr="images-16.jpeg">
            <a:extLst>
              <a:ext uri="{FF2B5EF4-FFF2-40B4-BE49-F238E27FC236}">
                <a16:creationId xmlns:a16="http://schemas.microsoft.com/office/drawing/2014/main" id="{D1F85D86-D0AD-3FC9-6538-685642DE7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3251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ZoneTexte 6">
            <a:extLst>
              <a:ext uri="{FF2B5EF4-FFF2-40B4-BE49-F238E27FC236}">
                <a16:creationId xmlns:a16="http://schemas.microsoft.com/office/drawing/2014/main" id="{BAEA4201-7173-5332-D7BA-1ED6BC2E373A}"/>
              </a:ext>
            </a:extLst>
          </p:cNvPr>
          <p:cNvSpPr txBox="1">
            <a:spLocks noChangeArrowheads="1"/>
          </p:cNvSpPr>
          <p:nvPr/>
        </p:nvSpPr>
        <p:spPr bwMode="auto">
          <a:xfrm>
            <a:off x="0" y="4800600"/>
            <a:ext cx="485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Ce n’est pas qu’une moto (dimension symbolique)</a:t>
            </a:r>
          </a:p>
        </p:txBody>
      </p:sp>
      <p:pic>
        <p:nvPicPr>
          <p:cNvPr id="195589" name="Image 7" descr="images-17.jpeg">
            <a:extLst>
              <a:ext uri="{FF2B5EF4-FFF2-40B4-BE49-F238E27FC236}">
                <a16:creationId xmlns:a16="http://schemas.microsoft.com/office/drawing/2014/main" id="{15716E08-8F79-EA0A-5A71-FBEF1B2F9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9563" y="1724025"/>
            <a:ext cx="2921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ZoneTexte 8">
            <a:extLst>
              <a:ext uri="{FF2B5EF4-FFF2-40B4-BE49-F238E27FC236}">
                <a16:creationId xmlns:a16="http://schemas.microsoft.com/office/drawing/2014/main" id="{A503BA45-D8D0-25DF-3644-A452E0177C9C}"/>
              </a:ext>
            </a:extLst>
          </p:cNvPr>
          <p:cNvSpPr txBox="1">
            <a:spLocks noChangeArrowheads="1"/>
          </p:cNvSpPr>
          <p:nvPr/>
        </p:nvSpPr>
        <p:spPr bwMode="auto">
          <a:xfrm>
            <a:off x="5534025" y="5014913"/>
            <a:ext cx="341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Adidas Climacool en série Limitée</a:t>
            </a:r>
          </a:p>
          <a:p>
            <a:r>
              <a:rPr lang="fr-FR" altLang="fr-FR"/>
              <a:t>(pour les Happy few)</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Espace réservé du numéro de diapositive 3">
            <a:extLst>
              <a:ext uri="{FF2B5EF4-FFF2-40B4-BE49-F238E27FC236}">
                <a16:creationId xmlns:a16="http://schemas.microsoft.com/office/drawing/2014/main" id="{822FD31B-197F-E4B6-AAF7-A1DC40175317}"/>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AEA8CF96-8A42-1243-B2D5-56A708285D01}" type="slidenum">
              <a:rPr lang="en-US" altLang="fr-FR" sz="1800" smtClean="0">
                <a:solidFill>
                  <a:schemeClr val="bg1"/>
                </a:solidFill>
              </a:rPr>
              <a:pPr algn="l"/>
              <a:t>91</a:t>
            </a:fld>
            <a:endParaRPr lang="en-US" altLang="fr-FR" sz="1800">
              <a:solidFill>
                <a:schemeClr val="bg1"/>
              </a:solidFill>
            </a:endParaRPr>
          </a:p>
        </p:txBody>
      </p:sp>
      <p:sp>
        <p:nvSpPr>
          <p:cNvPr id="196610" name="Rectangle 3">
            <a:extLst>
              <a:ext uri="{FF2B5EF4-FFF2-40B4-BE49-F238E27FC236}">
                <a16:creationId xmlns:a16="http://schemas.microsoft.com/office/drawing/2014/main" id="{DA3660EB-45D8-50B0-E2CC-E9AD421FAC31}"/>
              </a:ext>
            </a:extLst>
          </p:cNvPr>
          <p:cNvSpPr txBox="1">
            <a:spLocks noChangeArrowheads="1"/>
          </p:cNvSpPr>
          <p:nvPr/>
        </p:nvSpPr>
        <p:spPr bwMode="auto">
          <a:xfrm>
            <a:off x="498475" y="838200"/>
            <a:ext cx="755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eaLnBrk="1" hangingPunct="1"/>
            <a:r>
              <a:rPr lang="fr-FR" altLang="fr-FR"/>
              <a:t>Exemples de produits : la création de concepts</a:t>
            </a:r>
          </a:p>
        </p:txBody>
      </p:sp>
      <p:pic>
        <p:nvPicPr>
          <p:cNvPr id="196611" name="Image 5" descr="images-18.jpeg">
            <a:extLst>
              <a:ext uri="{FF2B5EF4-FFF2-40B4-BE49-F238E27FC236}">
                <a16:creationId xmlns:a16="http://schemas.microsoft.com/office/drawing/2014/main" id="{27986067-C81C-3496-B68E-75D4A72CC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1978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Image 6" descr="images-20.jpeg">
            <a:extLst>
              <a:ext uri="{FF2B5EF4-FFF2-40B4-BE49-F238E27FC236}">
                <a16:creationId xmlns:a16="http://schemas.microsoft.com/office/drawing/2014/main" id="{90E00EE6-C49E-8F89-CCB7-E790F536F0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19200"/>
            <a:ext cx="3238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Image 7" descr="images-19.jpeg">
            <a:extLst>
              <a:ext uri="{FF2B5EF4-FFF2-40B4-BE49-F238E27FC236}">
                <a16:creationId xmlns:a16="http://schemas.microsoft.com/office/drawing/2014/main" id="{A5B15CA2-193E-2E44-7577-BCCB19B54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62400"/>
            <a:ext cx="3733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Image 8" descr="images-21.jpeg">
            <a:extLst>
              <a:ext uri="{FF2B5EF4-FFF2-40B4-BE49-F238E27FC236}">
                <a16:creationId xmlns:a16="http://schemas.microsoft.com/office/drawing/2014/main" id="{1582D782-211A-1B7F-82C2-E35A79C221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0713" y="3452813"/>
            <a:ext cx="2781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33F30691-49E9-18C5-5BD7-D5C368FA60CE}"/>
              </a:ext>
            </a:extLst>
          </p:cNvPr>
          <p:cNvSpPr>
            <a:spLocks noGrp="1"/>
          </p:cNvSpPr>
          <p:nvPr>
            <p:ph type="ctrTitle"/>
          </p:nvPr>
        </p:nvSpPr>
        <p:spPr>
          <a:xfrm>
            <a:off x="6858000" y="24384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rgbClr val="FFFFFF"/>
                </a:solidFill>
                <a:ea typeface="ＭＳ Ｐゴシック" panose="020B0600070205080204" pitchFamily="34" charset="-128"/>
              </a:rPr>
              <a:t>2 – Qualité, normes et labels</a:t>
            </a:r>
          </a:p>
        </p:txBody>
      </p:sp>
      <p:sp>
        <p:nvSpPr>
          <p:cNvPr id="197634" name="Rectangle 3">
            <a:extLst>
              <a:ext uri="{FF2B5EF4-FFF2-40B4-BE49-F238E27FC236}">
                <a16:creationId xmlns:a16="http://schemas.microsoft.com/office/drawing/2014/main" id="{B1A61C48-F14E-CA3A-8223-D329AFB4E447}"/>
              </a:ext>
            </a:extLst>
          </p:cNvPr>
          <p:cNvSpPr>
            <a:spLocks noGrp="1"/>
          </p:cNvSpPr>
          <p:nvPr>
            <p:ph type="subTitle" idx="1"/>
          </p:nvPr>
        </p:nvSpPr>
        <p:spPr>
          <a:xfrm>
            <a:off x="457200" y="1143000"/>
            <a:ext cx="6400800" cy="1679575"/>
          </a:xfrm>
        </p:spPr>
        <p:txBody>
          <a:bodyPr/>
          <a:lstStyle/>
          <a:p>
            <a:pPr eaLnBrk="1" hangingPunct="1"/>
            <a:r>
              <a:rPr lang="fr-FR" altLang="fr-FR">
                <a:solidFill>
                  <a:srgbClr val="FFFFFF"/>
                </a:solidFill>
                <a:ea typeface="ＭＳ Ｐゴシック" panose="020B0600070205080204" pitchFamily="34" charset="-128"/>
              </a:rPr>
              <a:t>1 – La démarche qualité totale</a:t>
            </a:r>
          </a:p>
          <a:p>
            <a:pPr eaLnBrk="1" hangingPunct="1"/>
            <a:r>
              <a:rPr lang="fr-FR" altLang="fr-FR">
                <a:solidFill>
                  <a:srgbClr val="FFFFFF"/>
                </a:solidFill>
                <a:ea typeface="ＭＳ Ｐゴシック" panose="020B0600070205080204" pitchFamily="34" charset="-128"/>
              </a:rPr>
              <a:t>2 – Les normes</a:t>
            </a:r>
          </a:p>
          <a:p>
            <a:pPr eaLnBrk="1" hangingPunct="1"/>
            <a:r>
              <a:rPr lang="fr-FR" altLang="fr-FR">
                <a:solidFill>
                  <a:srgbClr val="FFFFFF"/>
                </a:solidFill>
                <a:ea typeface="ＭＳ Ｐゴシック" panose="020B0600070205080204" pitchFamily="34" charset="-128"/>
              </a:rPr>
              <a:t>3 – Les autres signes de la qualité</a:t>
            </a:r>
          </a:p>
        </p:txBody>
      </p:sp>
      <p:sp>
        <p:nvSpPr>
          <p:cNvPr id="197635" name="Rectangle 35">
            <a:extLst>
              <a:ext uri="{FF2B5EF4-FFF2-40B4-BE49-F238E27FC236}">
                <a16:creationId xmlns:a16="http://schemas.microsoft.com/office/drawing/2014/main" id="{B1B97665-1448-C9A4-C68D-2AF9B8F3118E}"/>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3C228BA9-F56F-EE4B-9F85-69898A7DB38D}" type="slidenum">
              <a:rPr lang="en-US" altLang="fr-FR" sz="1800" smtClean="0">
                <a:solidFill>
                  <a:schemeClr val="bg1"/>
                </a:solidFill>
              </a:rPr>
              <a:pPr algn="l"/>
              <a:t>92</a:t>
            </a:fld>
            <a:endParaRPr lang="en-US" altLang="fr-FR" sz="1800">
              <a:solidFill>
                <a:schemeClr val="bg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A1A000A2-2D86-08EF-ADE9-921EB707021F}"/>
              </a:ext>
            </a:extLst>
          </p:cNvPr>
          <p:cNvSpPr>
            <a:spLocks noGrp="1" noChangeArrowheads="1"/>
          </p:cNvSpPr>
          <p:nvPr>
            <p:ph idx="1"/>
          </p:nvPr>
        </p:nvSpPr>
        <p:spPr>
          <a:xfrm>
            <a:off x="685800" y="1412875"/>
            <a:ext cx="7772400" cy="4114800"/>
          </a:xfrm>
        </p:spPr>
        <p:txBody>
          <a:bodyPr>
            <a:normAutofit/>
          </a:bodyPr>
          <a:lstStyle/>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DEFAUT</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PANNE</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STOCK</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PAPIER</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DELAI</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ACCIDENT</a:t>
            </a:r>
          </a:p>
          <a:p>
            <a:pPr eaLnBrk="1" hangingPunct="1">
              <a:buClr>
                <a:srgbClr val="FF0000"/>
              </a:buClr>
              <a:buFont typeface="Wingdings 2" pitchFamily="2" charset="2"/>
              <a:buChar char="+"/>
              <a:defRPr/>
            </a:pPr>
            <a:r>
              <a:rPr lang="fr-FR" altLang="fr-FR" b="1">
                <a:solidFill>
                  <a:schemeClr val="hlink"/>
                </a:solidFill>
                <a:effectLst>
                  <a:outerShdw blurRad="38100" dist="38100" dir="2700000" algn="tl">
                    <a:srgbClr val="C0C0C0"/>
                  </a:outerShdw>
                </a:effectLst>
                <a:ea typeface="ＭＳ Ｐゴシック" panose="020B0600070205080204" pitchFamily="34" charset="-128"/>
              </a:rPr>
              <a:t>ZERO MEPRIS</a:t>
            </a:r>
            <a:endParaRPr lang="fr-FR" altLang="fr-FR">
              <a:solidFill>
                <a:schemeClr val="hlink"/>
              </a:solidFill>
              <a:ea typeface="ＭＳ Ｐゴシック" panose="020B0600070205080204" pitchFamily="34" charset="-128"/>
            </a:endParaRPr>
          </a:p>
        </p:txBody>
      </p:sp>
      <p:sp>
        <p:nvSpPr>
          <p:cNvPr id="199682" name="Espace réservé du numéro de diapositive 3">
            <a:extLst>
              <a:ext uri="{FF2B5EF4-FFF2-40B4-BE49-F238E27FC236}">
                <a16:creationId xmlns:a16="http://schemas.microsoft.com/office/drawing/2014/main" id="{9A97FECF-E714-1F02-9F6B-7F280F1F1221}"/>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34D3CAF6-9C33-B44B-8514-5EADA0A98A5C}" type="slidenum">
              <a:rPr lang="en-US" altLang="fr-FR" sz="1800" smtClean="0">
                <a:solidFill>
                  <a:schemeClr val="bg1"/>
                </a:solidFill>
              </a:rPr>
              <a:pPr algn="l"/>
              <a:t>93</a:t>
            </a:fld>
            <a:endParaRPr lang="en-US" altLang="fr-FR" sz="1800">
              <a:solidFill>
                <a:schemeClr val="bg1"/>
              </a:solidFill>
            </a:endParaRPr>
          </a:p>
        </p:txBody>
      </p:sp>
      <p:sp>
        <p:nvSpPr>
          <p:cNvPr id="199683" name="Rectangle 5">
            <a:extLst>
              <a:ext uri="{FF2B5EF4-FFF2-40B4-BE49-F238E27FC236}">
                <a16:creationId xmlns:a16="http://schemas.microsoft.com/office/drawing/2014/main" id="{61748597-E635-C709-C8D2-348CED97A6A9}"/>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La démarche qualité totale</a:t>
            </a:r>
          </a:p>
        </p:txBody>
      </p:sp>
      <p:sp>
        <p:nvSpPr>
          <p:cNvPr id="5" name="Accolade fermante 4">
            <a:extLst>
              <a:ext uri="{FF2B5EF4-FFF2-40B4-BE49-F238E27FC236}">
                <a16:creationId xmlns:a16="http://schemas.microsoft.com/office/drawing/2014/main" id="{9C8A3606-5799-12A6-81E5-11A107CE8A1E}"/>
              </a:ext>
            </a:extLst>
          </p:cNvPr>
          <p:cNvSpPr/>
          <p:nvPr/>
        </p:nvSpPr>
        <p:spPr>
          <a:xfrm>
            <a:off x="3429000" y="1524000"/>
            <a:ext cx="914400" cy="3581400"/>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a:p>
        </p:txBody>
      </p:sp>
      <p:sp>
        <p:nvSpPr>
          <p:cNvPr id="6" name="ZoneTexte 5">
            <a:extLst>
              <a:ext uri="{FF2B5EF4-FFF2-40B4-BE49-F238E27FC236}">
                <a16:creationId xmlns:a16="http://schemas.microsoft.com/office/drawing/2014/main" id="{09F70489-4A21-8863-E9BB-F0A0D29783F8}"/>
              </a:ext>
            </a:extLst>
          </p:cNvPr>
          <p:cNvSpPr txBox="1"/>
          <p:nvPr/>
        </p:nvSpPr>
        <p:spPr>
          <a:xfrm>
            <a:off x="4724400" y="3124200"/>
            <a:ext cx="1360488" cy="400050"/>
          </a:xfrm>
          <a:prstGeom prst="rect">
            <a:avLst/>
          </a:prstGeom>
          <a:noFill/>
        </p:spPr>
        <p:txBody>
          <a:bodyPr wrap="none">
            <a:spAutoFit/>
          </a:bodyPr>
          <a:lstStyle/>
          <a:p>
            <a:pPr>
              <a:defRPr/>
            </a:pPr>
            <a:r>
              <a:rPr lang="fr-FR" sz="2000" b="1" dirty="0">
                <a:solidFill>
                  <a:schemeClr val="tx2">
                    <a:lumMod val="50000"/>
                    <a:lumOff val="50000"/>
                  </a:schemeClr>
                </a:solidFill>
                <a:ea typeface="+mn-ea"/>
              </a:rPr>
              <a:t>KAN BAN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Espace réservé du numéro de diapositive 4">
            <a:extLst>
              <a:ext uri="{FF2B5EF4-FFF2-40B4-BE49-F238E27FC236}">
                <a16:creationId xmlns:a16="http://schemas.microsoft.com/office/drawing/2014/main" id="{FE0FA5B6-BA95-C42E-9DDA-3CC75CC311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5D4594D6-A6E6-2A4A-8D4B-6AE33DFA7DFB}" type="slidenum">
              <a:rPr lang="en-US" altLang="fr-FR" smtClean="0">
                <a:solidFill>
                  <a:schemeClr val="bg1"/>
                </a:solidFill>
              </a:rPr>
              <a:pPr/>
              <a:t>94</a:t>
            </a:fld>
            <a:endParaRPr lang="en-US" altLang="fr-FR">
              <a:solidFill>
                <a:schemeClr val="bg1"/>
              </a:solidFill>
            </a:endParaRPr>
          </a:p>
        </p:txBody>
      </p:sp>
      <p:sp>
        <p:nvSpPr>
          <p:cNvPr id="201730" name="Rectangle 16">
            <a:extLst>
              <a:ext uri="{FF2B5EF4-FFF2-40B4-BE49-F238E27FC236}">
                <a16:creationId xmlns:a16="http://schemas.microsoft.com/office/drawing/2014/main" id="{329A0382-352E-1C48-A681-ACC76EC9176E}"/>
              </a:ext>
            </a:extLst>
          </p:cNvPr>
          <p:cNvSpPr>
            <a:spLocks noChangeArrowheads="1"/>
          </p:cNvSpPr>
          <p:nvPr/>
        </p:nvSpPr>
        <p:spPr bwMode="auto">
          <a:xfrm>
            <a:off x="1908175" y="6308725"/>
            <a:ext cx="1655763"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01731" name="Rectangle 7">
            <a:extLst>
              <a:ext uri="{FF2B5EF4-FFF2-40B4-BE49-F238E27FC236}">
                <a16:creationId xmlns:a16="http://schemas.microsoft.com/office/drawing/2014/main" id="{90816BA6-10D9-75FB-3479-449EDE3B4790}"/>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normes</a:t>
            </a:r>
          </a:p>
        </p:txBody>
      </p:sp>
      <p:sp>
        <p:nvSpPr>
          <p:cNvPr id="201732" name="Text Box 10">
            <a:extLst>
              <a:ext uri="{FF2B5EF4-FFF2-40B4-BE49-F238E27FC236}">
                <a16:creationId xmlns:a16="http://schemas.microsoft.com/office/drawing/2014/main" id="{B61076D1-87B6-4A54-021D-F67F409F4A4B}"/>
              </a:ext>
            </a:extLst>
          </p:cNvPr>
          <p:cNvSpPr txBox="1">
            <a:spLocks noChangeArrowheads="1"/>
          </p:cNvSpPr>
          <p:nvPr/>
        </p:nvSpPr>
        <p:spPr bwMode="auto">
          <a:xfrm>
            <a:off x="323850" y="2565400"/>
            <a:ext cx="2684463" cy="2568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C’est une spécificité technique d’un produit ou d’un service élaborée par un consensus entre toutes les parties intéressées et approuvée par un organisme reconnu</a:t>
            </a:r>
          </a:p>
        </p:txBody>
      </p:sp>
      <p:sp>
        <p:nvSpPr>
          <p:cNvPr id="201733" name="Text Box 11">
            <a:extLst>
              <a:ext uri="{FF2B5EF4-FFF2-40B4-BE49-F238E27FC236}">
                <a16:creationId xmlns:a16="http://schemas.microsoft.com/office/drawing/2014/main" id="{AB419A7D-7668-D553-C512-12402C67DD73}"/>
              </a:ext>
            </a:extLst>
          </p:cNvPr>
          <p:cNvSpPr txBox="1">
            <a:spLocks noChangeArrowheads="1"/>
          </p:cNvSpPr>
          <p:nvPr/>
        </p:nvSpPr>
        <p:spPr bwMode="auto">
          <a:xfrm>
            <a:off x="1042988" y="1844675"/>
            <a:ext cx="1314450" cy="4540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Définition</a:t>
            </a:r>
          </a:p>
        </p:txBody>
      </p:sp>
      <p:sp>
        <p:nvSpPr>
          <p:cNvPr id="201734" name="Text Box 12">
            <a:extLst>
              <a:ext uri="{FF2B5EF4-FFF2-40B4-BE49-F238E27FC236}">
                <a16:creationId xmlns:a16="http://schemas.microsoft.com/office/drawing/2014/main" id="{C380DA9D-75A5-AED1-1E5C-B44E237ABBC7}"/>
              </a:ext>
            </a:extLst>
          </p:cNvPr>
          <p:cNvSpPr txBox="1">
            <a:spLocks noChangeArrowheads="1"/>
          </p:cNvSpPr>
          <p:nvPr/>
        </p:nvSpPr>
        <p:spPr bwMode="auto">
          <a:xfrm>
            <a:off x="3563938" y="2852738"/>
            <a:ext cx="2520950" cy="1958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Pour le consommateur</a:t>
            </a:r>
          </a:p>
          <a:p>
            <a:pPr algn="ctr"/>
            <a:endParaRPr lang="fr-FR" altLang="fr-FR" sz="2000"/>
          </a:p>
          <a:p>
            <a:pPr algn="ctr"/>
            <a:r>
              <a:rPr lang="fr-FR" altLang="fr-FR" sz="2000"/>
              <a:t>Qualité</a:t>
            </a:r>
          </a:p>
          <a:p>
            <a:pPr algn="ctr"/>
            <a:r>
              <a:rPr lang="fr-FR" altLang="fr-FR" sz="2000"/>
              <a:t>Sécurité</a:t>
            </a:r>
          </a:p>
          <a:p>
            <a:pPr algn="ctr"/>
            <a:r>
              <a:rPr lang="fr-FR" altLang="fr-FR" sz="2000"/>
              <a:t>Interchangeabilité</a:t>
            </a:r>
          </a:p>
          <a:p>
            <a:pPr algn="ctr"/>
            <a:r>
              <a:rPr lang="fr-FR" altLang="fr-FR" sz="2000"/>
              <a:t>comparaison</a:t>
            </a:r>
          </a:p>
        </p:txBody>
      </p:sp>
      <p:sp>
        <p:nvSpPr>
          <p:cNvPr id="201735" name="Text Box 13">
            <a:extLst>
              <a:ext uri="{FF2B5EF4-FFF2-40B4-BE49-F238E27FC236}">
                <a16:creationId xmlns:a16="http://schemas.microsoft.com/office/drawing/2014/main" id="{56FDB109-AEBF-F44F-F0D3-CF6D5FA8A488}"/>
              </a:ext>
            </a:extLst>
          </p:cNvPr>
          <p:cNvSpPr txBox="1">
            <a:spLocks noChangeArrowheads="1"/>
          </p:cNvSpPr>
          <p:nvPr/>
        </p:nvSpPr>
        <p:spPr bwMode="auto">
          <a:xfrm>
            <a:off x="5651500" y="1844675"/>
            <a:ext cx="1087438" cy="4540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sz="2000" b="1">
                <a:solidFill>
                  <a:schemeClr val="hlink"/>
                </a:solidFill>
              </a:rPr>
              <a:t>Intérêts</a:t>
            </a:r>
          </a:p>
        </p:txBody>
      </p:sp>
      <p:sp>
        <p:nvSpPr>
          <p:cNvPr id="201736" name="Text Box 14">
            <a:extLst>
              <a:ext uri="{FF2B5EF4-FFF2-40B4-BE49-F238E27FC236}">
                <a16:creationId xmlns:a16="http://schemas.microsoft.com/office/drawing/2014/main" id="{884E0CDE-A40F-A6F4-0BC1-BC2E005E8980}"/>
              </a:ext>
            </a:extLst>
          </p:cNvPr>
          <p:cNvSpPr txBox="1">
            <a:spLocks noChangeArrowheads="1"/>
          </p:cNvSpPr>
          <p:nvPr/>
        </p:nvSpPr>
        <p:spPr bwMode="auto">
          <a:xfrm>
            <a:off x="6443663" y="2852738"/>
            <a:ext cx="2613025" cy="1958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Pour les entrprises</a:t>
            </a:r>
          </a:p>
          <a:p>
            <a:pPr algn="ctr"/>
            <a:endParaRPr lang="fr-FR" altLang="fr-FR" sz="2000"/>
          </a:p>
          <a:p>
            <a:pPr algn="ctr"/>
            <a:r>
              <a:rPr lang="fr-FR" altLang="fr-FR" sz="2000"/>
              <a:t>Atout mkt</a:t>
            </a:r>
          </a:p>
          <a:p>
            <a:pPr algn="ctr"/>
            <a:r>
              <a:rPr lang="fr-FR" altLang="fr-FR" sz="2000"/>
              <a:t>Réduction des coûts</a:t>
            </a:r>
          </a:p>
          <a:p>
            <a:pPr algn="ctr"/>
            <a:r>
              <a:rPr lang="fr-FR" altLang="fr-FR" sz="2000"/>
              <a:t>Facteur d’innovation</a:t>
            </a:r>
          </a:p>
          <a:p>
            <a:pPr algn="ctr"/>
            <a:r>
              <a:rPr lang="fr-FR" altLang="fr-FR" sz="2000"/>
              <a:t>Ouverture des marchés</a:t>
            </a:r>
          </a:p>
        </p:txBody>
      </p:sp>
      <p:sp>
        <p:nvSpPr>
          <p:cNvPr id="201737" name="Text Box 15">
            <a:extLst>
              <a:ext uri="{FF2B5EF4-FFF2-40B4-BE49-F238E27FC236}">
                <a16:creationId xmlns:a16="http://schemas.microsoft.com/office/drawing/2014/main" id="{FD45E64C-53A8-3B76-C4CC-1879D534E7CA}"/>
              </a:ext>
            </a:extLst>
          </p:cNvPr>
          <p:cNvSpPr txBox="1">
            <a:spLocks noChangeArrowheads="1"/>
          </p:cNvSpPr>
          <p:nvPr/>
        </p:nvSpPr>
        <p:spPr bwMode="auto">
          <a:xfrm>
            <a:off x="3492500" y="5084763"/>
            <a:ext cx="5543550" cy="1654175"/>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sz="2000"/>
              <a:t>Pour les pouvoirs publics</a:t>
            </a:r>
          </a:p>
          <a:p>
            <a:pPr algn="ctr"/>
            <a:endParaRPr lang="fr-FR" altLang="fr-FR" sz="2000"/>
          </a:p>
          <a:p>
            <a:pPr algn="ctr"/>
            <a:r>
              <a:rPr lang="fr-FR" altLang="fr-FR" sz="2000"/>
              <a:t>Abolition des barrières techniques</a:t>
            </a:r>
          </a:p>
          <a:p>
            <a:pPr algn="ctr"/>
            <a:r>
              <a:rPr lang="fr-FR" altLang="fr-FR" sz="2000"/>
              <a:t>Meilleure gestion des ressources du pays</a:t>
            </a:r>
          </a:p>
          <a:p>
            <a:pPr algn="ctr"/>
            <a:r>
              <a:rPr lang="fr-FR" altLang="fr-FR" sz="2000"/>
              <a:t>Référence technique</a:t>
            </a:r>
          </a:p>
        </p:txBody>
      </p:sp>
      <p:sp>
        <p:nvSpPr>
          <p:cNvPr id="201738" name="Line 17">
            <a:extLst>
              <a:ext uri="{FF2B5EF4-FFF2-40B4-BE49-F238E27FC236}">
                <a16:creationId xmlns:a16="http://schemas.microsoft.com/office/drawing/2014/main" id="{390E660F-21D0-039D-2AD0-3A1CE32585FE}"/>
              </a:ext>
            </a:extLst>
          </p:cNvPr>
          <p:cNvSpPr>
            <a:spLocks noChangeShapeType="1"/>
          </p:cNvSpPr>
          <p:nvPr/>
        </p:nvSpPr>
        <p:spPr bwMode="auto">
          <a:xfrm>
            <a:off x="6227763" y="2349500"/>
            <a:ext cx="0" cy="2735263"/>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1739" name="Line 18">
            <a:extLst>
              <a:ext uri="{FF2B5EF4-FFF2-40B4-BE49-F238E27FC236}">
                <a16:creationId xmlns:a16="http://schemas.microsoft.com/office/drawing/2014/main" id="{3BE11C66-27D9-CA3C-FDA6-6B01CD428350}"/>
              </a:ext>
            </a:extLst>
          </p:cNvPr>
          <p:cNvSpPr>
            <a:spLocks noChangeShapeType="1"/>
          </p:cNvSpPr>
          <p:nvPr/>
        </p:nvSpPr>
        <p:spPr bwMode="auto">
          <a:xfrm flipH="1">
            <a:off x="5148263" y="2349500"/>
            <a:ext cx="1079500" cy="431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1740" name="Line 19">
            <a:extLst>
              <a:ext uri="{FF2B5EF4-FFF2-40B4-BE49-F238E27FC236}">
                <a16:creationId xmlns:a16="http://schemas.microsoft.com/office/drawing/2014/main" id="{7D01EB93-6909-63AE-F269-A1D223D4FCBB}"/>
              </a:ext>
            </a:extLst>
          </p:cNvPr>
          <p:cNvSpPr>
            <a:spLocks noChangeShapeType="1"/>
          </p:cNvSpPr>
          <p:nvPr/>
        </p:nvSpPr>
        <p:spPr bwMode="auto">
          <a:xfrm>
            <a:off x="6227763" y="2349500"/>
            <a:ext cx="936625" cy="431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Espace réservé du numéro de diapositive 4">
            <a:extLst>
              <a:ext uri="{FF2B5EF4-FFF2-40B4-BE49-F238E27FC236}">
                <a16:creationId xmlns:a16="http://schemas.microsoft.com/office/drawing/2014/main" id="{C412DBC6-533F-808B-9DD5-C8ED7957C6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E06AB262-4252-4247-9FC1-0CC8EF18EA2C}" type="slidenum">
              <a:rPr lang="en-US" altLang="fr-FR" smtClean="0">
                <a:solidFill>
                  <a:schemeClr val="bg1"/>
                </a:solidFill>
              </a:rPr>
              <a:pPr/>
              <a:t>95</a:t>
            </a:fld>
            <a:endParaRPr lang="en-US" altLang="fr-FR">
              <a:solidFill>
                <a:schemeClr val="bg1"/>
              </a:solidFill>
            </a:endParaRPr>
          </a:p>
        </p:txBody>
      </p:sp>
      <p:sp>
        <p:nvSpPr>
          <p:cNvPr id="203778" name="Rectangle 3">
            <a:extLst>
              <a:ext uri="{FF2B5EF4-FFF2-40B4-BE49-F238E27FC236}">
                <a16:creationId xmlns:a16="http://schemas.microsoft.com/office/drawing/2014/main" id="{C90B69C1-8865-70F8-46FE-8ED5EA1A64A2}"/>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normes</a:t>
            </a:r>
          </a:p>
        </p:txBody>
      </p:sp>
      <p:graphicFrame>
        <p:nvGraphicFramePr>
          <p:cNvPr id="134176" name="Group 32">
            <a:extLst>
              <a:ext uri="{FF2B5EF4-FFF2-40B4-BE49-F238E27FC236}">
                <a16:creationId xmlns:a16="http://schemas.microsoft.com/office/drawing/2014/main" id="{9EAB794C-C1CE-B9E6-3802-5988135C6787}"/>
              </a:ext>
            </a:extLst>
          </p:cNvPr>
          <p:cNvGraphicFramePr>
            <a:graphicFrameLocks noGrp="1"/>
          </p:cNvGraphicFramePr>
          <p:nvPr/>
        </p:nvGraphicFramePr>
        <p:xfrm>
          <a:off x="92075" y="2349500"/>
          <a:ext cx="8959850" cy="3816350"/>
        </p:xfrm>
        <a:graphic>
          <a:graphicData uri="http://schemas.openxmlformats.org/drawingml/2006/table">
            <a:tbl>
              <a:tblPr/>
              <a:tblGrid>
                <a:gridCol w="8959850">
                  <a:extLst>
                    <a:ext uri="{9D8B030D-6E8A-4147-A177-3AD203B41FA5}">
                      <a16:colId xmlns:a16="http://schemas.microsoft.com/office/drawing/2014/main" val="20000"/>
                    </a:ext>
                  </a:extLst>
                </a:gridCol>
              </a:tblGrid>
              <a:tr h="95567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hlinkClick r:id="rId3"/>
                        </a:rPr>
                        <a:t>La marque NF</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10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pour les produits industriels et de consommation</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54088">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hlinkClick r:id="rId4"/>
                        </a:rPr>
                        <a:t>La marque NF Environnement</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15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pour les produits écologiques</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55675">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hlinkClick r:id="rId5"/>
                        </a:rPr>
                        <a:t>La marque NF Agro-alimentaire</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13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pour les produits agro-alimentaires</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50913">
                <a:tc>
                  <a:txBody>
                    <a:bodyPr/>
                    <a:lstStyle>
                      <a:lvl1pPr>
                        <a:spcBef>
                          <a:spcPts val="2000"/>
                        </a:spcBef>
                        <a:buClr>
                          <a:schemeClr val="accent1"/>
                        </a:buClr>
                        <a:buSzPct val="75000"/>
                        <a:buFont typeface="Wingdings" pitchFamily="2" charset="2"/>
                        <a:defRPr>
                          <a:solidFill>
                            <a:srgbClr val="595959"/>
                          </a:solidFill>
                          <a:latin typeface="Rockwell" panose="02060603020205020403" pitchFamily="18" charset="77"/>
                          <a:ea typeface="ＭＳ Ｐゴシック" panose="020B0600070205080204" pitchFamily="34" charset="-128"/>
                        </a:defRPr>
                      </a:lvl1pPr>
                      <a:lvl2pPr marL="37931725" indent="-37474525">
                        <a:spcBef>
                          <a:spcPts val="600"/>
                        </a:spcBef>
                        <a:buClr>
                          <a:srgbClr val="B870B8"/>
                        </a:buClr>
                        <a:buSzPct val="75000"/>
                        <a:buFont typeface="Wingdings" pitchFamily="2" charset="2"/>
                        <a:defRPr sz="1600">
                          <a:solidFill>
                            <a:srgbClr val="595959"/>
                          </a:solidFill>
                          <a:latin typeface="Rockwell" panose="02060603020205020403" pitchFamily="18" charset="77"/>
                          <a:ea typeface="ＭＳ Ｐゴシック" panose="020B0600070205080204" pitchFamily="34" charset="-128"/>
                        </a:defRPr>
                      </a:lvl2pPr>
                      <a:lvl3pPr>
                        <a:spcBef>
                          <a:spcPts val="600"/>
                        </a:spcBef>
                        <a:defRPr sz="1600">
                          <a:solidFill>
                            <a:srgbClr val="595959"/>
                          </a:solidFill>
                          <a:latin typeface="Rockwell" panose="02060603020205020403" pitchFamily="18" charset="77"/>
                          <a:ea typeface="ＭＳ Ｐゴシック" panose="020B0600070205080204" pitchFamily="34" charset="-128"/>
                        </a:defRPr>
                      </a:lvl3pPr>
                      <a:lvl4pPr>
                        <a:spcBef>
                          <a:spcPts val="600"/>
                        </a:spcBef>
                        <a:defRPr sz="1600">
                          <a:solidFill>
                            <a:srgbClr val="595959"/>
                          </a:solidFill>
                          <a:latin typeface="Rockwell" panose="02060603020205020403" pitchFamily="18" charset="77"/>
                          <a:ea typeface="ＭＳ Ｐゴシック" panose="020B0600070205080204" pitchFamily="34" charset="-128"/>
                        </a:defRPr>
                      </a:lvl4pPr>
                      <a:lvl5pPr>
                        <a:spcBef>
                          <a:spcPts val="600"/>
                        </a:spcBef>
                        <a:defRPr sz="1600">
                          <a:solidFill>
                            <a:srgbClr val="595959"/>
                          </a:solidFill>
                          <a:latin typeface="Rockwell" panose="02060603020205020403" pitchFamily="18" charset="77"/>
                          <a:ea typeface="ＭＳ Ｐゴシック" panose="020B0600070205080204" pitchFamily="34" charset="-128"/>
                        </a:defRPr>
                      </a:lvl5pPr>
                      <a:lvl6pPr marL="4572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6pPr>
                      <a:lvl7pPr marL="9144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7pPr>
                      <a:lvl8pPr marL="13716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8pPr>
                      <a:lvl9pPr marL="1828800" eaLnBrk="0" fontAlgn="base" hangingPunct="0">
                        <a:spcBef>
                          <a:spcPts val="600"/>
                        </a:spcBef>
                        <a:spcAft>
                          <a:spcPct val="0"/>
                        </a:spcAft>
                        <a:defRPr sz="1600">
                          <a:solidFill>
                            <a:srgbClr val="595959"/>
                          </a:solidFill>
                          <a:latin typeface="Rockwell" panose="02060603020205020403" pitchFamily="18"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hlinkClick r:id="rId6"/>
                        </a:rPr>
                        <a:t>La marque NF Service</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1300" b="0" i="0" u="none" strike="noStrike" cap="none" normalizeH="0" baseline="0">
                          <a:ln>
                            <a:noFill/>
                          </a:ln>
                          <a:solidFill>
                            <a:schemeClr val="tx1"/>
                          </a:solidFill>
                          <a:effectLst/>
                          <a:latin typeface="Times" pitchFamily="2" charset="0"/>
                          <a:ea typeface="ＭＳ Ｐゴシック" panose="020B0600070205080204" pitchFamily="34" charset="-128"/>
                        </a:rPr>
                        <a:t> </a:t>
                      </a:r>
                      <a:r>
                        <a:rPr kumimoji="0" lang="fr-FR" altLang="fr-FR" sz="2400" b="0" i="0" u="none" strike="noStrike" cap="none" normalizeH="0" baseline="0">
                          <a:ln>
                            <a:noFill/>
                          </a:ln>
                          <a:solidFill>
                            <a:schemeClr val="tx1"/>
                          </a:solidFill>
                          <a:effectLst/>
                          <a:latin typeface="Times" pitchFamily="2" charset="0"/>
                          <a:ea typeface="ＭＳ Ｐゴシック" panose="020B0600070205080204" pitchFamily="34" charset="-128"/>
                        </a:rPr>
                        <a:t>        pour les services</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03784" name="Picture 14" descr="logo35_NF">
            <a:extLst>
              <a:ext uri="{FF2B5EF4-FFF2-40B4-BE49-F238E27FC236}">
                <a16:creationId xmlns:a16="http://schemas.microsoft.com/office/drawing/2014/main" id="{EC1B9C39-B3FF-D2E6-3227-21AC79FE2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2633663"/>
            <a:ext cx="6492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16" descr="logo35_NF_env">
            <a:extLst>
              <a:ext uri="{FF2B5EF4-FFF2-40B4-BE49-F238E27FC236}">
                <a16:creationId xmlns:a16="http://schemas.microsoft.com/office/drawing/2014/main" id="{565566C0-1573-257A-52BE-71E4D11F39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3500438"/>
            <a:ext cx="577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8" descr="logo35_NF_agro">
            <a:extLst>
              <a:ext uri="{FF2B5EF4-FFF2-40B4-BE49-F238E27FC236}">
                <a16:creationId xmlns:a16="http://schemas.microsoft.com/office/drawing/2014/main" id="{6EB74A73-C273-933A-4600-9518C0D77E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075" y="4365625"/>
            <a:ext cx="5762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20" descr="logo35_NF_serv">
            <a:extLst>
              <a:ext uri="{FF2B5EF4-FFF2-40B4-BE49-F238E27FC236}">
                <a16:creationId xmlns:a16="http://schemas.microsoft.com/office/drawing/2014/main" id="{9BF3C78D-C019-556D-4D37-3938F41B38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5" y="5508625"/>
            <a:ext cx="5762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8" name="Text Box 33">
            <a:extLst>
              <a:ext uri="{FF2B5EF4-FFF2-40B4-BE49-F238E27FC236}">
                <a16:creationId xmlns:a16="http://schemas.microsoft.com/office/drawing/2014/main" id="{6A258DFB-2F74-8828-A253-B2BCA1043BA3}"/>
              </a:ext>
            </a:extLst>
          </p:cNvPr>
          <p:cNvSpPr txBox="1">
            <a:spLocks noChangeArrowheads="1"/>
          </p:cNvSpPr>
          <p:nvPr/>
        </p:nvSpPr>
        <p:spPr bwMode="auto">
          <a:xfrm>
            <a:off x="447675" y="1217613"/>
            <a:ext cx="319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LES NORMES FRANCAISES</a:t>
            </a:r>
          </a:p>
        </p:txBody>
      </p:sp>
      <p:sp>
        <p:nvSpPr>
          <p:cNvPr id="203789" name="Text Box 34">
            <a:extLst>
              <a:ext uri="{FF2B5EF4-FFF2-40B4-BE49-F238E27FC236}">
                <a16:creationId xmlns:a16="http://schemas.microsoft.com/office/drawing/2014/main" id="{74E7FCD8-5426-5B84-7FAB-01ABBEA83D03}"/>
              </a:ext>
            </a:extLst>
          </p:cNvPr>
          <p:cNvSpPr txBox="1">
            <a:spLocks noChangeArrowheads="1"/>
          </p:cNvSpPr>
          <p:nvPr/>
        </p:nvSpPr>
        <p:spPr bwMode="auto">
          <a:xfrm>
            <a:off x="303213" y="1793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Délivrées par l’AFNOR</a:t>
            </a:r>
          </a:p>
        </p:txBody>
      </p:sp>
      <p:pic>
        <p:nvPicPr>
          <p:cNvPr id="134179" name="Picture 35">
            <a:extLst>
              <a:ext uri="{FF2B5EF4-FFF2-40B4-BE49-F238E27FC236}">
                <a16:creationId xmlns:a16="http://schemas.microsoft.com/office/drawing/2014/main" id="{F6819F87-A355-4AD7-1366-F78FD5DFBB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1125538"/>
            <a:ext cx="13335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341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Espace réservé du numéro de diapositive 4">
            <a:extLst>
              <a:ext uri="{FF2B5EF4-FFF2-40B4-BE49-F238E27FC236}">
                <a16:creationId xmlns:a16="http://schemas.microsoft.com/office/drawing/2014/main" id="{690EECF3-8F58-6758-C263-6A9E47736D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A8281B45-3608-C44D-BB23-EE724C081646}" type="slidenum">
              <a:rPr lang="en-US" altLang="fr-FR" smtClean="0">
                <a:solidFill>
                  <a:schemeClr val="bg1"/>
                </a:solidFill>
              </a:rPr>
              <a:pPr/>
              <a:t>96</a:t>
            </a:fld>
            <a:endParaRPr lang="en-US" altLang="fr-FR">
              <a:solidFill>
                <a:schemeClr val="bg1"/>
              </a:solidFill>
            </a:endParaRPr>
          </a:p>
        </p:txBody>
      </p:sp>
      <p:sp>
        <p:nvSpPr>
          <p:cNvPr id="205826" name="Rectangle 2">
            <a:extLst>
              <a:ext uri="{FF2B5EF4-FFF2-40B4-BE49-F238E27FC236}">
                <a16:creationId xmlns:a16="http://schemas.microsoft.com/office/drawing/2014/main" id="{541D2B8E-A2B9-10A4-922F-63BF01522D64}"/>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2 – Les normes</a:t>
            </a:r>
          </a:p>
        </p:txBody>
      </p:sp>
      <p:sp>
        <p:nvSpPr>
          <p:cNvPr id="205827" name="Text Box 16">
            <a:extLst>
              <a:ext uri="{FF2B5EF4-FFF2-40B4-BE49-F238E27FC236}">
                <a16:creationId xmlns:a16="http://schemas.microsoft.com/office/drawing/2014/main" id="{A4D42E30-0520-7E2F-5ADF-A914930254BF}"/>
              </a:ext>
            </a:extLst>
          </p:cNvPr>
          <p:cNvSpPr txBox="1">
            <a:spLocks noChangeArrowheads="1"/>
          </p:cNvSpPr>
          <p:nvPr/>
        </p:nvSpPr>
        <p:spPr bwMode="auto">
          <a:xfrm>
            <a:off x="447675" y="1217613"/>
            <a:ext cx="329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LES NORMES EUROPENNES</a:t>
            </a:r>
          </a:p>
        </p:txBody>
      </p:sp>
      <p:sp>
        <p:nvSpPr>
          <p:cNvPr id="205828" name="Text Box 17">
            <a:extLst>
              <a:ext uri="{FF2B5EF4-FFF2-40B4-BE49-F238E27FC236}">
                <a16:creationId xmlns:a16="http://schemas.microsoft.com/office/drawing/2014/main" id="{EBEBBE96-540A-F651-3F83-D63058B2865F}"/>
              </a:ext>
            </a:extLst>
          </p:cNvPr>
          <p:cNvSpPr txBox="1">
            <a:spLocks noChangeArrowheads="1"/>
          </p:cNvSpPr>
          <p:nvPr/>
        </p:nvSpPr>
        <p:spPr bwMode="auto">
          <a:xfrm>
            <a:off x="966788" y="1793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Délivrées par l’AFNOR</a:t>
            </a:r>
          </a:p>
        </p:txBody>
      </p:sp>
      <p:pic>
        <p:nvPicPr>
          <p:cNvPr id="144403" name="Picture 19">
            <a:extLst>
              <a:ext uri="{FF2B5EF4-FFF2-40B4-BE49-F238E27FC236}">
                <a16:creationId xmlns:a16="http://schemas.microsoft.com/office/drawing/2014/main" id="{D38A9221-2A65-CA46-A438-8910DC4D2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2579688"/>
            <a:ext cx="2452687"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6" name="Rectangle 22">
            <a:extLst>
              <a:ext uri="{FF2B5EF4-FFF2-40B4-BE49-F238E27FC236}">
                <a16:creationId xmlns:a16="http://schemas.microsoft.com/office/drawing/2014/main" id="{53EB95CC-04D1-40A9-17DB-0515F225731C}"/>
              </a:ext>
            </a:extLst>
          </p:cNvPr>
          <p:cNvSpPr>
            <a:spLocks noChangeArrowheads="1"/>
          </p:cNvSpPr>
          <p:nvPr/>
        </p:nvSpPr>
        <p:spPr bwMode="auto">
          <a:xfrm>
            <a:off x="1114425" y="4078288"/>
            <a:ext cx="2447925" cy="647700"/>
          </a:xfrm>
          <a:prstGeom prst="rect">
            <a:avLst/>
          </a:prstGeom>
          <a:solidFill>
            <a:schemeClr val="bg2"/>
          </a:solidFill>
          <a:ln w="9525">
            <a:solidFill>
              <a:schemeClr val="bg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4407" name="Rectangle 23">
            <a:extLst>
              <a:ext uri="{FF2B5EF4-FFF2-40B4-BE49-F238E27FC236}">
                <a16:creationId xmlns:a16="http://schemas.microsoft.com/office/drawing/2014/main" id="{CCE4294F-7DD1-7B85-3992-EE54506D8C86}"/>
              </a:ext>
            </a:extLst>
          </p:cNvPr>
          <p:cNvSpPr>
            <a:spLocks noChangeArrowheads="1"/>
          </p:cNvSpPr>
          <p:nvPr/>
        </p:nvSpPr>
        <p:spPr bwMode="auto">
          <a:xfrm>
            <a:off x="1114425" y="2493963"/>
            <a:ext cx="2447925" cy="647700"/>
          </a:xfrm>
          <a:prstGeom prst="rect">
            <a:avLst/>
          </a:prstGeom>
          <a:solidFill>
            <a:schemeClr val="bg2"/>
          </a:solidFill>
          <a:ln w="9525">
            <a:solidFill>
              <a:schemeClr val="bg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4408" name="Rectangle 24">
            <a:extLst>
              <a:ext uri="{FF2B5EF4-FFF2-40B4-BE49-F238E27FC236}">
                <a16:creationId xmlns:a16="http://schemas.microsoft.com/office/drawing/2014/main" id="{D09BA060-2F51-EB84-D91A-391A30A3E8D5}"/>
              </a:ext>
            </a:extLst>
          </p:cNvPr>
          <p:cNvSpPr>
            <a:spLocks noChangeArrowheads="1"/>
          </p:cNvSpPr>
          <p:nvPr/>
        </p:nvSpPr>
        <p:spPr bwMode="auto">
          <a:xfrm rot="5400000">
            <a:off x="1942306" y="3177382"/>
            <a:ext cx="2447925" cy="792162"/>
          </a:xfrm>
          <a:prstGeom prst="rect">
            <a:avLst/>
          </a:prstGeom>
          <a:solidFill>
            <a:schemeClr val="bg2"/>
          </a:solidFill>
          <a:ln w="9525">
            <a:solidFill>
              <a:schemeClr val="bg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44409" name="Rectangle 25">
            <a:extLst>
              <a:ext uri="{FF2B5EF4-FFF2-40B4-BE49-F238E27FC236}">
                <a16:creationId xmlns:a16="http://schemas.microsoft.com/office/drawing/2014/main" id="{0FF551C3-B736-A74E-D59F-BE20E17A9CD9}"/>
              </a:ext>
            </a:extLst>
          </p:cNvPr>
          <p:cNvSpPr>
            <a:spLocks noChangeArrowheads="1"/>
          </p:cNvSpPr>
          <p:nvPr/>
        </p:nvSpPr>
        <p:spPr bwMode="auto">
          <a:xfrm rot="5400000">
            <a:off x="215106" y="3177382"/>
            <a:ext cx="2447925" cy="792162"/>
          </a:xfrm>
          <a:prstGeom prst="rect">
            <a:avLst/>
          </a:prstGeom>
          <a:solidFill>
            <a:schemeClr val="bg2"/>
          </a:solidFill>
          <a:ln w="9525">
            <a:solidFill>
              <a:schemeClr val="bg1"/>
            </a:solidFill>
            <a:miter lim="800000"/>
            <a:headEnd/>
            <a:tailEnd/>
          </a:ln>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05834" name="Text Box 27">
            <a:extLst>
              <a:ext uri="{FF2B5EF4-FFF2-40B4-BE49-F238E27FC236}">
                <a16:creationId xmlns:a16="http://schemas.microsoft.com/office/drawing/2014/main" id="{38625B9B-C449-E5B2-04C1-CB82B39E5B1B}"/>
              </a:ext>
            </a:extLst>
          </p:cNvPr>
          <p:cNvSpPr txBox="1">
            <a:spLocks noChangeArrowheads="1"/>
          </p:cNvSpPr>
          <p:nvPr/>
        </p:nvSpPr>
        <p:spPr bwMode="auto">
          <a:xfrm>
            <a:off x="395288" y="5229225"/>
            <a:ext cx="38369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Les produits industriels conformes aux exigences des directives européennes portent les initiales CE</a:t>
            </a:r>
          </a:p>
        </p:txBody>
      </p:sp>
      <p:sp>
        <p:nvSpPr>
          <p:cNvPr id="205835" name="Rectangle 28">
            <a:extLst>
              <a:ext uri="{FF2B5EF4-FFF2-40B4-BE49-F238E27FC236}">
                <a16:creationId xmlns:a16="http://schemas.microsoft.com/office/drawing/2014/main" id="{4A3D26BE-AA5A-ED2B-BB01-084B085064E6}"/>
              </a:ext>
            </a:extLst>
          </p:cNvPr>
          <p:cNvSpPr>
            <a:spLocks noChangeArrowheads="1"/>
          </p:cNvSpPr>
          <p:nvPr/>
        </p:nvSpPr>
        <p:spPr bwMode="auto">
          <a:xfrm>
            <a:off x="179388" y="981075"/>
            <a:ext cx="4176712" cy="52562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05836" name="Rectangle 29">
            <a:extLst>
              <a:ext uri="{FF2B5EF4-FFF2-40B4-BE49-F238E27FC236}">
                <a16:creationId xmlns:a16="http://schemas.microsoft.com/office/drawing/2014/main" id="{778B7CA4-C322-991B-F56B-CA7B4818D03E}"/>
              </a:ext>
            </a:extLst>
          </p:cNvPr>
          <p:cNvSpPr>
            <a:spLocks noChangeArrowheads="1"/>
          </p:cNvSpPr>
          <p:nvPr/>
        </p:nvSpPr>
        <p:spPr bwMode="auto">
          <a:xfrm>
            <a:off x="4787900" y="981075"/>
            <a:ext cx="4176713" cy="52562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205837" name="Text Box 30">
            <a:extLst>
              <a:ext uri="{FF2B5EF4-FFF2-40B4-BE49-F238E27FC236}">
                <a16:creationId xmlns:a16="http://schemas.microsoft.com/office/drawing/2014/main" id="{B6C7F219-79D0-CBB6-9A09-836E846D56B9}"/>
              </a:ext>
            </a:extLst>
          </p:cNvPr>
          <p:cNvSpPr txBox="1">
            <a:spLocks noChangeArrowheads="1"/>
          </p:cNvSpPr>
          <p:nvPr/>
        </p:nvSpPr>
        <p:spPr bwMode="auto">
          <a:xfrm>
            <a:off x="4859338" y="1196975"/>
            <a:ext cx="397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b="1">
                <a:solidFill>
                  <a:schemeClr val="hlink"/>
                </a:solidFill>
              </a:rPr>
              <a:t>LES NORMES INTERNATIONALES</a:t>
            </a:r>
          </a:p>
        </p:txBody>
      </p:sp>
      <p:sp>
        <p:nvSpPr>
          <p:cNvPr id="205838" name="Text Box 31">
            <a:extLst>
              <a:ext uri="{FF2B5EF4-FFF2-40B4-BE49-F238E27FC236}">
                <a16:creationId xmlns:a16="http://schemas.microsoft.com/office/drawing/2014/main" id="{057D733F-E152-A46C-8B1C-C000FDFE314C}"/>
              </a:ext>
            </a:extLst>
          </p:cNvPr>
          <p:cNvSpPr txBox="1">
            <a:spLocks noChangeArrowheads="1"/>
          </p:cNvSpPr>
          <p:nvPr/>
        </p:nvSpPr>
        <p:spPr bwMode="auto">
          <a:xfrm>
            <a:off x="5940425" y="1773238"/>
            <a:ext cx="197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r>
              <a:rPr lang="fr-FR" altLang="fr-FR"/>
              <a:t>Délivrées par l’ISO</a:t>
            </a:r>
          </a:p>
        </p:txBody>
      </p:sp>
      <p:pic>
        <p:nvPicPr>
          <p:cNvPr id="144416" name="Picture 32">
            <a:extLst>
              <a:ext uri="{FF2B5EF4-FFF2-40B4-BE49-F238E27FC236}">
                <a16:creationId xmlns:a16="http://schemas.microsoft.com/office/drawing/2014/main" id="{D152D2B9-7771-6026-2459-DC72164B0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924175"/>
            <a:ext cx="15128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0" name="Text Box 33">
            <a:extLst>
              <a:ext uri="{FF2B5EF4-FFF2-40B4-BE49-F238E27FC236}">
                <a16:creationId xmlns:a16="http://schemas.microsoft.com/office/drawing/2014/main" id="{2FB2CC25-C4CB-111A-B967-6C2EABA7EE0B}"/>
              </a:ext>
            </a:extLst>
          </p:cNvPr>
          <p:cNvSpPr txBox="1">
            <a:spLocks noChangeArrowheads="1"/>
          </p:cNvSpPr>
          <p:nvPr/>
        </p:nvSpPr>
        <p:spPr bwMode="auto">
          <a:xfrm>
            <a:off x="4932363" y="5229225"/>
            <a:ext cx="38369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a:r>
              <a:rPr lang="fr-FR" altLang="fr-FR">
                <a:solidFill>
                  <a:schemeClr val="hlink"/>
                </a:solidFill>
              </a:rPr>
              <a:t>Les produits conformes aux exigences des directives internationales portent les initiales ISO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4440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4440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4440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14440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4440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444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06" grpId="0" animBg="1"/>
      <p:bldP spid="144407" grpId="0" animBg="1"/>
      <p:bldP spid="144408" grpId="0" animBg="1"/>
      <p:bldP spid="14440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3">
            <a:extLst>
              <a:ext uri="{FF2B5EF4-FFF2-40B4-BE49-F238E27FC236}">
                <a16:creationId xmlns:a16="http://schemas.microsoft.com/office/drawing/2014/main" id="{B997E023-2A8F-629C-4E72-88FC551A69C6}"/>
              </a:ext>
            </a:extLst>
          </p:cNvPr>
          <p:cNvSpPr>
            <a:spLocks noGrp="1" noChangeArrowheads="1"/>
          </p:cNvSpPr>
          <p:nvPr>
            <p:ph sz="half" idx="1"/>
          </p:nvPr>
        </p:nvSpPr>
        <p:spPr>
          <a:xfrm>
            <a:off x="611188" y="1196975"/>
            <a:ext cx="4267200" cy="792163"/>
          </a:xfrm>
          <a:ln w="57150">
            <a:solidFill>
              <a:schemeClr val="tx1"/>
            </a:solidFill>
            <a:miter lim="800000"/>
            <a:headEnd/>
            <a:tailEnd/>
          </a:ln>
        </p:spPr>
        <p:txBody>
          <a:bodyPr/>
          <a:lstStyle/>
          <a:p>
            <a:pPr algn="ctr" eaLnBrk="1" hangingPunct="1">
              <a:buFont typeface="Times" charset="0"/>
              <a:buNone/>
            </a:pPr>
            <a:r>
              <a:rPr lang="fr-FR" altLang="fr-FR" sz="3200">
                <a:solidFill>
                  <a:schemeClr val="hlink"/>
                </a:solidFill>
                <a:ea typeface="ＭＳ Ｐゴシック" panose="020B0600070205080204" pitchFamily="34" charset="-128"/>
              </a:rPr>
              <a:t>Labels agricoles</a:t>
            </a:r>
          </a:p>
        </p:txBody>
      </p:sp>
      <p:sp>
        <p:nvSpPr>
          <p:cNvPr id="207874" name="Espace réservé du numéro de diapositive 4">
            <a:extLst>
              <a:ext uri="{FF2B5EF4-FFF2-40B4-BE49-F238E27FC236}">
                <a16:creationId xmlns:a16="http://schemas.microsoft.com/office/drawing/2014/main" id="{E67211BF-1813-6FA1-0FCE-1CCB6CAAB1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FDABEFD-C1E1-1B44-99E9-4DF81CB75127}" type="slidenum">
              <a:rPr lang="en-US" altLang="fr-FR" smtClean="0">
                <a:solidFill>
                  <a:schemeClr val="bg1"/>
                </a:solidFill>
              </a:rPr>
              <a:pPr/>
              <a:t>97</a:t>
            </a:fld>
            <a:endParaRPr lang="en-US" altLang="fr-FR">
              <a:solidFill>
                <a:schemeClr val="bg1"/>
              </a:solidFill>
            </a:endParaRPr>
          </a:p>
        </p:txBody>
      </p:sp>
      <p:sp>
        <p:nvSpPr>
          <p:cNvPr id="207875" name="Rectangle 5">
            <a:extLst>
              <a:ext uri="{FF2B5EF4-FFF2-40B4-BE49-F238E27FC236}">
                <a16:creationId xmlns:a16="http://schemas.microsoft.com/office/drawing/2014/main" id="{299CAAAE-D632-9B61-7BDA-BDA66E714B12}"/>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3 – Les autres signes de la qualité</a:t>
            </a:r>
          </a:p>
        </p:txBody>
      </p:sp>
      <p:pic>
        <p:nvPicPr>
          <p:cNvPr id="133128" name="Picture 8">
            <a:extLst>
              <a:ext uri="{FF2B5EF4-FFF2-40B4-BE49-F238E27FC236}">
                <a16:creationId xmlns:a16="http://schemas.microsoft.com/office/drawing/2014/main" id="{689A3FC5-3BF8-CF16-DE89-CB4B86D47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781300"/>
            <a:ext cx="25923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Picture 9">
            <a:extLst>
              <a:ext uri="{FF2B5EF4-FFF2-40B4-BE49-F238E27FC236}">
                <a16:creationId xmlns:a16="http://schemas.microsoft.com/office/drawing/2014/main" id="{CF81FC8F-9DAD-9D66-5D69-AF60FE682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492375"/>
            <a:ext cx="16303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0" name="Picture 10">
            <a:extLst>
              <a:ext uri="{FF2B5EF4-FFF2-40B4-BE49-F238E27FC236}">
                <a16:creationId xmlns:a16="http://schemas.microsoft.com/office/drawing/2014/main" id="{272AA1E1-4418-26F1-AB70-14CCA6627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4508500"/>
            <a:ext cx="19431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133128"/>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133129"/>
                                        </p:tgtEl>
                                      </p:cBhvr>
                                      <p:by x="150000" y="150000"/>
                                    </p:animScale>
                                  </p:childTnLst>
                                </p:cTn>
                              </p:par>
                              <p:par>
                                <p:cTn id="9" presetID="6" presetClass="emph" presetSubtype="0" repeatCount="indefinite" fill="hold" nodeType="withEffect">
                                  <p:stCondLst>
                                    <p:cond delay="0"/>
                                  </p:stCondLst>
                                  <p:childTnLst>
                                    <p:animScale>
                                      <p:cBhvr>
                                        <p:cTn id="10" dur="2000" fill="hold"/>
                                        <p:tgtEl>
                                          <p:spTgt spid="1331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408F69E9-8049-A641-049F-C6AC94794B5B}"/>
              </a:ext>
            </a:extLst>
          </p:cNvPr>
          <p:cNvSpPr>
            <a:spLocks noGrp="1"/>
          </p:cNvSpPr>
          <p:nvPr>
            <p:ph type="ctrTitle"/>
          </p:nvPr>
        </p:nvSpPr>
        <p:spPr>
          <a:xfrm>
            <a:off x="6858000" y="2514600"/>
            <a:ext cx="2133600" cy="1905000"/>
          </a:xfrm>
        </p:spPr>
        <p:txBody>
          <a:bodyPr/>
          <a:lstStyle/>
          <a:p>
            <a:pPr algn="ctr" eaLnBrk="1" hangingPunct="1"/>
            <a:br>
              <a:rPr lang="fr-FR" altLang="fr-FR">
                <a:solidFill>
                  <a:schemeClr val="folHlink"/>
                </a:solidFill>
                <a:ea typeface="ＭＳ Ｐゴシック" panose="020B0600070205080204" pitchFamily="34" charset="-128"/>
              </a:rPr>
            </a:br>
            <a:r>
              <a:rPr lang="fr-FR" altLang="fr-FR" sz="2400">
                <a:solidFill>
                  <a:schemeClr val="bg1"/>
                </a:solidFill>
                <a:ea typeface="ＭＳ Ｐゴシック" panose="020B0600070205080204" pitchFamily="34" charset="-128"/>
              </a:rPr>
              <a:t>3 – Le Packaging</a:t>
            </a:r>
          </a:p>
        </p:txBody>
      </p:sp>
      <p:sp>
        <p:nvSpPr>
          <p:cNvPr id="209922" name="Rectangle 3">
            <a:extLst>
              <a:ext uri="{FF2B5EF4-FFF2-40B4-BE49-F238E27FC236}">
                <a16:creationId xmlns:a16="http://schemas.microsoft.com/office/drawing/2014/main" id="{B696A099-7119-9B1C-D7D9-D4B059591072}"/>
              </a:ext>
            </a:extLst>
          </p:cNvPr>
          <p:cNvSpPr>
            <a:spLocks noGrp="1"/>
          </p:cNvSpPr>
          <p:nvPr>
            <p:ph type="subTitle" idx="1"/>
          </p:nvPr>
        </p:nvSpPr>
        <p:spPr>
          <a:xfrm>
            <a:off x="457200" y="1143000"/>
            <a:ext cx="6400800" cy="1679575"/>
          </a:xfrm>
        </p:spPr>
        <p:txBody>
          <a:bodyPr/>
          <a:lstStyle/>
          <a:p>
            <a:pPr eaLnBrk="1" hangingPunct="1"/>
            <a:r>
              <a:rPr lang="fr-FR" altLang="fr-FR">
                <a:solidFill>
                  <a:srgbClr val="FFFFFF"/>
                </a:solidFill>
                <a:ea typeface="ＭＳ Ｐゴシック" panose="020B0600070205080204" pitchFamily="34" charset="-128"/>
              </a:rPr>
              <a:t>1 – Les fonctions de l’emballage</a:t>
            </a:r>
          </a:p>
          <a:p>
            <a:pPr eaLnBrk="1" hangingPunct="1"/>
            <a:r>
              <a:rPr lang="fr-FR" altLang="fr-FR">
                <a:solidFill>
                  <a:srgbClr val="FFFFFF"/>
                </a:solidFill>
                <a:ea typeface="ＭＳ Ｐゴシック" panose="020B0600070205080204" pitchFamily="34" charset="-128"/>
              </a:rPr>
              <a:t>2 – L’étiquetage</a:t>
            </a:r>
          </a:p>
        </p:txBody>
      </p:sp>
      <p:sp>
        <p:nvSpPr>
          <p:cNvPr id="209923" name="Rectangle 35">
            <a:extLst>
              <a:ext uri="{FF2B5EF4-FFF2-40B4-BE49-F238E27FC236}">
                <a16:creationId xmlns:a16="http://schemas.microsoft.com/office/drawing/2014/main" id="{B16F76EC-054E-ABD2-304E-374A57F84BA8}"/>
              </a:ext>
            </a:extLst>
          </p:cNvPr>
          <p:cNvSpPr>
            <a:spLocks noGrp="1" noChangeArrowheads="1"/>
          </p:cNvSpPr>
          <p:nvPr>
            <p:ph type="sldNum" sz="quarter" idx="4"/>
          </p:nvPr>
        </p:nvSpPr>
        <p:spPr bwMode="auto">
          <a:xfrm>
            <a:off x="7239000" y="6324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l"/>
            <a:fld id="{5C6674B8-96A4-1E4D-8A34-743907F1457B}" type="slidenum">
              <a:rPr lang="en-US" altLang="fr-FR" sz="1800" smtClean="0">
                <a:solidFill>
                  <a:schemeClr val="bg1"/>
                </a:solidFill>
              </a:rPr>
              <a:pPr algn="l"/>
              <a:t>98</a:t>
            </a:fld>
            <a:endParaRPr lang="en-US" altLang="fr-FR" sz="1800">
              <a:solidFill>
                <a:schemeClr val="bg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B4D25B4B-B4E9-899C-D8AC-C76E9E04EF7C}"/>
              </a:ext>
            </a:extLst>
          </p:cNvPr>
          <p:cNvSpPr>
            <a:spLocks noGrp="1"/>
          </p:cNvSpPr>
          <p:nvPr>
            <p:ph sz="half" idx="1"/>
          </p:nvPr>
        </p:nvSpPr>
        <p:spPr>
          <a:xfrm>
            <a:off x="381000" y="1465263"/>
            <a:ext cx="3810000" cy="2133600"/>
          </a:xfrm>
        </p:spPr>
        <p:txBody>
          <a:bodyPr/>
          <a:lstStyle/>
          <a:p>
            <a:pPr eaLnBrk="1" hangingPunct="1">
              <a:buClr>
                <a:srgbClr val="FF0000"/>
              </a:buClr>
              <a:buFont typeface="Wingdings 2" pitchFamily="2" charset="2"/>
              <a:buChar char=""/>
            </a:pPr>
            <a:r>
              <a:rPr lang="fr-FR" altLang="fr-FR" sz="1600">
                <a:ea typeface="ＭＳ Ｐゴシック" panose="020B0600070205080204" pitchFamily="34" charset="-128"/>
              </a:rPr>
              <a:t>Contenir le produit</a:t>
            </a:r>
          </a:p>
          <a:p>
            <a:pPr eaLnBrk="1" hangingPunct="1">
              <a:buClr>
                <a:srgbClr val="FF0000"/>
              </a:buClr>
              <a:buFont typeface="Wingdings 2" pitchFamily="2" charset="2"/>
              <a:buChar char=""/>
            </a:pPr>
            <a:r>
              <a:rPr lang="fr-FR" altLang="fr-FR" sz="1600">
                <a:ea typeface="ＭＳ Ｐゴシック" panose="020B0600070205080204" pitchFamily="34" charset="-128"/>
              </a:rPr>
              <a:t>Protéger le produit</a:t>
            </a:r>
          </a:p>
          <a:p>
            <a:pPr eaLnBrk="1" hangingPunct="1">
              <a:buClr>
                <a:srgbClr val="FF0000"/>
              </a:buClr>
              <a:buFont typeface="Wingdings 2" pitchFamily="2" charset="2"/>
              <a:buChar char=""/>
            </a:pPr>
            <a:r>
              <a:rPr lang="fr-FR" altLang="fr-FR" sz="1600">
                <a:ea typeface="ＭＳ Ｐゴシック" panose="020B0600070205080204" pitchFamily="34" charset="-128"/>
              </a:rPr>
              <a:t>Conserver le produit</a:t>
            </a:r>
          </a:p>
          <a:p>
            <a:pPr eaLnBrk="1" hangingPunct="1">
              <a:buClr>
                <a:srgbClr val="FF0000"/>
              </a:buClr>
              <a:buFont typeface="Wingdings 2" pitchFamily="2" charset="2"/>
              <a:buChar char=""/>
            </a:pPr>
            <a:r>
              <a:rPr lang="fr-FR" altLang="fr-FR" sz="1600">
                <a:ea typeface="ＭＳ Ｐゴシック" panose="020B0600070205080204" pitchFamily="34" charset="-128"/>
              </a:rPr>
              <a:t>Faciliter le transport</a:t>
            </a:r>
          </a:p>
        </p:txBody>
      </p:sp>
      <p:sp>
        <p:nvSpPr>
          <p:cNvPr id="115716" name="Rectangle 4">
            <a:extLst>
              <a:ext uri="{FF2B5EF4-FFF2-40B4-BE49-F238E27FC236}">
                <a16:creationId xmlns:a16="http://schemas.microsoft.com/office/drawing/2014/main" id="{3F681EA6-619A-6C6C-5CC9-501DD2B26932}"/>
              </a:ext>
            </a:extLst>
          </p:cNvPr>
          <p:cNvSpPr>
            <a:spLocks noGrp="1"/>
          </p:cNvSpPr>
          <p:nvPr>
            <p:ph sz="half" idx="2"/>
          </p:nvPr>
        </p:nvSpPr>
        <p:spPr>
          <a:xfrm>
            <a:off x="4495800" y="3714750"/>
            <a:ext cx="4343400" cy="2667000"/>
          </a:xfrm>
        </p:spPr>
        <p:txBody>
          <a:bodyPr/>
          <a:lstStyle/>
          <a:p>
            <a:pPr eaLnBrk="1" hangingPunct="1">
              <a:buClr>
                <a:srgbClr val="FF0000"/>
              </a:buClr>
              <a:buFont typeface="Wingdings 2" pitchFamily="2" charset="2"/>
              <a:buChar char=""/>
            </a:pPr>
            <a:r>
              <a:rPr lang="fr-FR" altLang="fr-FR" sz="1600">
                <a:ea typeface="ＭＳ Ｐゴシック" panose="020B0600070205080204" pitchFamily="34" charset="-128"/>
              </a:rPr>
              <a:t>Attirer le consommateur</a:t>
            </a:r>
          </a:p>
          <a:p>
            <a:pPr eaLnBrk="1" hangingPunct="1">
              <a:buClr>
                <a:srgbClr val="FF0000"/>
              </a:buClr>
              <a:buFont typeface="Wingdings 2" pitchFamily="2" charset="2"/>
              <a:buChar char=""/>
            </a:pPr>
            <a:r>
              <a:rPr lang="fr-FR" altLang="fr-FR" sz="1600">
                <a:ea typeface="ＭＳ Ｐゴシック" panose="020B0600070205080204" pitchFamily="34" charset="-128"/>
              </a:rPr>
              <a:t>Identifier le produit</a:t>
            </a:r>
          </a:p>
          <a:p>
            <a:pPr eaLnBrk="1" hangingPunct="1">
              <a:buClr>
                <a:srgbClr val="FF0000"/>
              </a:buClr>
              <a:buFont typeface="Wingdings 2" pitchFamily="2" charset="2"/>
              <a:buChar char=""/>
            </a:pPr>
            <a:r>
              <a:rPr lang="fr-FR" altLang="fr-FR" sz="1600">
                <a:ea typeface="ＭＳ Ｐゴシック" panose="020B0600070205080204" pitchFamily="34" charset="-128"/>
              </a:rPr>
              <a:t>Informer le consommateur</a:t>
            </a:r>
          </a:p>
          <a:p>
            <a:pPr eaLnBrk="1" hangingPunct="1">
              <a:buClr>
                <a:srgbClr val="FF0000"/>
              </a:buClr>
              <a:buFont typeface="Wingdings 2" pitchFamily="2" charset="2"/>
              <a:buChar char=""/>
            </a:pPr>
            <a:r>
              <a:rPr lang="fr-FR" altLang="fr-FR" sz="1600">
                <a:ea typeface="ＭＳ Ｐゴシック" panose="020B0600070205080204" pitchFamily="34" charset="-128"/>
              </a:rPr>
              <a:t>Véhiculer une image</a:t>
            </a:r>
          </a:p>
          <a:p>
            <a:pPr eaLnBrk="1" hangingPunct="1">
              <a:buClr>
                <a:srgbClr val="FF0000"/>
              </a:buClr>
              <a:buFont typeface="Wingdings 2" pitchFamily="2" charset="2"/>
              <a:buChar char=""/>
            </a:pPr>
            <a:r>
              <a:rPr lang="fr-FR" altLang="fr-FR" sz="1600">
                <a:ea typeface="ＭＳ Ｐゴシック" panose="020B0600070205080204" pitchFamily="34" charset="-128"/>
              </a:rPr>
              <a:t>faciliter l ’utilisation</a:t>
            </a:r>
          </a:p>
        </p:txBody>
      </p:sp>
      <p:sp>
        <p:nvSpPr>
          <p:cNvPr id="211971" name="Espace réservé du numéro de diapositive 4">
            <a:extLst>
              <a:ext uri="{FF2B5EF4-FFF2-40B4-BE49-F238E27FC236}">
                <a16:creationId xmlns:a16="http://schemas.microsoft.com/office/drawing/2014/main" id="{EF7E1054-97D8-7FB9-3814-170507C5B0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fld id="{F93BF293-407F-804F-AA74-A924DAE480B9}" type="slidenum">
              <a:rPr lang="en-US" altLang="fr-FR" smtClean="0">
                <a:solidFill>
                  <a:schemeClr val="bg1"/>
                </a:solidFill>
              </a:rPr>
              <a:pPr/>
              <a:t>99</a:t>
            </a:fld>
            <a:endParaRPr lang="en-US" altLang="fr-FR">
              <a:solidFill>
                <a:schemeClr val="bg1"/>
              </a:solidFill>
            </a:endParaRPr>
          </a:p>
        </p:txBody>
      </p:sp>
      <p:sp>
        <p:nvSpPr>
          <p:cNvPr id="211972" name="Rectangle 6">
            <a:extLst>
              <a:ext uri="{FF2B5EF4-FFF2-40B4-BE49-F238E27FC236}">
                <a16:creationId xmlns:a16="http://schemas.microsoft.com/office/drawing/2014/main" id="{F6C2D91B-243F-236F-85CD-2E76FA80B56E}"/>
              </a:ext>
            </a:extLst>
          </p:cNvPr>
          <p:cNvSpPr>
            <a:spLocks noChangeArrowheads="1"/>
          </p:cNvSpPr>
          <p:nvPr/>
        </p:nvSpPr>
        <p:spPr bwMode="auto">
          <a:xfrm>
            <a:off x="304800" y="3581400"/>
            <a:ext cx="85344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15719" name="Text Box 7">
            <a:extLst>
              <a:ext uri="{FF2B5EF4-FFF2-40B4-BE49-F238E27FC236}">
                <a16:creationId xmlns:a16="http://schemas.microsoft.com/office/drawing/2014/main" id="{49B53B0D-452A-E758-5173-AE97BDF7E50B}"/>
              </a:ext>
            </a:extLst>
          </p:cNvPr>
          <p:cNvSpPr txBox="1">
            <a:spLocks noChangeArrowheads="1"/>
          </p:cNvSpPr>
          <p:nvPr/>
        </p:nvSpPr>
        <p:spPr bwMode="auto">
          <a:xfrm>
            <a:off x="593725" y="4205288"/>
            <a:ext cx="3430588" cy="1311275"/>
          </a:xfrm>
          <a:prstGeom prst="rect">
            <a:avLst/>
          </a:prstGeom>
          <a:no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fr-FR" altLang="fr-FR" sz="4000" b="1">
                <a:solidFill>
                  <a:schemeClr val="hlink"/>
                </a:solidFill>
                <a:effectLst>
                  <a:outerShdw blurRad="38100" dist="38100" dir="2700000" algn="tl">
                    <a:srgbClr val="C0C0C0"/>
                  </a:outerShdw>
                </a:effectLst>
                <a:latin typeface="Times New Roman" panose="02020603050405020304" pitchFamily="18" charset="0"/>
              </a:rPr>
              <a:t>FONCTIONS</a:t>
            </a:r>
          </a:p>
          <a:p>
            <a:pPr algn="ctr">
              <a:defRPr/>
            </a:pPr>
            <a:r>
              <a:rPr lang="fr-FR" altLang="fr-FR" sz="4000" b="1">
                <a:solidFill>
                  <a:schemeClr val="hlink"/>
                </a:solidFill>
                <a:effectLst>
                  <a:outerShdw blurRad="38100" dist="38100" dir="2700000" algn="tl">
                    <a:srgbClr val="C0C0C0"/>
                  </a:outerShdw>
                </a:effectLst>
                <a:latin typeface="Times New Roman" panose="02020603050405020304" pitchFamily="18" charset="0"/>
              </a:rPr>
              <a:t>MARKETING</a:t>
            </a:r>
            <a:endParaRPr lang="fr-FR" altLang="fr-FR">
              <a:solidFill>
                <a:schemeClr val="hlink"/>
              </a:solidFill>
              <a:latin typeface="Times New Roman" panose="02020603050405020304" pitchFamily="18" charset="0"/>
            </a:endParaRPr>
          </a:p>
        </p:txBody>
      </p:sp>
      <p:sp>
        <p:nvSpPr>
          <p:cNvPr id="211974" name="Rectangle 8">
            <a:extLst>
              <a:ext uri="{FF2B5EF4-FFF2-40B4-BE49-F238E27FC236}">
                <a16:creationId xmlns:a16="http://schemas.microsoft.com/office/drawing/2014/main" id="{AF7C125F-282B-C05A-4E2D-334113063B25}"/>
              </a:ext>
            </a:extLst>
          </p:cNvPr>
          <p:cNvSpPr>
            <a:spLocks noChangeArrowheads="1"/>
          </p:cNvSpPr>
          <p:nvPr/>
        </p:nvSpPr>
        <p:spPr bwMode="auto">
          <a:xfrm>
            <a:off x="304800" y="1341438"/>
            <a:ext cx="84582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endParaRPr lang="fr-FR" altLang="fr-FR"/>
          </a:p>
        </p:txBody>
      </p:sp>
      <p:sp>
        <p:nvSpPr>
          <p:cNvPr id="115721" name="Rectangle 9">
            <a:extLst>
              <a:ext uri="{FF2B5EF4-FFF2-40B4-BE49-F238E27FC236}">
                <a16:creationId xmlns:a16="http://schemas.microsoft.com/office/drawing/2014/main" id="{93AEE714-C6ED-2931-3B36-5620DF7FE9DF}"/>
              </a:ext>
            </a:extLst>
          </p:cNvPr>
          <p:cNvSpPr>
            <a:spLocks noChangeArrowheads="1"/>
          </p:cNvSpPr>
          <p:nvPr/>
        </p:nvSpPr>
        <p:spPr bwMode="auto">
          <a:xfrm>
            <a:off x="4818063" y="1614488"/>
            <a:ext cx="3571875" cy="1311275"/>
          </a:xfrm>
          <a:prstGeom prst="rect">
            <a:avLst/>
          </a:prstGeom>
          <a:noFill/>
          <a:ln w="9525">
            <a:noFill/>
            <a:miter lim="800000"/>
            <a:headEnd/>
            <a:tailEnd/>
          </a:ln>
          <a:effectLst/>
        </p:spPr>
        <p:txBody>
          <a:bodyPr wrap="none">
            <a:spAutoFit/>
          </a:bodyPr>
          <a:lstStyle/>
          <a:p>
            <a:pPr algn="ctr">
              <a:defRPr/>
            </a:pPr>
            <a:r>
              <a:rPr lang="fr-FR" sz="4000" b="1">
                <a:solidFill>
                  <a:schemeClr val="hlink"/>
                </a:solidFill>
                <a:effectLst>
                  <a:outerShdw blurRad="38100" dist="38100" dir="2700000" algn="tl">
                    <a:srgbClr val="000000"/>
                  </a:outerShdw>
                </a:effectLst>
                <a:latin typeface="Times New Roman" charset="0"/>
                <a:ea typeface="+mn-ea"/>
              </a:rPr>
              <a:t>FONCTIONS</a:t>
            </a:r>
          </a:p>
          <a:p>
            <a:pPr algn="ctr">
              <a:defRPr/>
            </a:pPr>
            <a:r>
              <a:rPr lang="fr-FR" sz="4000" b="1">
                <a:solidFill>
                  <a:schemeClr val="hlink"/>
                </a:solidFill>
                <a:effectLst>
                  <a:outerShdw blurRad="38100" dist="38100" dir="2700000" algn="tl">
                    <a:srgbClr val="000000"/>
                  </a:outerShdw>
                </a:effectLst>
                <a:latin typeface="Times New Roman" charset="0"/>
                <a:ea typeface="+mn-ea"/>
              </a:rPr>
              <a:t>TECHNIQUES</a:t>
            </a:r>
          </a:p>
        </p:txBody>
      </p:sp>
      <p:sp>
        <p:nvSpPr>
          <p:cNvPr id="211976" name="Rectangle 10">
            <a:extLst>
              <a:ext uri="{FF2B5EF4-FFF2-40B4-BE49-F238E27FC236}">
                <a16:creationId xmlns:a16="http://schemas.microsoft.com/office/drawing/2014/main" id="{56C343E3-715D-A234-D525-8BD70F8B5B9C}"/>
              </a:ext>
            </a:extLst>
          </p:cNvPr>
          <p:cNvSpPr>
            <a:spLocks noChangeArrowheads="1"/>
          </p:cNvSpPr>
          <p:nvPr/>
        </p:nvSpPr>
        <p:spPr bwMode="auto">
          <a:xfrm>
            <a:off x="0" y="188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charset="0"/>
                <a:ea typeface="ＭＳ Ｐゴシック" panose="020B0600070205080204" pitchFamily="34" charset="-128"/>
              </a:defRPr>
            </a:lvl1pPr>
            <a:lvl2pPr marL="37931725" indent="-37474525">
              <a:defRPr>
                <a:solidFill>
                  <a:schemeClr val="tx1"/>
                </a:solidFill>
                <a:latin typeface="Times" charset="0"/>
                <a:ea typeface="ＭＳ Ｐゴシック" panose="020B0600070205080204" pitchFamily="34" charset="-128"/>
              </a:defRPr>
            </a:lvl2pPr>
            <a:lvl3pPr marL="1143000" indent="-228600">
              <a:defRPr>
                <a:solidFill>
                  <a:schemeClr val="tx1"/>
                </a:solidFill>
                <a:latin typeface="Times" charset="0"/>
                <a:ea typeface="ＭＳ Ｐゴシック" panose="020B0600070205080204" pitchFamily="34" charset="-128"/>
              </a:defRPr>
            </a:lvl3pPr>
            <a:lvl4pPr marL="1600200" indent="-228600">
              <a:defRPr>
                <a:solidFill>
                  <a:schemeClr val="tx1"/>
                </a:solidFill>
                <a:latin typeface="Times" charset="0"/>
                <a:ea typeface="ＭＳ Ｐゴシック" panose="020B0600070205080204" pitchFamily="34" charset="-128"/>
              </a:defRPr>
            </a:lvl4pPr>
            <a:lvl5pPr marL="2057400" indent="-228600">
              <a:defRPr>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charset="0"/>
                <a:ea typeface="ＭＳ Ｐゴシック" panose="020B0600070205080204" pitchFamily="34" charset="-128"/>
              </a:defRPr>
            </a:lvl9pPr>
          </a:lstStyle>
          <a:p>
            <a:pPr algn="ctr" eaLnBrk="1" hangingPunct="1"/>
            <a:r>
              <a:rPr lang="fr-FR" altLang="fr-FR" sz="3600">
                <a:solidFill>
                  <a:schemeClr val="tx2"/>
                </a:solidFill>
                <a:latin typeface="Arial Black" panose="020B0604020202020204" pitchFamily="34" charset="0"/>
              </a:rPr>
              <a:t>1 – Les fonctions de l’emballage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5721"/>
                                        </p:tgtEl>
                                        <p:attrNameLst>
                                          <p:attrName>style.visibility</p:attrName>
                                        </p:attrNameLst>
                                      </p:cBhvr>
                                      <p:to>
                                        <p:strVal val="visible"/>
                                      </p:to>
                                    </p:set>
                                    <p:animEffect transition="in" filter="checkerboard(across)">
                                      <p:cBhvr>
                                        <p:cTn id="7" dur="500"/>
                                        <p:tgtEl>
                                          <p:spTgt spid="115721"/>
                                        </p:tgtEl>
                                      </p:cBhvr>
                                    </p:animEffect>
                                  </p:childTnLst>
                                </p:cTn>
                              </p:par>
                              <p:par>
                                <p:cTn id="8" presetID="5" presetClass="entr" presetSubtype="10" fill="hold" nodeType="withEffect">
                                  <p:stCondLst>
                                    <p:cond delay="0"/>
                                  </p:stCondLst>
                                  <p:childTnLst>
                                    <p:set>
                                      <p:cBhvr>
                                        <p:cTn id="9" dur="1" fill="hold">
                                          <p:stCondLst>
                                            <p:cond delay="0"/>
                                          </p:stCondLst>
                                        </p:cTn>
                                        <p:tgtEl>
                                          <p:spTgt spid="115719"/>
                                        </p:tgtEl>
                                        <p:attrNameLst>
                                          <p:attrName>style.visibility</p:attrName>
                                        </p:attrNameLst>
                                      </p:cBhvr>
                                      <p:to>
                                        <p:strVal val="visible"/>
                                      </p:to>
                                    </p:set>
                                    <p:animEffect transition="in" filter="checkerboard(across)">
                                      <p:cBhvr>
                                        <p:cTn id="10" dur="500"/>
                                        <p:tgtEl>
                                          <p:spTgt spid="115719"/>
                                        </p:tgtEl>
                                      </p:cBhvr>
                                    </p:animEffect>
                                  </p:childTnLst>
                                </p:cTn>
                              </p:par>
                            </p:childTnLst>
                          </p:cTn>
                        </p:par>
                        <p:par>
                          <p:cTn id="11" fill="hold" nodeType="afterGroup">
                            <p:stCondLst>
                              <p:cond delay="500"/>
                            </p:stCondLst>
                            <p:childTnLst>
                              <p:par>
                                <p:cTn id="12" presetID="53" presetClass="entr" presetSubtype="0" fill="hold" nodeType="afterEffect">
                                  <p:stCondLst>
                                    <p:cond delay="0"/>
                                  </p:stCondLst>
                                  <p:childTnLst>
                                    <p:set>
                                      <p:cBhvr>
                                        <p:cTn id="13" dur="1" fill="hold">
                                          <p:stCondLst>
                                            <p:cond delay="0"/>
                                          </p:stCondLst>
                                        </p:cTn>
                                        <p:tgtEl>
                                          <p:spTgt spid="115715">
                                            <p:txEl>
                                              <p:pRg st="0" end="0"/>
                                            </p:txEl>
                                          </p:spTgt>
                                        </p:tgtEl>
                                        <p:attrNameLst>
                                          <p:attrName>style.visibility</p:attrName>
                                        </p:attrNameLst>
                                      </p:cBhvr>
                                      <p:to>
                                        <p:strVal val="visible"/>
                                      </p:to>
                                    </p:set>
                                    <p:anim calcmode="lin" valueType="num">
                                      <p:cBhvr>
                                        <p:cTn id="14" dur="500" fill="hold"/>
                                        <p:tgtEl>
                                          <p:spTgt spid="1157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57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5715">
                                            <p:txEl>
                                              <p:pRg st="0" end="0"/>
                                            </p:txEl>
                                          </p:spTgt>
                                        </p:tgtEl>
                                      </p:cBhvr>
                                    </p:animEffect>
                                  </p:childTnLst>
                                </p:cTn>
                              </p:par>
                            </p:childTnLst>
                          </p:cTn>
                        </p:par>
                        <p:par>
                          <p:cTn id="17" fill="hold" nodeType="afterGroup">
                            <p:stCondLst>
                              <p:cond delay="1000"/>
                            </p:stCondLst>
                            <p:childTnLst>
                              <p:par>
                                <p:cTn id="18" presetID="53" presetClass="entr" presetSubtype="0" fill="hold" nodeType="afterEffect">
                                  <p:stCondLst>
                                    <p:cond delay="0"/>
                                  </p:stCondLst>
                                  <p:childTnLst>
                                    <p:set>
                                      <p:cBhvr>
                                        <p:cTn id="19" dur="1" fill="hold">
                                          <p:stCondLst>
                                            <p:cond delay="0"/>
                                          </p:stCondLst>
                                        </p:cTn>
                                        <p:tgtEl>
                                          <p:spTgt spid="115715">
                                            <p:txEl>
                                              <p:pRg st="1" end="1"/>
                                            </p:txEl>
                                          </p:spTgt>
                                        </p:tgtEl>
                                        <p:attrNameLst>
                                          <p:attrName>style.visibility</p:attrName>
                                        </p:attrNameLst>
                                      </p:cBhvr>
                                      <p:to>
                                        <p:strVal val="visible"/>
                                      </p:to>
                                    </p:set>
                                    <p:anim calcmode="lin" valueType="num">
                                      <p:cBhvr>
                                        <p:cTn id="20" dur="500" fill="hold"/>
                                        <p:tgtEl>
                                          <p:spTgt spid="11571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1571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115715">
                                            <p:txEl>
                                              <p:pRg st="1" end="1"/>
                                            </p:txEl>
                                          </p:spTgt>
                                        </p:tgtEl>
                                      </p:cBhvr>
                                    </p:animEffect>
                                  </p:childTnLst>
                                </p:cTn>
                              </p:par>
                            </p:childTnLst>
                          </p:cTn>
                        </p:par>
                        <p:par>
                          <p:cTn id="23" fill="hold" nodeType="afterGroup">
                            <p:stCondLst>
                              <p:cond delay="1500"/>
                            </p:stCondLst>
                            <p:childTnLst>
                              <p:par>
                                <p:cTn id="24" presetID="53" presetClass="entr" presetSubtype="0" fill="hold" nodeType="afterEffect">
                                  <p:stCondLst>
                                    <p:cond delay="0"/>
                                  </p:stCondLst>
                                  <p:childTnLst>
                                    <p:set>
                                      <p:cBhvr>
                                        <p:cTn id="25" dur="1" fill="hold">
                                          <p:stCondLst>
                                            <p:cond delay="0"/>
                                          </p:stCondLst>
                                        </p:cTn>
                                        <p:tgtEl>
                                          <p:spTgt spid="115715">
                                            <p:txEl>
                                              <p:pRg st="2" end="2"/>
                                            </p:txEl>
                                          </p:spTgt>
                                        </p:tgtEl>
                                        <p:attrNameLst>
                                          <p:attrName>style.visibility</p:attrName>
                                        </p:attrNameLst>
                                      </p:cBhvr>
                                      <p:to>
                                        <p:strVal val="visible"/>
                                      </p:to>
                                    </p:set>
                                    <p:anim calcmode="lin" valueType="num">
                                      <p:cBhvr>
                                        <p:cTn id="26" dur="500" fill="hold"/>
                                        <p:tgtEl>
                                          <p:spTgt spid="11571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571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5715">
                                            <p:txEl>
                                              <p:pRg st="2" end="2"/>
                                            </p:txEl>
                                          </p:spTgt>
                                        </p:tgtEl>
                                      </p:cBhvr>
                                    </p:animEffect>
                                  </p:childTnLst>
                                </p:cTn>
                              </p:par>
                            </p:childTnLst>
                          </p:cTn>
                        </p:par>
                        <p:par>
                          <p:cTn id="29" fill="hold" nodeType="afterGroup">
                            <p:stCondLst>
                              <p:cond delay="2000"/>
                            </p:stCondLst>
                            <p:childTnLst>
                              <p:par>
                                <p:cTn id="30" presetID="53" presetClass="entr" presetSubtype="0" fill="hold" nodeType="afterEffect">
                                  <p:stCondLst>
                                    <p:cond delay="0"/>
                                  </p:stCondLst>
                                  <p:childTnLst>
                                    <p:set>
                                      <p:cBhvr>
                                        <p:cTn id="31" dur="1" fill="hold">
                                          <p:stCondLst>
                                            <p:cond delay="0"/>
                                          </p:stCondLst>
                                        </p:cTn>
                                        <p:tgtEl>
                                          <p:spTgt spid="115715">
                                            <p:txEl>
                                              <p:pRg st="3" end="3"/>
                                            </p:txEl>
                                          </p:spTgt>
                                        </p:tgtEl>
                                        <p:attrNameLst>
                                          <p:attrName>style.visibility</p:attrName>
                                        </p:attrNameLst>
                                      </p:cBhvr>
                                      <p:to>
                                        <p:strVal val="visible"/>
                                      </p:to>
                                    </p:set>
                                    <p:anim calcmode="lin" valueType="num">
                                      <p:cBhvr>
                                        <p:cTn id="32" dur="500" fill="hold"/>
                                        <p:tgtEl>
                                          <p:spTgt spid="11571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1571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115715">
                                            <p:txEl>
                                              <p:pRg st="3" end="3"/>
                                            </p:txEl>
                                          </p:spTgt>
                                        </p:tgtEl>
                                      </p:cBhvr>
                                    </p:animEffect>
                                  </p:childTnLst>
                                </p:cTn>
                              </p:par>
                            </p:childTnLst>
                          </p:cTn>
                        </p:par>
                        <p:par>
                          <p:cTn id="35" fill="hold" nodeType="afterGroup">
                            <p:stCondLst>
                              <p:cond delay="2500"/>
                            </p:stCondLst>
                            <p:childTnLst>
                              <p:par>
                                <p:cTn id="36" presetID="53" presetClass="entr" presetSubtype="0" fill="hold" nodeType="afterEffect">
                                  <p:stCondLst>
                                    <p:cond delay="0"/>
                                  </p:stCondLst>
                                  <p:childTnLst>
                                    <p:set>
                                      <p:cBhvr>
                                        <p:cTn id="37" dur="1" fill="hold">
                                          <p:stCondLst>
                                            <p:cond delay="0"/>
                                          </p:stCondLst>
                                        </p:cTn>
                                        <p:tgtEl>
                                          <p:spTgt spid="115716">
                                            <p:txEl>
                                              <p:pRg st="0" end="0"/>
                                            </p:txEl>
                                          </p:spTgt>
                                        </p:tgtEl>
                                        <p:attrNameLst>
                                          <p:attrName>style.visibility</p:attrName>
                                        </p:attrNameLst>
                                      </p:cBhvr>
                                      <p:to>
                                        <p:strVal val="visible"/>
                                      </p:to>
                                    </p:set>
                                    <p:anim calcmode="lin" valueType="num">
                                      <p:cBhvr>
                                        <p:cTn id="38" dur="500" fill="hold"/>
                                        <p:tgtEl>
                                          <p:spTgt spid="1157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157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15716">
                                            <p:txEl>
                                              <p:pRg st="0" end="0"/>
                                            </p:txEl>
                                          </p:spTgt>
                                        </p:tgtEl>
                                      </p:cBhvr>
                                    </p:animEffect>
                                  </p:childTnLst>
                                </p:cTn>
                              </p:par>
                            </p:childTnLst>
                          </p:cTn>
                        </p:par>
                        <p:par>
                          <p:cTn id="41" fill="hold" nodeType="afterGroup">
                            <p:stCondLst>
                              <p:cond delay="3000"/>
                            </p:stCondLst>
                            <p:childTnLst>
                              <p:par>
                                <p:cTn id="42" presetID="53" presetClass="entr" presetSubtype="0" fill="hold" nodeType="afterEffect">
                                  <p:stCondLst>
                                    <p:cond delay="0"/>
                                  </p:stCondLst>
                                  <p:childTnLst>
                                    <p:set>
                                      <p:cBhvr>
                                        <p:cTn id="43" dur="1" fill="hold">
                                          <p:stCondLst>
                                            <p:cond delay="0"/>
                                          </p:stCondLst>
                                        </p:cTn>
                                        <p:tgtEl>
                                          <p:spTgt spid="115716">
                                            <p:txEl>
                                              <p:pRg st="1" end="1"/>
                                            </p:txEl>
                                          </p:spTgt>
                                        </p:tgtEl>
                                        <p:attrNameLst>
                                          <p:attrName>style.visibility</p:attrName>
                                        </p:attrNameLst>
                                      </p:cBhvr>
                                      <p:to>
                                        <p:strVal val="visible"/>
                                      </p:to>
                                    </p:set>
                                    <p:anim calcmode="lin" valueType="num">
                                      <p:cBhvr>
                                        <p:cTn id="44" dur="500" fill="hold"/>
                                        <p:tgtEl>
                                          <p:spTgt spid="115716">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115716">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115716">
                                            <p:txEl>
                                              <p:pRg st="1" end="1"/>
                                            </p:txEl>
                                          </p:spTgt>
                                        </p:tgtEl>
                                      </p:cBhvr>
                                    </p:animEffect>
                                  </p:childTnLst>
                                </p:cTn>
                              </p:par>
                            </p:childTnLst>
                          </p:cTn>
                        </p:par>
                        <p:par>
                          <p:cTn id="47" fill="hold" nodeType="afterGroup">
                            <p:stCondLst>
                              <p:cond delay="3500"/>
                            </p:stCondLst>
                            <p:childTnLst>
                              <p:par>
                                <p:cTn id="48" presetID="53" presetClass="entr" presetSubtype="0" fill="hold" nodeType="afterEffect">
                                  <p:stCondLst>
                                    <p:cond delay="0"/>
                                  </p:stCondLst>
                                  <p:childTnLst>
                                    <p:set>
                                      <p:cBhvr>
                                        <p:cTn id="49" dur="1" fill="hold">
                                          <p:stCondLst>
                                            <p:cond delay="0"/>
                                          </p:stCondLst>
                                        </p:cTn>
                                        <p:tgtEl>
                                          <p:spTgt spid="115716">
                                            <p:txEl>
                                              <p:pRg st="2" end="2"/>
                                            </p:txEl>
                                          </p:spTgt>
                                        </p:tgtEl>
                                        <p:attrNameLst>
                                          <p:attrName>style.visibility</p:attrName>
                                        </p:attrNameLst>
                                      </p:cBhvr>
                                      <p:to>
                                        <p:strVal val="visible"/>
                                      </p:to>
                                    </p:set>
                                    <p:anim calcmode="lin" valueType="num">
                                      <p:cBhvr>
                                        <p:cTn id="50" dur="500" fill="hold"/>
                                        <p:tgtEl>
                                          <p:spTgt spid="115716">
                                            <p:txEl>
                                              <p:pRg st="2" end="2"/>
                                            </p:txEl>
                                          </p:spTgt>
                                        </p:tgtEl>
                                        <p:attrNameLst>
                                          <p:attrName>ppt_w</p:attrName>
                                        </p:attrNameLst>
                                      </p:cBhvr>
                                      <p:tavLst>
                                        <p:tav tm="0">
                                          <p:val>
                                            <p:fltVal val="0"/>
                                          </p:val>
                                        </p:tav>
                                        <p:tav tm="100000">
                                          <p:val>
                                            <p:strVal val="#ppt_w"/>
                                          </p:val>
                                        </p:tav>
                                      </p:tavLst>
                                    </p:anim>
                                    <p:anim calcmode="lin" valueType="num">
                                      <p:cBhvr>
                                        <p:cTn id="51" dur="500" fill="hold"/>
                                        <p:tgtEl>
                                          <p:spTgt spid="115716">
                                            <p:txEl>
                                              <p:pRg st="2" end="2"/>
                                            </p:txEl>
                                          </p:spTgt>
                                        </p:tgtEl>
                                        <p:attrNameLst>
                                          <p:attrName>ppt_h</p:attrName>
                                        </p:attrNameLst>
                                      </p:cBhvr>
                                      <p:tavLst>
                                        <p:tav tm="0">
                                          <p:val>
                                            <p:fltVal val="0"/>
                                          </p:val>
                                        </p:tav>
                                        <p:tav tm="100000">
                                          <p:val>
                                            <p:strVal val="#ppt_h"/>
                                          </p:val>
                                        </p:tav>
                                      </p:tavLst>
                                    </p:anim>
                                    <p:animEffect transition="in" filter="fade">
                                      <p:cBhvr>
                                        <p:cTn id="52" dur="500"/>
                                        <p:tgtEl>
                                          <p:spTgt spid="115716">
                                            <p:txEl>
                                              <p:pRg st="2" end="2"/>
                                            </p:txEl>
                                          </p:spTgt>
                                        </p:tgtEl>
                                      </p:cBhvr>
                                    </p:animEffect>
                                  </p:childTnLst>
                                </p:cTn>
                              </p:par>
                            </p:childTnLst>
                          </p:cTn>
                        </p:par>
                        <p:par>
                          <p:cTn id="53" fill="hold" nodeType="afterGroup">
                            <p:stCondLst>
                              <p:cond delay="4000"/>
                            </p:stCondLst>
                            <p:childTnLst>
                              <p:par>
                                <p:cTn id="54" presetID="53" presetClass="entr" presetSubtype="0" fill="hold" nodeType="afterEffect">
                                  <p:stCondLst>
                                    <p:cond delay="0"/>
                                  </p:stCondLst>
                                  <p:childTnLst>
                                    <p:set>
                                      <p:cBhvr>
                                        <p:cTn id="55" dur="1" fill="hold">
                                          <p:stCondLst>
                                            <p:cond delay="0"/>
                                          </p:stCondLst>
                                        </p:cTn>
                                        <p:tgtEl>
                                          <p:spTgt spid="115716">
                                            <p:txEl>
                                              <p:pRg st="3" end="3"/>
                                            </p:txEl>
                                          </p:spTgt>
                                        </p:tgtEl>
                                        <p:attrNameLst>
                                          <p:attrName>style.visibility</p:attrName>
                                        </p:attrNameLst>
                                      </p:cBhvr>
                                      <p:to>
                                        <p:strVal val="visible"/>
                                      </p:to>
                                    </p:set>
                                    <p:anim calcmode="lin" valueType="num">
                                      <p:cBhvr>
                                        <p:cTn id="56" dur="500" fill="hold"/>
                                        <p:tgtEl>
                                          <p:spTgt spid="115716">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115716">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115716">
                                            <p:txEl>
                                              <p:pRg st="3" end="3"/>
                                            </p:txEl>
                                          </p:spTgt>
                                        </p:tgtEl>
                                      </p:cBhvr>
                                    </p:animEffect>
                                  </p:childTnLst>
                                </p:cTn>
                              </p:par>
                            </p:childTnLst>
                          </p:cTn>
                        </p:par>
                        <p:par>
                          <p:cTn id="59" fill="hold" nodeType="afterGroup">
                            <p:stCondLst>
                              <p:cond delay="4500"/>
                            </p:stCondLst>
                            <p:childTnLst>
                              <p:par>
                                <p:cTn id="60" presetID="53" presetClass="entr" presetSubtype="0" fill="hold" nodeType="afterEffect">
                                  <p:stCondLst>
                                    <p:cond delay="0"/>
                                  </p:stCondLst>
                                  <p:childTnLst>
                                    <p:set>
                                      <p:cBhvr>
                                        <p:cTn id="61" dur="1" fill="hold">
                                          <p:stCondLst>
                                            <p:cond delay="0"/>
                                          </p:stCondLst>
                                        </p:cTn>
                                        <p:tgtEl>
                                          <p:spTgt spid="115716">
                                            <p:txEl>
                                              <p:pRg st="4" end="4"/>
                                            </p:txEl>
                                          </p:spTgt>
                                        </p:tgtEl>
                                        <p:attrNameLst>
                                          <p:attrName>style.visibility</p:attrName>
                                        </p:attrNameLst>
                                      </p:cBhvr>
                                      <p:to>
                                        <p:strVal val="visible"/>
                                      </p:to>
                                    </p:set>
                                    <p:anim calcmode="lin" valueType="num">
                                      <p:cBhvr>
                                        <p:cTn id="62" dur="500" fill="hold"/>
                                        <p:tgtEl>
                                          <p:spTgt spid="115716">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115716">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1157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16" grpId="0" build="p"/>
      <p:bldP spid="115719" grpId="0"/>
      <p:bldP spid="115721" grpId="0"/>
    </p:bldLst>
  </p:timing>
</p:sld>
</file>

<file path=ppt/theme/theme1.xml><?xml version="1.0" encoding="utf-8"?>
<a:theme xmlns:a="http://schemas.openxmlformats.org/drawingml/2006/main" name="Avantage">
  <a:themeElements>
    <a:clrScheme name="A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vantage">
      <a:majorFont>
        <a:latin typeface="Rockwell"/>
        <a:ea typeface=""/>
        <a:cs typeface=""/>
        <a:font script="Jpan" typeface="ＭＳ ゴシック"/>
      </a:majorFont>
      <a:minorFont>
        <a:latin typeface="Rockwell"/>
        <a:ea typeface=""/>
        <a:cs typeface=""/>
        <a:font script="Jpan" typeface="ＭＳ ゴシック"/>
      </a:minorFont>
    </a:fontScheme>
    <a:fmtScheme name="A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Avantage.thmx</Template>
  <TotalTime>3842</TotalTime>
  <Words>10171</Words>
  <Application>Microsoft Macintosh PowerPoint</Application>
  <PresentationFormat>Affichage à l'écran (4:3)</PresentationFormat>
  <Paragraphs>2704</Paragraphs>
  <Slides>256</Slides>
  <Notes>145</Notes>
  <HiddenSlides>0</HiddenSlides>
  <MMClips>1</MMClips>
  <ScaleCrop>false</ScaleCrop>
  <HeadingPairs>
    <vt:vector size="8" baseType="variant">
      <vt:variant>
        <vt:lpstr>Polices utilisées</vt:lpstr>
      </vt:variant>
      <vt:variant>
        <vt:i4>17</vt:i4>
      </vt:variant>
      <vt:variant>
        <vt:lpstr>Thème</vt:lpstr>
      </vt:variant>
      <vt:variant>
        <vt:i4>1</vt:i4>
      </vt:variant>
      <vt:variant>
        <vt:lpstr>Serveurs OLE incorporés</vt:lpstr>
      </vt:variant>
      <vt:variant>
        <vt:i4>1</vt:i4>
      </vt:variant>
      <vt:variant>
        <vt:lpstr>Titres des diapositives</vt:lpstr>
      </vt:variant>
      <vt:variant>
        <vt:i4>256</vt:i4>
      </vt:variant>
    </vt:vector>
  </HeadingPairs>
  <TitlesOfParts>
    <vt:vector size="275" baseType="lpstr">
      <vt:lpstr>Times</vt:lpstr>
      <vt:lpstr>ＭＳ Ｐゴシック</vt:lpstr>
      <vt:lpstr>Arial</vt:lpstr>
      <vt:lpstr>Rockwell</vt:lpstr>
      <vt:lpstr>Wingdings</vt:lpstr>
      <vt:lpstr>Arial Black</vt:lpstr>
      <vt:lpstr>Stone Sans ITC TT-Bold</vt:lpstr>
      <vt:lpstr>Times New Roman</vt:lpstr>
      <vt:lpstr>Wingdings 2</vt:lpstr>
      <vt:lpstr>Swing</vt:lpstr>
      <vt:lpstr>Lucida Handwriting</vt:lpstr>
      <vt:lpstr>Webdings</vt:lpstr>
      <vt:lpstr>Symbol</vt:lpstr>
      <vt:lpstr>Montserrat</vt:lpstr>
      <vt:lpstr>Ubuntu</vt:lpstr>
      <vt:lpstr>inherit</vt:lpstr>
      <vt:lpstr>Helvetica Neue</vt:lpstr>
      <vt:lpstr>Avantage</vt:lpstr>
      <vt:lpstr>Document Microsoft Word 97 - 2004</vt:lpstr>
      <vt:lpstr>Marketing fondamental</vt:lpstr>
      <vt:lpstr>Introduction</vt:lpstr>
      <vt:lpstr>1- apparition du concept de marketing</vt:lpstr>
      <vt:lpstr>1- apparition du concept de marketing</vt:lpstr>
      <vt:lpstr>1- Apparition du concept de marketing</vt:lpstr>
      <vt:lpstr>2- Définition</vt:lpstr>
      <vt:lpstr>2- Définition</vt:lpstr>
      <vt:lpstr>2- Définition</vt:lpstr>
      <vt:lpstr>3- Domaines concernés</vt:lpstr>
      <vt:lpstr>3- Domaines concernés</vt:lpstr>
      <vt:lpstr>3- Domaines concernés</vt:lpstr>
      <vt:lpstr>3- Domaines concernés</vt:lpstr>
      <vt:lpstr>4- Evolution du marketing</vt:lpstr>
      <vt:lpstr>Présentation PowerPoint</vt:lpstr>
      <vt:lpstr>1ère Partie</vt:lpstr>
      <vt:lpstr>1 Les besoins</vt:lpstr>
      <vt:lpstr>1- Définition</vt:lpstr>
      <vt:lpstr>2- Caractéristiques</vt:lpstr>
      <vt:lpstr>3- Classification</vt:lpstr>
      <vt:lpstr>3- Classification</vt:lpstr>
      <vt:lpstr>2 - Le comportement d’achat du consommateur</vt:lpstr>
      <vt:lpstr>1- Définition</vt:lpstr>
      <vt:lpstr>2- Le processus de prise de décision</vt:lpstr>
      <vt:lpstr>2- Le processus de prise de décision</vt:lpstr>
      <vt:lpstr>2- Le processus de prise de décision</vt:lpstr>
      <vt:lpstr>3- Les facteurs explicatifs</vt:lpstr>
      <vt:lpstr>3- Les facteurs explicatifs</vt:lpstr>
      <vt:lpstr>3- Les facteurs explicatifs</vt:lpstr>
      <vt:lpstr>3- Les facteurs explicatifs</vt:lpstr>
      <vt:lpstr>3- Les facteurs explicatifs</vt:lpstr>
      <vt:lpstr>3- Les facteurs explicatifs</vt:lpstr>
      <vt:lpstr>3 - La Consommaction</vt:lpstr>
      <vt:lpstr>1 - le mouvement consumériste</vt:lpstr>
      <vt:lpstr>2 - les structures</vt:lpstr>
      <vt:lpstr>4 - Le marché et son environnement</vt:lpstr>
      <vt:lpstr>1 - Notions</vt:lpstr>
      <vt:lpstr>1 - Notions</vt:lpstr>
      <vt:lpstr>1 - Notions</vt:lpstr>
      <vt:lpstr>1 - Notions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Structure</vt:lpstr>
      <vt:lpstr>5 - La segmentation</vt:lpstr>
      <vt:lpstr>1 - Définition</vt:lpstr>
      <vt:lpstr>1 - Définition</vt:lpstr>
      <vt:lpstr>2 - Les principales méthodes de découpage en segments</vt:lpstr>
      <vt:lpstr>2 - Les principales méthodes de découpage en segments</vt:lpstr>
      <vt:lpstr>2 - Les principales méthodes de découpage en segments</vt:lpstr>
      <vt:lpstr>3 - Les critères de segmentation</vt:lpstr>
      <vt:lpstr>3 - Les critères de segmentation</vt:lpstr>
      <vt:lpstr>3 - Les critères de segmentation</vt:lpstr>
      <vt:lpstr>3 - Les critères de segmentation</vt:lpstr>
      <vt:lpstr>3 - Les critères de segmentation</vt:lpstr>
      <vt:lpstr>3 - Les stratégies de ciblage</vt:lpstr>
      <vt:lpstr>4 - Les stratégies</vt:lpstr>
      <vt:lpstr>3 - Les stratégies de ciblage</vt:lpstr>
      <vt:lpstr>3 - Les stratégies de ciblage</vt:lpstr>
      <vt:lpstr>3 - Les stratégies de ciblage</vt:lpstr>
      <vt:lpstr>4 - Les stratégies</vt:lpstr>
      <vt:lpstr>3 - Les stratégies de ciblage</vt:lpstr>
      <vt:lpstr>4 - Les stratégies</vt:lpstr>
      <vt:lpstr>4 - Les stratégies</vt:lpstr>
      <vt:lpstr>4 - Les stratégies</vt:lpstr>
      <vt:lpstr>Quiz 1</vt:lpstr>
      <vt:lpstr> 6 – L’étude de marché</vt:lpstr>
      <vt:lpstr>1 – Le système d’information mkt</vt:lpstr>
      <vt:lpstr>1 – Le système d’information mkt</vt:lpstr>
      <vt:lpstr>1 – Le système d’information mkt</vt:lpstr>
      <vt:lpstr>2 – Les différents types d’étude</vt:lpstr>
      <vt:lpstr> 7 – La prévision de la demande</vt:lpstr>
      <vt:lpstr>1 – Intérêt</vt:lpstr>
      <vt:lpstr>2 – Méthodes fondées sur l’analyse du passé</vt:lpstr>
      <vt:lpstr>3 – Méthodes tournées vers le futur</vt:lpstr>
      <vt:lpstr>2ème Partie</vt:lpstr>
      <vt:lpstr> 1 – Le concept de produit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2 – Qualité, normes et labels</vt:lpstr>
      <vt:lpstr>Présentation PowerPoint</vt:lpstr>
      <vt:lpstr>Présentation PowerPoint</vt:lpstr>
      <vt:lpstr>Présentation PowerPoint</vt:lpstr>
      <vt:lpstr>Présentation PowerPoint</vt:lpstr>
      <vt:lpstr>Présentation PowerPoint</vt:lpstr>
      <vt:lpstr> 3 – Le Packaging</vt:lpstr>
      <vt:lpstr>Présentation PowerPoint</vt:lpstr>
      <vt:lpstr>Présentation PowerPoint</vt:lpstr>
      <vt:lpstr>Présentation PowerPoint</vt:lpstr>
      <vt:lpstr>Présentation PowerPoint</vt:lpstr>
      <vt:lpstr> 4 – La Marque</vt:lpstr>
      <vt:lpstr>UNE MARQUE PEUT ETRE :</vt:lpstr>
      <vt:lpstr>UNE MARQUE PEUT ETRE :</vt:lpstr>
      <vt:lpstr>CRITERES DE LA MARQUE</vt:lpstr>
      <vt:lpstr>Présentation PowerPoint</vt:lpstr>
      <vt:lpstr>Présentation PowerPoint</vt:lpstr>
      <vt:lpstr>LES FONCTIONS DE LA MARQUE</vt:lpstr>
      <vt:lpstr>Présentation PowerPoint</vt:lpstr>
      <vt:lpstr>Présentation PowerPoint</vt:lpstr>
      <vt:lpstr>Présentation PowerPoint</vt:lpstr>
      <vt:lpstr>Présentation PowerPoint</vt:lpstr>
      <vt:lpstr> 5 – Les stratégies de produit</vt:lpstr>
      <vt:lpstr>Présentation PowerPoint</vt:lpstr>
      <vt:lpstr>Présentation PowerPoint</vt:lpstr>
      <vt:lpstr>Présentation PowerPoint</vt:lpstr>
      <vt:lpstr>Quiz 2</vt:lpstr>
      <vt:lpstr>3ème Partie</vt:lpstr>
      <vt:lpstr> 1 – Les contraintes économiques</vt:lpstr>
      <vt:lpstr>COUTS ET VOLUME DE PRODUCTION</vt:lpstr>
      <vt:lpstr>Présentation PowerPoint</vt:lpstr>
      <vt:lpstr>Présentation PowerPoint</vt:lpstr>
      <vt:lpstr>ELASTICITE D / P</vt:lpstr>
      <vt:lpstr>Présentation PowerPoint</vt:lpstr>
      <vt:lpstr>Présentation PowerPoint</vt:lpstr>
      <vt:lpstr>Présentation PowerPoint</vt:lpstr>
      <vt:lpstr>Présentation PowerPoint</vt:lpstr>
      <vt:lpstr>Présentation PowerPoint</vt:lpstr>
      <vt:lpstr> 2 – Les décisions</vt:lpstr>
      <vt:lpstr>Présentation PowerPoint</vt:lpstr>
      <vt:lpstr>Présentation PowerPoint</vt:lpstr>
      <vt:lpstr>Présentation PowerPoint</vt:lpstr>
      <vt:lpstr>Présentation PowerPoint</vt:lpstr>
      <vt:lpstr>Quiz 3</vt:lpstr>
      <vt:lpstr>4ème Partie</vt:lpstr>
      <vt:lpstr> 1 – l’appareil commercial français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2 – les formes d’organisation commerciale</vt:lpstr>
      <vt:lpstr>Présentation PowerPoint</vt:lpstr>
      <vt:lpstr> 3 – le point de vente</vt:lpstr>
      <vt:lpstr>Présentation PowerPoint</vt:lpstr>
      <vt:lpstr>Présentation PowerPoint</vt:lpstr>
      <vt:lpstr>Présentation PowerPoint</vt:lpstr>
      <vt:lpstr>Présentation PowerPoint</vt:lpstr>
      <vt:lpstr>Présentation PowerPoint</vt:lpstr>
      <vt:lpstr> 4 – la politique de distribution</vt:lpstr>
      <vt:lpstr>Présentation PowerPoint</vt:lpstr>
      <vt:lpstr>Présentation PowerPoint</vt:lpstr>
      <vt:lpstr>Présentation PowerPoint</vt:lpstr>
      <vt:lpstr>Quiz 4</vt:lpstr>
      <vt:lpstr>5ème Partie</vt:lpstr>
      <vt:lpstr> 1 – la stratégie de communication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2 – la communication média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Quiz 5</vt:lpstr>
      <vt:lpstr>Quiz 6</vt:lpstr>
      <vt:lpstr> 3 – la communication hors-média</vt:lpstr>
      <vt:lpstr>1 – Le Marketing Direct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Parrainage, Mécénat, Relations publiques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 La Promotion des ventes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Quiz 7</vt:lpstr>
    </vt:vector>
  </TitlesOfParts>
  <Company>	閈]狴</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fondamental</dc:title>
  <dc:creator>Samuel Mayol</dc:creator>
  <cp:lastModifiedBy>Samuel Mayol</cp:lastModifiedBy>
  <cp:revision>152</cp:revision>
  <cp:lastPrinted>2006-09-21T15:59:20Z</cp:lastPrinted>
  <dcterms:created xsi:type="dcterms:W3CDTF">2011-08-17T12:42:16Z</dcterms:created>
  <dcterms:modified xsi:type="dcterms:W3CDTF">2026-03-28T13:27:11Z</dcterms:modified>
</cp:coreProperties>
</file>