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0"/>
  </p:notesMasterIdLst>
  <p:sldIdLst>
    <p:sldId id="256" r:id="rId2"/>
    <p:sldId id="588" r:id="rId3"/>
    <p:sldId id="561" r:id="rId4"/>
    <p:sldId id="558" r:id="rId5"/>
    <p:sldId id="458" r:id="rId6"/>
    <p:sldId id="459" r:id="rId7"/>
    <p:sldId id="460" r:id="rId8"/>
    <p:sldId id="554" r:id="rId9"/>
    <p:sldId id="555" r:id="rId10"/>
    <p:sldId id="556" r:id="rId11"/>
    <p:sldId id="559" r:id="rId12"/>
    <p:sldId id="261" r:id="rId13"/>
    <p:sldId id="418" r:id="rId14"/>
    <p:sldId id="419" r:id="rId15"/>
    <p:sldId id="262" r:id="rId16"/>
    <p:sldId id="333" r:id="rId17"/>
    <p:sldId id="334" r:id="rId18"/>
    <p:sldId id="335" r:id="rId19"/>
    <p:sldId id="336" r:id="rId20"/>
    <p:sldId id="337" r:id="rId21"/>
    <p:sldId id="338" r:id="rId22"/>
    <p:sldId id="339" r:id="rId23"/>
    <p:sldId id="340" r:id="rId24"/>
    <p:sldId id="341" r:id="rId25"/>
    <p:sldId id="342"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65" r:id="rId41"/>
    <p:sldId id="366" r:id="rId42"/>
    <p:sldId id="359" r:id="rId43"/>
    <p:sldId id="367" r:id="rId44"/>
    <p:sldId id="368" r:id="rId45"/>
    <p:sldId id="369" r:id="rId46"/>
    <p:sldId id="370" r:id="rId47"/>
    <p:sldId id="371" r:id="rId48"/>
    <p:sldId id="372" r:id="rId49"/>
    <p:sldId id="373" r:id="rId50"/>
    <p:sldId id="374" r:id="rId51"/>
    <p:sldId id="375" r:id="rId52"/>
    <p:sldId id="376" r:id="rId53"/>
    <p:sldId id="377" r:id="rId54"/>
    <p:sldId id="378" r:id="rId55"/>
    <p:sldId id="379" r:id="rId56"/>
    <p:sldId id="380" r:id="rId57"/>
    <p:sldId id="381" r:id="rId58"/>
    <p:sldId id="382" r:id="rId59"/>
    <p:sldId id="383" r:id="rId60"/>
    <p:sldId id="264" r:id="rId61"/>
    <p:sldId id="563" r:id="rId62"/>
    <p:sldId id="258" r:id="rId63"/>
    <p:sldId id="564" r:id="rId64"/>
    <p:sldId id="565" r:id="rId65"/>
    <p:sldId id="566" r:id="rId66"/>
    <p:sldId id="567" r:id="rId67"/>
    <p:sldId id="568" r:id="rId68"/>
    <p:sldId id="259" r:id="rId69"/>
    <p:sldId id="260" r:id="rId70"/>
    <p:sldId id="257" r:id="rId71"/>
    <p:sldId id="267" r:id="rId72"/>
    <p:sldId id="268" r:id="rId73"/>
    <p:sldId id="438" r:id="rId74"/>
    <p:sldId id="436" r:id="rId75"/>
    <p:sldId id="385" r:id="rId76"/>
    <p:sldId id="571" r:id="rId77"/>
    <p:sldId id="602" r:id="rId78"/>
    <p:sldId id="562" r:id="rId79"/>
    <p:sldId id="601" r:id="rId80"/>
    <p:sldId id="272" r:id="rId81"/>
    <p:sldId id="439" r:id="rId82"/>
    <p:sldId id="440" r:id="rId83"/>
    <p:sldId id="410" r:id="rId84"/>
    <p:sldId id="441" r:id="rId85"/>
    <p:sldId id="387" r:id="rId86"/>
    <p:sldId id="277" r:id="rId87"/>
    <p:sldId id="388" r:id="rId88"/>
    <p:sldId id="269" r:id="rId89"/>
    <p:sldId id="442" r:id="rId90"/>
    <p:sldId id="443" r:id="rId91"/>
    <p:sldId id="444" r:id="rId92"/>
    <p:sldId id="445" r:id="rId93"/>
    <p:sldId id="446" r:id="rId94"/>
    <p:sldId id="408" r:id="rId95"/>
    <p:sldId id="411" r:id="rId96"/>
    <p:sldId id="425" r:id="rId97"/>
    <p:sldId id="424" r:id="rId98"/>
    <p:sldId id="429" r:id="rId99"/>
    <p:sldId id="423" r:id="rId100"/>
    <p:sldId id="421" r:id="rId101"/>
    <p:sldId id="427" r:id="rId102"/>
    <p:sldId id="389" r:id="rId103"/>
    <p:sldId id="391" r:id="rId104"/>
    <p:sldId id="447" r:id="rId105"/>
    <p:sldId id="448" r:id="rId106"/>
    <p:sldId id="449" r:id="rId107"/>
    <p:sldId id="412" r:id="rId108"/>
    <p:sldId id="428" r:id="rId109"/>
    <p:sldId id="450" r:id="rId110"/>
    <p:sldId id="451" r:id="rId111"/>
    <p:sldId id="452" r:id="rId112"/>
    <p:sldId id="453" r:id="rId113"/>
    <p:sldId id="396" r:id="rId114"/>
    <p:sldId id="454" r:id="rId115"/>
    <p:sldId id="394" r:id="rId116"/>
    <p:sldId id="393" r:id="rId117"/>
    <p:sldId id="455" r:id="rId118"/>
    <p:sldId id="432" r:id="rId119"/>
    <p:sldId id="433" r:id="rId120"/>
    <p:sldId id="456" r:id="rId121"/>
    <p:sldId id="395" r:id="rId122"/>
    <p:sldId id="283" r:id="rId123"/>
    <p:sldId id="560" r:id="rId124"/>
    <p:sldId id="572" r:id="rId125"/>
    <p:sldId id="574" r:id="rId126"/>
    <p:sldId id="575" r:id="rId127"/>
    <p:sldId id="576" r:id="rId128"/>
    <p:sldId id="577" r:id="rId129"/>
    <p:sldId id="578" r:id="rId130"/>
    <p:sldId id="579" r:id="rId131"/>
    <p:sldId id="580" r:id="rId132"/>
    <p:sldId id="581" r:id="rId133"/>
    <p:sldId id="582" r:id="rId134"/>
    <p:sldId id="583" r:id="rId135"/>
    <p:sldId id="584" r:id="rId136"/>
    <p:sldId id="604" r:id="rId137"/>
    <p:sldId id="603" r:id="rId138"/>
    <p:sldId id="605" r:id="rId139"/>
    <p:sldId id="606" r:id="rId140"/>
    <p:sldId id="607" r:id="rId141"/>
    <p:sldId id="608" r:id="rId142"/>
    <p:sldId id="609" r:id="rId143"/>
    <p:sldId id="590" r:id="rId144"/>
    <p:sldId id="597" r:id="rId145"/>
    <p:sldId id="598" r:id="rId146"/>
    <p:sldId id="594" r:id="rId147"/>
    <p:sldId id="593" r:id="rId148"/>
    <p:sldId id="591" r:id="rId149"/>
    <p:sldId id="599" r:id="rId150"/>
    <p:sldId id="600" r:id="rId151"/>
    <p:sldId id="611" r:id="rId152"/>
    <p:sldId id="610" r:id="rId153"/>
    <p:sldId id="612" r:id="rId154"/>
    <p:sldId id="613" r:id="rId155"/>
    <p:sldId id="614" r:id="rId156"/>
    <p:sldId id="615" r:id="rId157"/>
    <p:sldId id="589" r:id="rId158"/>
    <p:sldId id="586" r:id="rId1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64"/>
    <p:restoredTop sz="95631"/>
  </p:normalViewPr>
  <p:slideViewPr>
    <p:cSldViewPr snapToGrid="0" snapToObjects="1">
      <p:cViewPr varScale="1">
        <p:scale>
          <a:sx n="70" d="100"/>
          <a:sy n="70" d="100"/>
        </p:scale>
        <p:origin x="184" y="1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1CBE2-82EA-A24B-A1F9-FEF955C27961}" type="datetimeFigureOut">
              <a:rPr lang="fr-FR" smtClean="0"/>
              <a:t>28/03/2026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78F3A-06C4-2E47-9054-1C1FA6B804C2}" type="slidenum">
              <a:rPr lang="fr-FR" smtClean="0"/>
              <a:t>‹N°›</a:t>
            </a:fld>
            <a:endParaRPr lang="fr-FR"/>
          </a:p>
        </p:txBody>
      </p:sp>
    </p:spTree>
    <p:extLst>
      <p:ext uri="{BB962C8B-B14F-4D97-AF65-F5344CB8AC3E}">
        <p14:creationId xmlns:p14="http://schemas.microsoft.com/office/powerpoint/2010/main" val="2041732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D04BCFEB-BAE4-1546-B065-BA4228495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fld id="{F0F3518C-38DC-084B-9993-BA05615EC9DA}" type="slidenum">
              <a:rPr lang="fr-FR" altLang="fr-FR" smtClean="0"/>
              <a:pPr/>
              <a:t>5</a:t>
            </a:fld>
            <a:endParaRPr lang="fr-FR" altLang="fr-FR"/>
          </a:p>
        </p:txBody>
      </p:sp>
      <p:sp>
        <p:nvSpPr>
          <p:cNvPr id="31746" name="Rectangle 2">
            <a:extLst>
              <a:ext uri="{FF2B5EF4-FFF2-40B4-BE49-F238E27FC236}">
                <a16:creationId xmlns:a16="http://schemas.microsoft.com/office/drawing/2014/main" id="{F54C2C42-5A27-A744-8CC5-51842B76FD09}"/>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8FA0420-700F-4545-98B7-5471153B7C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360205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AB78F3A-06C4-2E47-9054-1C1FA6B804C2}" type="slidenum">
              <a:rPr lang="fr-FR" smtClean="0"/>
              <a:t>112</a:t>
            </a:fld>
            <a:endParaRPr lang="fr-FR"/>
          </a:p>
        </p:txBody>
      </p:sp>
    </p:spTree>
    <p:extLst>
      <p:ext uri="{BB962C8B-B14F-4D97-AF65-F5344CB8AC3E}">
        <p14:creationId xmlns:p14="http://schemas.microsoft.com/office/powerpoint/2010/main" val="293287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12F89A-B19D-6747-81F9-D869434CED61}"/>
              </a:ext>
            </a:extLst>
          </p:cNvPr>
          <p:cNvSpPr>
            <a:spLocks noGrp="1" noChangeArrowheads="1"/>
          </p:cNvSpPr>
          <p:nvPr>
            <p:ph type="sldNum" sz="quarter" idx="5"/>
          </p:nvPr>
        </p:nvSpPr>
        <p:spPr>
          <a:ln/>
        </p:spPr>
        <p:txBody>
          <a:bodyPr/>
          <a:lstStyle/>
          <a:p>
            <a:fld id="{D7CF7EC3-6539-4046-84FD-95237D6E0C2C}" type="slidenum">
              <a:rPr lang="fr-FR" altLang="fr-FR"/>
              <a:pPr/>
              <a:t>113</a:t>
            </a:fld>
            <a:endParaRPr lang="fr-FR" altLang="fr-FR"/>
          </a:p>
        </p:txBody>
      </p:sp>
      <p:sp>
        <p:nvSpPr>
          <p:cNvPr id="238594" name="Rectangle 2">
            <a:extLst>
              <a:ext uri="{FF2B5EF4-FFF2-40B4-BE49-F238E27FC236}">
                <a16:creationId xmlns:a16="http://schemas.microsoft.com/office/drawing/2014/main" id="{643A8189-3C80-C840-9A7D-66B9CFFDB2D9}"/>
              </a:ext>
            </a:extLst>
          </p:cNvPr>
          <p:cNvSpPr>
            <a:spLocks noGrp="1" noRot="1" noChangeAspect="1" noChangeArrowheads="1" noTextEdit="1"/>
          </p:cNvSpPr>
          <p:nvPr>
            <p:ph type="sldImg"/>
          </p:nvPr>
        </p:nvSpPr>
        <p:spPr>
          <a:xfrm>
            <a:off x="992188" y="768350"/>
            <a:ext cx="5114925" cy="3836988"/>
          </a:xfrm>
          <a:ln/>
        </p:spPr>
      </p:sp>
      <p:sp>
        <p:nvSpPr>
          <p:cNvPr id="238595" name="Rectangle 3">
            <a:extLst>
              <a:ext uri="{FF2B5EF4-FFF2-40B4-BE49-F238E27FC236}">
                <a16:creationId xmlns:a16="http://schemas.microsoft.com/office/drawing/2014/main" id="{BCE7BD81-8948-1549-AFC4-7D7C52805285}"/>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400021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49796B-856F-E44A-91CC-F8715088F684}"/>
              </a:ext>
            </a:extLst>
          </p:cNvPr>
          <p:cNvSpPr>
            <a:spLocks noGrp="1" noChangeArrowheads="1"/>
          </p:cNvSpPr>
          <p:nvPr>
            <p:ph type="sldNum" sz="quarter" idx="5"/>
          </p:nvPr>
        </p:nvSpPr>
        <p:spPr>
          <a:ln/>
        </p:spPr>
        <p:txBody>
          <a:bodyPr/>
          <a:lstStyle/>
          <a:p>
            <a:fld id="{B6DA4737-A74A-2546-81D4-18942AA54FBC}" type="slidenum">
              <a:rPr lang="fr-FR" altLang="fr-FR"/>
              <a:pPr/>
              <a:t>114</a:t>
            </a:fld>
            <a:endParaRPr lang="fr-FR" altLang="fr-FR"/>
          </a:p>
        </p:txBody>
      </p:sp>
      <p:sp>
        <p:nvSpPr>
          <p:cNvPr id="70658" name="Rectangle 2">
            <a:extLst>
              <a:ext uri="{FF2B5EF4-FFF2-40B4-BE49-F238E27FC236}">
                <a16:creationId xmlns:a16="http://schemas.microsoft.com/office/drawing/2014/main" id="{C3C585EE-DFB7-0B44-9D31-DAF2E3E2891E}"/>
              </a:ext>
            </a:extLst>
          </p:cNvPr>
          <p:cNvSpPr>
            <a:spLocks noGrp="1" noRot="1" noChangeAspect="1" noChangeArrowheads="1" noTextEdit="1"/>
          </p:cNvSpPr>
          <p:nvPr>
            <p:ph type="sldImg"/>
          </p:nvPr>
        </p:nvSpPr>
        <p:spPr>
          <a:xfrm>
            <a:off x="992188" y="768350"/>
            <a:ext cx="5114925" cy="3836988"/>
          </a:xfrm>
          <a:ln/>
        </p:spPr>
      </p:sp>
      <p:sp>
        <p:nvSpPr>
          <p:cNvPr id="70659" name="Rectangle 3">
            <a:extLst>
              <a:ext uri="{FF2B5EF4-FFF2-40B4-BE49-F238E27FC236}">
                <a16:creationId xmlns:a16="http://schemas.microsoft.com/office/drawing/2014/main" id="{8336666C-A2BF-134F-A049-C30928C8ACCC}"/>
              </a:ext>
            </a:extLst>
          </p:cNvPr>
          <p:cNvSpPr>
            <a:spLocks noGrp="1" noChangeArrowheads="1"/>
          </p:cNvSpPr>
          <p:nvPr>
            <p:ph type="body" idx="1"/>
          </p:nvPr>
        </p:nvSpPr>
        <p:spPr/>
        <p:txBody>
          <a:bodyPr/>
          <a:lstStyle/>
          <a:p>
            <a:pPr>
              <a:lnSpc>
                <a:spcPct val="80000"/>
              </a:lnSpc>
            </a:pPr>
            <a:r>
              <a:rPr lang="fr-FR" altLang="fr-FR" sz="900"/>
              <a:t>Adecco, premier employeur privé d'handicapés en France, a décidé de poursuivre et d'étendre son soutien aux sportifs du handisport</a:t>
            </a:r>
          </a:p>
          <a:p>
            <a:pPr>
              <a:lnSpc>
                <a:spcPct val="80000"/>
              </a:lnSpc>
            </a:pPr>
            <a:r>
              <a:rPr lang="fr-FR" altLang="fr-FR" sz="900"/>
              <a:t>Florence Gravellier, joueuse à participer du 5 au 8 juin 2007 au 1er Tournoi de Roland Garros Handisport !</a:t>
            </a:r>
          </a:p>
          <a:p>
            <a:pPr>
              <a:lnSpc>
                <a:spcPct val="80000"/>
              </a:lnSpc>
            </a:pPr>
            <a:r>
              <a:rPr lang="fr-FR" altLang="fr-FR" sz="900"/>
              <a:t>Romain Riboud, est l'un des tout meilleurs skieurs de l'Hexagone, médaillé d'argent aux JO Paralympiques de Salt Lake City, en 2002, et vainqueur de la Coupe du Monde 2004. Son objectif est de ramener une médaille d'or aux prochains JO Paralympiques de Turin, en 2006</a:t>
            </a:r>
          </a:p>
          <a:p>
            <a:pPr>
              <a:lnSpc>
                <a:spcPct val="80000"/>
              </a:lnSpc>
            </a:pPr>
            <a:r>
              <a:rPr lang="fr-FR" altLang="fr-FR" sz="900" b="1"/>
              <a:t>Veolia Propreté </a:t>
            </a:r>
            <a:r>
              <a:rPr lang="fr-FR" altLang="fr-FR" sz="900"/>
              <a:t>est l'activité propreté et gestion des déchets de Veolia.</a:t>
            </a:r>
            <a:br>
              <a:rPr lang="fr-FR" altLang="fr-FR" sz="900"/>
            </a:br>
            <a:r>
              <a:rPr lang="fr-FR" altLang="fr-FR" sz="900"/>
              <a:t>Veolia Propreté rassemble toutes les activités chargées de réparer les pollutions du passé induites par les activités humaines, mais aussi de prévenir une dégradation de l'environnement. Spécialistes de la gestion des déchets, depuis la captation de la pollution jusqu'aux traitements les plus élaborés, les équipes opérationnelles de Veolia Propreté sont le maillon "veolien" chargé de préserver les matières premières et le cadre de vie.</a:t>
            </a:r>
            <a:endParaRPr lang="fr-FR" altLang="fr-FR" sz="900" b="1"/>
          </a:p>
          <a:p>
            <a:pPr>
              <a:lnSpc>
                <a:spcPct val="80000"/>
              </a:lnSpc>
            </a:pPr>
            <a:r>
              <a:rPr lang="fr-FR" altLang="fr-FR" sz="900" b="1"/>
              <a:t>Il est donc tout naturel que Veolia Propreté s'associe à la FFVoile pour participer à la protection de l'environnement nautique et promouvoir sa sauvegarde. </a:t>
            </a:r>
            <a:endParaRPr lang="fr-FR" altLang="fr-FR" sz="900"/>
          </a:p>
          <a:p>
            <a:pPr>
              <a:lnSpc>
                <a:spcPct val="80000"/>
              </a:lnSpc>
            </a:pPr>
            <a:r>
              <a:rPr lang="fr-FR" altLang="fr-FR" sz="900"/>
              <a:t>Le littoral et les rivages des fleuves et plans d'eau intérieurs sont des espaces menacés. La préservation de ces milieux fragiles passe par une prise de conscience des risques encourus et par l'éducation du plus grand nombre de pratiquants des loisirs de plein air à la sauvegarde de l'environnement nautique.</a:t>
            </a:r>
          </a:p>
          <a:p>
            <a:pPr>
              <a:lnSpc>
                <a:spcPct val="80000"/>
              </a:lnSpc>
            </a:pPr>
            <a:r>
              <a:rPr lang="fr-FR" altLang="fr-FR" sz="900"/>
              <a:t>Dans ce cadre, Veolia Propreté s'est engagé à : </a:t>
            </a:r>
          </a:p>
          <a:p>
            <a:pPr>
              <a:lnSpc>
                <a:spcPct val="80000"/>
              </a:lnSpc>
            </a:pPr>
            <a:r>
              <a:rPr lang="fr-FR" altLang="fr-FR" sz="900"/>
              <a:t>Collecter et traiter les déchets des EFV (épaves de voile légère, matériels nautiques hors d'usage) ; </a:t>
            </a:r>
          </a:p>
          <a:p>
            <a:pPr>
              <a:lnSpc>
                <a:spcPct val="80000"/>
              </a:lnSpc>
            </a:pPr>
            <a:r>
              <a:rPr lang="fr-FR" altLang="fr-FR" sz="900"/>
              <a:t>Accompagner la FFVoile dans l'élaboration d'une pédagogie dédiée à la sauvegarde de l'environnement nautique, tant à destination des moniteurs et futurs moniteurs que des stagiaires des écoles de voile ; </a:t>
            </a:r>
          </a:p>
          <a:p>
            <a:pPr>
              <a:lnSpc>
                <a:spcPct val="80000"/>
              </a:lnSpc>
            </a:pPr>
            <a:r>
              <a:rPr lang="fr-FR" altLang="fr-FR" sz="900"/>
              <a:t>Elaborer, en collaboration avec la FFVoile, des outils pédagogiques pour que chaque pratiquant et son entourage familial prennent conscience de leurs devoirs face à un environnement nautique fragile et menacé.</a:t>
            </a:r>
          </a:p>
          <a:p>
            <a:pPr>
              <a:lnSpc>
                <a:spcPct val="80000"/>
              </a:lnSpc>
            </a:pPr>
            <a:r>
              <a:rPr lang="fr-FR" altLang="fr-FR" sz="900"/>
              <a:t>Dès 2003 puis en 2004, une sensibilisation du plus large public à la préservation de l'environnement nautique avait été initiée par Veolia avec la FFVoile sur le thème : "</a:t>
            </a:r>
            <a:r>
              <a:rPr lang="fr-FR" altLang="fr-FR" sz="900" b="1"/>
              <a:t>Je</a:t>
            </a:r>
            <a:r>
              <a:rPr lang="fr-FR" altLang="fr-FR" sz="900"/>
              <a:t> </a:t>
            </a:r>
            <a:r>
              <a:rPr lang="fr-FR" altLang="fr-FR" sz="900" b="1"/>
              <a:t>fais de la voile, j'aime la mer, je la respecte</a:t>
            </a:r>
            <a:r>
              <a:rPr lang="fr-FR" altLang="fr-FR" sz="900"/>
              <a:t>®", relayée auprès des 420 000 stagiaires des 478 Ecoles Françaises de Voile par Victor®, mascotte de Veolia.</a:t>
            </a:r>
          </a:p>
          <a:p>
            <a:pPr>
              <a:lnSpc>
                <a:spcPct val="80000"/>
              </a:lnSpc>
            </a:pPr>
            <a:r>
              <a:rPr lang="fr-FR" altLang="fr-FR" sz="900"/>
              <a:t>Il en a été de même l'été dernier avec la diffusion d'un L</a:t>
            </a:r>
            <a:r>
              <a:rPr lang="fr-FR" altLang="fr-FR" sz="900" b="1"/>
              <a:t>ivret Environnement Victor</a:t>
            </a:r>
            <a:r>
              <a:rPr lang="fr-FR" altLang="fr-FR" sz="900"/>
              <a:t>® à l'usage des pratiquants de sports nautiques.</a:t>
            </a:r>
          </a:p>
          <a:p>
            <a:pPr>
              <a:lnSpc>
                <a:spcPct val="80000"/>
              </a:lnSpc>
            </a:pPr>
            <a:r>
              <a:rPr lang="fr-FR" altLang="fr-FR" sz="900"/>
              <a:t>D'autres actions sont en cours de programmation pour l'été 2006.</a:t>
            </a:r>
          </a:p>
          <a:p>
            <a:pPr>
              <a:lnSpc>
                <a:spcPct val="80000"/>
              </a:lnSpc>
            </a:pPr>
            <a:endParaRPr lang="fr-FR" altLang="fr-FR" sz="900"/>
          </a:p>
        </p:txBody>
      </p:sp>
    </p:spTree>
    <p:extLst>
      <p:ext uri="{BB962C8B-B14F-4D97-AF65-F5344CB8AC3E}">
        <p14:creationId xmlns:p14="http://schemas.microsoft.com/office/powerpoint/2010/main" val="2877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807C1A-E9D3-2C4C-BE3A-DD04A254C939}"/>
              </a:ext>
            </a:extLst>
          </p:cNvPr>
          <p:cNvSpPr>
            <a:spLocks noGrp="1" noChangeArrowheads="1"/>
          </p:cNvSpPr>
          <p:nvPr>
            <p:ph type="sldNum" sz="quarter" idx="5"/>
          </p:nvPr>
        </p:nvSpPr>
        <p:spPr>
          <a:ln/>
        </p:spPr>
        <p:txBody>
          <a:bodyPr/>
          <a:lstStyle/>
          <a:p>
            <a:fld id="{5FAB5998-AD8A-1049-B844-9E5176C76F44}" type="slidenum">
              <a:rPr lang="fr-FR" altLang="fr-FR"/>
              <a:pPr/>
              <a:t>115</a:t>
            </a:fld>
            <a:endParaRPr lang="fr-FR" altLang="fr-FR"/>
          </a:p>
        </p:txBody>
      </p:sp>
      <p:sp>
        <p:nvSpPr>
          <p:cNvPr id="231426" name="Rectangle 2">
            <a:extLst>
              <a:ext uri="{FF2B5EF4-FFF2-40B4-BE49-F238E27FC236}">
                <a16:creationId xmlns:a16="http://schemas.microsoft.com/office/drawing/2014/main" id="{B5250A1E-C65D-9D40-BBB4-02F4169DC28C}"/>
              </a:ext>
            </a:extLst>
          </p:cNvPr>
          <p:cNvSpPr>
            <a:spLocks noGrp="1" noRot="1" noChangeAspect="1" noChangeArrowheads="1" noTextEdit="1"/>
          </p:cNvSpPr>
          <p:nvPr>
            <p:ph type="sldImg"/>
          </p:nvPr>
        </p:nvSpPr>
        <p:spPr>
          <a:xfrm>
            <a:off x="992188" y="768350"/>
            <a:ext cx="5114925" cy="3836988"/>
          </a:xfrm>
          <a:ln/>
        </p:spPr>
      </p:sp>
      <p:sp>
        <p:nvSpPr>
          <p:cNvPr id="231427" name="Rectangle 3">
            <a:extLst>
              <a:ext uri="{FF2B5EF4-FFF2-40B4-BE49-F238E27FC236}">
                <a16:creationId xmlns:a16="http://schemas.microsoft.com/office/drawing/2014/main" id="{AB4D049C-500E-3344-B4FD-1EE651E5BDD0}"/>
              </a:ext>
            </a:extLst>
          </p:cNvPr>
          <p:cNvSpPr>
            <a:spLocks noGrp="1" noChangeArrowheads="1"/>
          </p:cNvSpPr>
          <p:nvPr>
            <p:ph type="body" idx="1"/>
          </p:nvPr>
        </p:nvSpPr>
        <p:spPr/>
        <p:txBody>
          <a:bodyPr/>
          <a:lstStyle/>
          <a:p>
            <a:pPr>
              <a:lnSpc>
                <a:spcPct val="80000"/>
              </a:lnSpc>
            </a:pPr>
            <a:r>
              <a:rPr lang="fr-FR" altLang="fr-FR" sz="900"/>
              <a:t>Adecco, premier employeur privé d'handicapés en France, a décidé de poursuivre et d'étendre son soutien aux sportifs du handisport</a:t>
            </a:r>
          </a:p>
          <a:p>
            <a:pPr>
              <a:lnSpc>
                <a:spcPct val="80000"/>
              </a:lnSpc>
            </a:pPr>
            <a:r>
              <a:rPr lang="fr-FR" altLang="fr-FR" sz="900"/>
              <a:t>Florence Gravellier, joueuse à participer du 5 au 8 juin 2007 au 1er Tournoi de Roland Garros Handisport !</a:t>
            </a:r>
          </a:p>
          <a:p>
            <a:pPr>
              <a:lnSpc>
                <a:spcPct val="80000"/>
              </a:lnSpc>
            </a:pPr>
            <a:r>
              <a:rPr lang="fr-FR" altLang="fr-FR" sz="900"/>
              <a:t>Romain Riboud, est l'un des tout meilleurs skieurs de l'Hexagone, médaillé d'argent aux JO Paralympiques de Salt Lake City, en 2002, et vainqueur de la Coupe du Monde 2004. Son objectif est de ramener une médaille d'or aux prochains JO Paralympiques de Turin, en 2006</a:t>
            </a:r>
          </a:p>
          <a:p>
            <a:pPr>
              <a:lnSpc>
                <a:spcPct val="80000"/>
              </a:lnSpc>
            </a:pPr>
            <a:r>
              <a:rPr lang="fr-FR" altLang="fr-FR" sz="900" b="1"/>
              <a:t>Veolia Propreté </a:t>
            </a:r>
            <a:r>
              <a:rPr lang="fr-FR" altLang="fr-FR" sz="900"/>
              <a:t>est l'activité propreté et gestion des déchets de Veolia.</a:t>
            </a:r>
            <a:br>
              <a:rPr lang="fr-FR" altLang="fr-FR" sz="900"/>
            </a:br>
            <a:r>
              <a:rPr lang="fr-FR" altLang="fr-FR" sz="900"/>
              <a:t>Veolia Propreté rassemble toutes les activités chargées de réparer les pollutions du passé induites par les activités humaines, mais aussi de prévenir une dégradation de l'environnement. Spécialistes de la gestion des déchets, depuis la captation de la pollution jusqu'aux traitements les plus élaborés, les équipes opérationnelles de Veolia Propreté sont le maillon "veolien" chargé de préserver les matières premières et le cadre de vie.</a:t>
            </a:r>
            <a:endParaRPr lang="fr-FR" altLang="fr-FR" sz="900" b="1"/>
          </a:p>
          <a:p>
            <a:pPr>
              <a:lnSpc>
                <a:spcPct val="80000"/>
              </a:lnSpc>
            </a:pPr>
            <a:r>
              <a:rPr lang="fr-FR" altLang="fr-FR" sz="900" b="1"/>
              <a:t>Il est donc tout naturel que Veolia Propreté s'associe à la FFVoile pour participer à la protection de l'environnement nautique et promouvoir sa sauvegarde. </a:t>
            </a:r>
            <a:endParaRPr lang="fr-FR" altLang="fr-FR" sz="900"/>
          </a:p>
          <a:p>
            <a:pPr>
              <a:lnSpc>
                <a:spcPct val="80000"/>
              </a:lnSpc>
            </a:pPr>
            <a:r>
              <a:rPr lang="fr-FR" altLang="fr-FR" sz="900"/>
              <a:t>Le littoral et les rivages des fleuves et plans d'eau intérieurs sont des espaces menacés. La préservation de ces milieux fragiles passe par une prise de conscience des risques encourus et par l'éducation du plus grand nombre de pratiquants des loisirs de plein air à la sauvegarde de l'environnement nautique.</a:t>
            </a:r>
          </a:p>
          <a:p>
            <a:pPr>
              <a:lnSpc>
                <a:spcPct val="80000"/>
              </a:lnSpc>
            </a:pPr>
            <a:r>
              <a:rPr lang="fr-FR" altLang="fr-FR" sz="900"/>
              <a:t>Dans ce cadre, Veolia Propreté s'est engagé à : </a:t>
            </a:r>
          </a:p>
          <a:p>
            <a:pPr>
              <a:lnSpc>
                <a:spcPct val="80000"/>
              </a:lnSpc>
            </a:pPr>
            <a:r>
              <a:rPr lang="fr-FR" altLang="fr-FR" sz="900"/>
              <a:t>Collecter et traiter les déchets des EFV (épaves de voile légère, matériels nautiques hors d'usage) ; </a:t>
            </a:r>
          </a:p>
          <a:p>
            <a:pPr>
              <a:lnSpc>
                <a:spcPct val="80000"/>
              </a:lnSpc>
            </a:pPr>
            <a:r>
              <a:rPr lang="fr-FR" altLang="fr-FR" sz="900"/>
              <a:t>Accompagner la FFVoile dans l'élaboration d'une pédagogie dédiée à la sauvegarde de l'environnement nautique, tant à destination des moniteurs et futurs moniteurs que des stagiaires des écoles de voile ; </a:t>
            </a:r>
          </a:p>
          <a:p>
            <a:pPr>
              <a:lnSpc>
                <a:spcPct val="80000"/>
              </a:lnSpc>
            </a:pPr>
            <a:r>
              <a:rPr lang="fr-FR" altLang="fr-FR" sz="900"/>
              <a:t>Elaborer, en collaboration avec la FFVoile, des outils pédagogiques pour que chaque pratiquant et son entourage familial prennent conscience de leurs devoirs face à un environnement nautique fragile et menacé.</a:t>
            </a:r>
          </a:p>
          <a:p>
            <a:pPr>
              <a:lnSpc>
                <a:spcPct val="80000"/>
              </a:lnSpc>
            </a:pPr>
            <a:r>
              <a:rPr lang="fr-FR" altLang="fr-FR" sz="900"/>
              <a:t>Dès 2003 puis en 2004, une sensibilisation du plus large public à la préservation de l'environnement nautique avait été initiée par Veolia avec la FFVoile sur le thème : "</a:t>
            </a:r>
            <a:r>
              <a:rPr lang="fr-FR" altLang="fr-FR" sz="900" b="1"/>
              <a:t>Je</a:t>
            </a:r>
            <a:r>
              <a:rPr lang="fr-FR" altLang="fr-FR" sz="900"/>
              <a:t> </a:t>
            </a:r>
            <a:r>
              <a:rPr lang="fr-FR" altLang="fr-FR" sz="900" b="1"/>
              <a:t>fais de la voile, j'aime la mer, je la respecte</a:t>
            </a:r>
            <a:r>
              <a:rPr lang="fr-FR" altLang="fr-FR" sz="900"/>
              <a:t>®", relayée auprès des 420 000 stagiaires des 478 Ecoles Françaises de Voile par Victor®, mascotte de Veolia.</a:t>
            </a:r>
          </a:p>
          <a:p>
            <a:pPr>
              <a:lnSpc>
                <a:spcPct val="80000"/>
              </a:lnSpc>
            </a:pPr>
            <a:r>
              <a:rPr lang="fr-FR" altLang="fr-FR" sz="900"/>
              <a:t>Il en a été de même l'été dernier avec la diffusion d'un L</a:t>
            </a:r>
            <a:r>
              <a:rPr lang="fr-FR" altLang="fr-FR" sz="900" b="1"/>
              <a:t>ivret Environnement Victor</a:t>
            </a:r>
            <a:r>
              <a:rPr lang="fr-FR" altLang="fr-FR" sz="900"/>
              <a:t>® à l'usage des pratiquants de sports nautiques.</a:t>
            </a:r>
          </a:p>
          <a:p>
            <a:pPr>
              <a:lnSpc>
                <a:spcPct val="80000"/>
              </a:lnSpc>
            </a:pPr>
            <a:r>
              <a:rPr lang="fr-FR" altLang="fr-FR" sz="900"/>
              <a:t>D'autres actions sont en cours de programmation pour l'été 2006.</a:t>
            </a:r>
          </a:p>
          <a:p>
            <a:pPr>
              <a:lnSpc>
                <a:spcPct val="80000"/>
              </a:lnSpc>
            </a:pPr>
            <a:endParaRPr lang="fr-FR" altLang="fr-FR" sz="900"/>
          </a:p>
        </p:txBody>
      </p:sp>
    </p:spTree>
    <p:extLst>
      <p:ext uri="{BB962C8B-B14F-4D97-AF65-F5344CB8AC3E}">
        <p14:creationId xmlns:p14="http://schemas.microsoft.com/office/powerpoint/2010/main" val="153538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EE8EE1-7041-D241-9064-8968D933A5BC}"/>
              </a:ext>
            </a:extLst>
          </p:cNvPr>
          <p:cNvSpPr>
            <a:spLocks noGrp="1" noChangeArrowheads="1"/>
          </p:cNvSpPr>
          <p:nvPr>
            <p:ph type="sldNum" sz="quarter" idx="5"/>
          </p:nvPr>
        </p:nvSpPr>
        <p:spPr>
          <a:ln/>
        </p:spPr>
        <p:txBody>
          <a:bodyPr/>
          <a:lstStyle/>
          <a:p>
            <a:fld id="{DD6A81BD-3E46-5A4A-8172-5EEA48191780}" type="slidenum">
              <a:rPr lang="fr-FR" altLang="fr-FR"/>
              <a:pPr/>
              <a:t>116</a:t>
            </a:fld>
            <a:endParaRPr lang="fr-FR" altLang="fr-FR"/>
          </a:p>
        </p:txBody>
      </p:sp>
      <p:sp>
        <p:nvSpPr>
          <p:cNvPr id="229378" name="Rectangle 2">
            <a:extLst>
              <a:ext uri="{FF2B5EF4-FFF2-40B4-BE49-F238E27FC236}">
                <a16:creationId xmlns:a16="http://schemas.microsoft.com/office/drawing/2014/main" id="{2F522E78-7F6B-EE4B-83C9-CA02B5BD764D}"/>
              </a:ext>
            </a:extLst>
          </p:cNvPr>
          <p:cNvSpPr>
            <a:spLocks noGrp="1" noRot="1" noChangeAspect="1" noChangeArrowheads="1" noTextEdit="1"/>
          </p:cNvSpPr>
          <p:nvPr>
            <p:ph type="sldImg"/>
          </p:nvPr>
        </p:nvSpPr>
        <p:spPr>
          <a:xfrm>
            <a:off x="992188" y="768350"/>
            <a:ext cx="5114925" cy="3836988"/>
          </a:xfrm>
          <a:ln/>
        </p:spPr>
      </p:sp>
      <p:sp>
        <p:nvSpPr>
          <p:cNvPr id="229379" name="Rectangle 3">
            <a:extLst>
              <a:ext uri="{FF2B5EF4-FFF2-40B4-BE49-F238E27FC236}">
                <a16:creationId xmlns:a16="http://schemas.microsoft.com/office/drawing/2014/main" id="{8CA1B0D8-9385-804D-8EBF-2BDD4DE5AB44}"/>
              </a:ext>
            </a:extLst>
          </p:cNvPr>
          <p:cNvSpPr>
            <a:spLocks noGrp="1" noChangeArrowheads="1"/>
          </p:cNvSpPr>
          <p:nvPr>
            <p:ph type="body" idx="1"/>
          </p:nvPr>
        </p:nvSpPr>
        <p:spPr/>
        <p:txBody>
          <a:bodyPr/>
          <a:lstStyle/>
          <a:p>
            <a:pPr>
              <a:lnSpc>
                <a:spcPct val="80000"/>
              </a:lnSpc>
            </a:pPr>
            <a:r>
              <a:rPr lang="fr-FR" altLang="fr-FR" sz="900"/>
              <a:t>Adecco, premier employeur privé d'handicapés en France, a décidé de poursuivre et d'étendre son soutien aux sportifs du handisport</a:t>
            </a:r>
          </a:p>
          <a:p>
            <a:pPr>
              <a:lnSpc>
                <a:spcPct val="80000"/>
              </a:lnSpc>
            </a:pPr>
            <a:r>
              <a:rPr lang="fr-FR" altLang="fr-FR" sz="900"/>
              <a:t>Florence Gravellier, joueuse à participer du 5 au 8 juin 2007 au 1er Tournoi de Roland Garros Handisport !</a:t>
            </a:r>
          </a:p>
          <a:p>
            <a:pPr>
              <a:lnSpc>
                <a:spcPct val="80000"/>
              </a:lnSpc>
            </a:pPr>
            <a:r>
              <a:rPr lang="fr-FR" altLang="fr-FR" sz="900"/>
              <a:t>Romain Riboud, est l'un des tout meilleurs skieurs de l'Hexagone, médaillé d'argent aux JO Paralympiques de Salt Lake City, en 2002, et vainqueur de la Coupe du Monde 2004. Son objectif est de ramener une médaille d'or aux prochains JO Paralympiques de Turin, en 2006</a:t>
            </a:r>
          </a:p>
          <a:p>
            <a:pPr>
              <a:lnSpc>
                <a:spcPct val="80000"/>
              </a:lnSpc>
            </a:pPr>
            <a:r>
              <a:rPr lang="fr-FR" altLang="fr-FR" sz="900" b="1"/>
              <a:t>Veolia Propreté </a:t>
            </a:r>
            <a:r>
              <a:rPr lang="fr-FR" altLang="fr-FR" sz="900"/>
              <a:t>est l'activité propreté et gestion des déchets de Veolia.</a:t>
            </a:r>
            <a:br>
              <a:rPr lang="fr-FR" altLang="fr-FR" sz="900"/>
            </a:br>
            <a:r>
              <a:rPr lang="fr-FR" altLang="fr-FR" sz="900"/>
              <a:t>Veolia Propreté rassemble toutes les activités chargées de réparer les pollutions du passé induites par les activités humaines, mais aussi de prévenir une dégradation de l'environnement. Spécialistes de la gestion des déchets, depuis la captation de la pollution jusqu'aux traitements les plus élaborés, les équipes opérationnelles de Veolia Propreté sont le maillon "veolien" chargé de préserver les matières premières et le cadre de vie.</a:t>
            </a:r>
            <a:endParaRPr lang="fr-FR" altLang="fr-FR" sz="900" b="1"/>
          </a:p>
          <a:p>
            <a:pPr>
              <a:lnSpc>
                <a:spcPct val="80000"/>
              </a:lnSpc>
            </a:pPr>
            <a:r>
              <a:rPr lang="fr-FR" altLang="fr-FR" sz="900" b="1"/>
              <a:t>Il est donc tout naturel que Veolia Propreté s'associe à la FFVoile pour participer à la protection de l'environnement nautique et promouvoir sa sauvegarde. </a:t>
            </a:r>
            <a:endParaRPr lang="fr-FR" altLang="fr-FR" sz="900"/>
          </a:p>
          <a:p>
            <a:pPr>
              <a:lnSpc>
                <a:spcPct val="80000"/>
              </a:lnSpc>
            </a:pPr>
            <a:r>
              <a:rPr lang="fr-FR" altLang="fr-FR" sz="900"/>
              <a:t>Le littoral et les rivages des fleuves et plans d'eau intérieurs sont des espaces menacés. La préservation de ces milieux fragiles passe par une prise de conscience des risques encourus et par l'éducation du plus grand nombre de pratiquants des loisirs de plein air à la sauvegarde de l'environnement nautique.</a:t>
            </a:r>
          </a:p>
          <a:p>
            <a:pPr>
              <a:lnSpc>
                <a:spcPct val="80000"/>
              </a:lnSpc>
            </a:pPr>
            <a:r>
              <a:rPr lang="fr-FR" altLang="fr-FR" sz="900"/>
              <a:t>Dans ce cadre, Veolia Propreté s'est engagé à : </a:t>
            </a:r>
          </a:p>
          <a:p>
            <a:pPr>
              <a:lnSpc>
                <a:spcPct val="80000"/>
              </a:lnSpc>
            </a:pPr>
            <a:r>
              <a:rPr lang="fr-FR" altLang="fr-FR" sz="900"/>
              <a:t>Collecter et traiter les déchets des EFV (épaves de voile légère, matériels nautiques hors d'usage) ; </a:t>
            </a:r>
          </a:p>
          <a:p>
            <a:pPr>
              <a:lnSpc>
                <a:spcPct val="80000"/>
              </a:lnSpc>
            </a:pPr>
            <a:r>
              <a:rPr lang="fr-FR" altLang="fr-FR" sz="900"/>
              <a:t>Accompagner la FFVoile dans l'élaboration d'une pédagogie dédiée à la sauvegarde de l'environnement nautique, tant à destination des moniteurs et futurs moniteurs que des stagiaires des écoles de voile ; </a:t>
            </a:r>
          </a:p>
          <a:p>
            <a:pPr>
              <a:lnSpc>
                <a:spcPct val="80000"/>
              </a:lnSpc>
            </a:pPr>
            <a:r>
              <a:rPr lang="fr-FR" altLang="fr-FR" sz="900"/>
              <a:t>Elaborer, en collaboration avec la FFVoile, des outils pédagogiques pour que chaque pratiquant et son entourage familial prennent conscience de leurs devoirs face à un environnement nautique fragile et menacé.</a:t>
            </a:r>
          </a:p>
          <a:p>
            <a:pPr>
              <a:lnSpc>
                <a:spcPct val="80000"/>
              </a:lnSpc>
            </a:pPr>
            <a:r>
              <a:rPr lang="fr-FR" altLang="fr-FR" sz="900"/>
              <a:t>Dès 2003 puis en 2004, une sensibilisation du plus large public à la préservation de l'environnement nautique avait été initiée par Veolia avec la FFVoile sur le thème : "</a:t>
            </a:r>
            <a:r>
              <a:rPr lang="fr-FR" altLang="fr-FR" sz="900" b="1"/>
              <a:t>Je</a:t>
            </a:r>
            <a:r>
              <a:rPr lang="fr-FR" altLang="fr-FR" sz="900"/>
              <a:t> </a:t>
            </a:r>
            <a:r>
              <a:rPr lang="fr-FR" altLang="fr-FR" sz="900" b="1"/>
              <a:t>fais de la voile, j'aime la mer, je la respecte</a:t>
            </a:r>
            <a:r>
              <a:rPr lang="fr-FR" altLang="fr-FR" sz="900"/>
              <a:t>®", relayée auprès des 420 000 stagiaires des 478 Ecoles Françaises de Voile par Victor®, mascotte de Veolia.</a:t>
            </a:r>
          </a:p>
          <a:p>
            <a:pPr>
              <a:lnSpc>
                <a:spcPct val="80000"/>
              </a:lnSpc>
            </a:pPr>
            <a:r>
              <a:rPr lang="fr-FR" altLang="fr-FR" sz="900"/>
              <a:t>Il en a été de même l'été dernier avec la diffusion d'un L</a:t>
            </a:r>
            <a:r>
              <a:rPr lang="fr-FR" altLang="fr-FR" sz="900" b="1"/>
              <a:t>ivret Environnement Victor</a:t>
            </a:r>
            <a:r>
              <a:rPr lang="fr-FR" altLang="fr-FR" sz="900"/>
              <a:t>® à l'usage des pratiquants de sports nautiques.</a:t>
            </a:r>
          </a:p>
          <a:p>
            <a:pPr>
              <a:lnSpc>
                <a:spcPct val="80000"/>
              </a:lnSpc>
            </a:pPr>
            <a:r>
              <a:rPr lang="fr-FR" altLang="fr-FR" sz="900"/>
              <a:t>D'autres actions sont en cours de programmation pour l'été 2006.</a:t>
            </a:r>
          </a:p>
          <a:p>
            <a:pPr>
              <a:lnSpc>
                <a:spcPct val="80000"/>
              </a:lnSpc>
            </a:pPr>
            <a:endParaRPr lang="fr-FR" altLang="fr-FR" sz="900"/>
          </a:p>
        </p:txBody>
      </p:sp>
    </p:spTree>
    <p:extLst>
      <p:ext uri="{BB962C8B-B14F-4D97-AF65-F5344CB8AC3E}">
        <p14:creationId xmlns:p14="http://schemas.microsoft.com/office/powerpoint/2010/main" val="2384437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2D071E-37E5-4949-BB0D-7AEF0EC4B0BF}"/>
              </a:ext>
            </a:extLst>
          </p:cNvPr>
          <p:cNvSpPr>
            <a:spLocks noGrp="1" noChangeArrowheads="1"/>
          </p:cNvSpPr>
          <p:nvPr>
            <p:ph type="sldNum" sz="quarter" idx="5"/>
          </p:nvPr>
        </p:nvSpPr>
        <p:spPr>
          <a:ln/>
        </p:spPr>
        <p:txBody>
          <a:bodyPr/>
          <a:lstStyle/>
          <a:p>
            <a:fld id="{441F0F39-2022-2548-8DFF-8B6D2FBA9984}" type="slidenum">
              <a:rPr lang="fr-FR" altLang="fr-FR"/>
              <a:pPr/>
              <a:t>117</a:t>
            </a:fld>
            <a:endParaRPr lang="fr-FR" altLang="fr-FR"/>
          </a:p>
        </p:txBody>
      </p:sp>
      <p:sp>
        <p:nvSpPr>
          <p:cNvPr id="68610" name="Rectangle 2">
            <a:extLst>
              <a:ext uri="{FF2B5EF4-FFF2-40B4-BE49-F238E27FC236}">
                <a16:creationId xmlns:a16="http://schemas.microsoft.com/office/drawing/2014/main" id="{83CC62B8-83F4-D444-AD28-40233B5631B3}"/>
              </a:ext>
            </a:extLst>
          </p:cNvPr>
          <p:cNvSpPr>
            <a:spLocks noGrp="1" noRot="1" noChangeAspect="1" noChangeArrowheads="1" noTextEdit="1"/>
          </p:cNvSpPr>
          <p:nvPr>
            <p:ph type="sldImg"/>
          </p:nvPr>
        </p:nvSpPr>
        <p:spPr>
          <a:xfrm>
            <a:off x="992188" y="768350"/>
            <a:ext cx="5114925" cy="3836988"/>
          </a:xfrm>
          <a:ln/>
        </p:spPr>
      </p:sp>
      <p:sp>
        <p:nvSpPr>
          <p:cNvPr id="68611" name="Rectangle 3">
            <a:extLst>
              <a:ext uri="{FF2B5EF4-FFF2-40B4-BE49-F238E27FC236}">
                <a16:creationId xmlns:a16="http://schemas.microsoft.com/office/drawing/2014/main" id="{4391AF86-6905-D14B-B1B9-ACBDD09E8E17}"/>
              </a:ext>
            </a:extLst>
          </p:cNvPr>
          <p:cNvSpPr>
            <a:spLocks noGrp="1" noChangeArrowheads="1"/>
          </p:cNvSpPr>
          <p:nvPr>
            <p:ph type="body" idx="1"/>
          </p:nvPr>
        </p:nvSpPr>
        <p:spPr/>
        <p:txBody>
          <a:bodyPr/>
          <a:lstStyle/>
          <a:p>
            <a:pPr>
              <a:lnSpc>
                <a:spcPct val="90000"/>
              </a:lnSpc>
            </a:pPr>
            <a:r>
              <a:rPr lang="fr-FR" altLang="fr-FR" sz="1000" b="1"/>
              <a:t>Veolia Propreté </a:t>
            </a:r>
            <a:r>
              <a:rPr lang="fr-FR" altLang="fr-FR" sz="1000"/>
              <a:t>est l'activité propreté et gestion des déchets de Veolia.</a:t>
            </a:r>
            <a:br>
              <a:rPr lang="fr-FR" altLang="fr-FR" sz="1000"/>
            </a:br>
            <a:r>
              <a:rPr lang="fr-FR" altLang="fr-FR" sz="1000"/>
              <a:t>Veolia Propreté rassemble toutes les activités chargées de réparer les pollutions du passé induites par les activités humaines, mais aussi de prévenir une dégradation de l'environnement. Spécialistes de la gestion des déchets, depuis la captation de la pollution jusqu'aux traitements les plus élaborés, les équipes opérationnelles de Veolia Propreté sont le maillon "veolien" chargé de préserver les matières premières et le cadre de vie.</a:t>
            </a:r>
            <a:endParaRPr lang="fr-FR" altLang="fr-FR" sz="1000" b="1"/>
          </a:p>
          <a:p>
            <a:pPr>
              <a:lnSpc>
                <a:spcPct val="90000"/>
              </a:lnSpc>
            </a:pPr>
            <a:r>
              <a:rPr lang="fr-FR" altLang="fr-FR" sz="1000" b="1"/>
              <a:t>Il est donc tout naturel que Veolia Propreté s'associe à la FFVoile pour participer à la protection de l'environnement nautique et promouvoir sa sauvegarde. </a:t>
            </a:r>
            <a:endParaRPr lang="fr-FR" altLang="fr-FR" sz="1000"/>
          </a:p>
          <a:p>
            <a:pPr>
              <a:lnSpc>
                <a:spcPct val="90000"/>
              </a:lnSpc>
            </a:pPr>
            <a:r>
              <a:rPr lang="fr-FR" altLang="fr-FR" sz="1000"/>
              <a:t>Le littoral et les rivages des fleuves et plans d'eau intérieurs sont des espaces menacés. La préservation de ces milieux fragiles passe par une prise de conscience des risques encourus et par l'éducation du plus grand nombre de pratiquants des loisirs de plein air à la sauvegarde de l'environnement nautique.</a:t>
            </a:r>
          </a:p>
          <a:p>
            <a:pPr>
              <a:lnSpc>
                <a:spcPct val="90000"/>
              </a:lnSpc>
            </a:pPr>
            <a:r>
              <a:rPr lang="fr-FR" altLang="fr-FR" sz="1000"/>
              <a:t>Dans ce cadre, Veolia Propreté s'est engagé à : </a:t>
            </a:r>
          </a:p>
          <a:p>
            <a:pPr>
              <a:lnSpc>
                <a:spcPct val="90000"/>
              </a:lnSpc>
            </a:pPr>
            <a:r>
              <a:rPr lang="fr-FR" altLang="fr-FR" sz="1000"/>
              <a:t>Collecter et traiter les déchets des EFV (épaves de voile légère, matériels nautiques hors d'usage) ; </a:t>
            </a:r>
          </a:p>
          <a:p>
            <a:pPr>
              <a:lnSpc>
                <a:spcPct val="90000"/>
              </a:lnSpc>
            </a:pPr>
            <a:r>
              <a:rPr lang="fr-FR" altLang="fr-FR" sz="1000"/>
              <a:t>Accompagner la FFVoile dans l'élaboration d'une pédagogie dédiée à la sauvegarde de l'environnement nautique, tant à destination des moniteurs et futurs moniteurs que des stagiaires des écoles de voile ; </a:t>
            </a:r>
          </a:p>
          <a:p>
            <a:pPr>
              <a:lnSpc>
                <a:spcPct val="90000"/>
              </a:lnSpc>
            </a:pPr>
            <a:r>
              <a:rPr lang="fr-FR" altLang="fr-FR" sz="1000"/>
              <a:t>Elaborer, en collaboration avec la FFVoile, des outils pédagogiques pour que chaque pratiquant et son entourage familial prennent conscience de leurs devoirs face à un environnement nautique fragile et menacé.</a:t>
            </a:r>
          </a:p>
          <a:p>
            <a:pPr>
              <a:lnSpc>
                <a:spcPct val="90000"/>
              </a:lnSpc>
            </a:pPr>
            <a:r>
              <a:rPr lang="fr-FR" altLang="fr-FR" sz="1000"/>
              <a:t>Dès 2003 puis en 2004, une sensibilisation du plus large public à la préservation de l'environnement nautique avait été initiée par Veolia avec la FFVoile sur le thème : "</a:t>
            </a:r>
            <a:r>
              <a:rPr lang="fr-FR" altLang="fr-FR" sz="1000" b="1"/>
              <a:t>Je</a:t>
            </a:r>
            <a:r>
              <a:rPr lang="fr-FR" altLang="fr-FR" sz="1000"/>
              <a:t> </a:t>
            </a:r>
            <a:r>
              <a:rPr lang="fr-FR" altLang="fr-FR" sz="1000" b="1"/>
              <a:t>fais de la voile, j'aime la mer, je la respecte</a:t>
            </a:r>
            <a:r>
              <a:rPr lang="fr-FR" altLang="fr-FR" sz="1000"/>
              <a:t>®", relayée auprès des 420 000 stagiaires des 478 Ecoles Françaises de Voile par Victor®, mascotte de Veolia.</a:t>
            </a:r>
          </a:p>
          <a:p>
            <a:pPr>
              <a:lnSpc>
                <a:spcPct val="90000"/>
              </a:lnSpc>
            </a:pPr>
            <a:r>
              <a:rPr lang="fr-FR" altLang="fr-FR" sz="1000"/>
              <a:t>Il en a été de même l'été dernier avec la diffusion d'un L</a:t>
            </a:r>
            <a:r>
              <a:rPr lang="fr-FR" altLang="fr-FR" sz="1000" b="1"/>
              <a:t>ivret Environnement Victor</a:t>
            </a:r>
            <a:r>
              <a:rPr lang="fr-FR" altLang="fr-FR" sz="1000"/>
              <a:t>® à l'usage des pratiquants de sports nautiques.</a:t>
            </a:r>
          </a:p>
          <a:p>
            <a:pPr>
              <a:lnSpc>
                <a:spcPct val="90000"/>
              </a:lnSpc>
            </a:pPr>
            <a:r>
              <a:rPr lang="fr-FR" altLang="fr-FR" sz="1000"/>
              <a:t>D'autres actions sont en cours de programmation pour l'été 2006.</a:t>
            </a:r>
          </a:p>
          <a:p>
            <a:pPr>
              <a:lnSpc>
                <a:spcPct val="90000"/>
              </a:lnSpc>
            </a:pPr>
            <a:endParaRPr lang="fr-FR" altLang="fr-FR" sz="1000"/>
          </a:p>
        </p:txBody>
      </p:sp>
    </p:spTree>
    <p:extLst>
      <p:ext uri="{BB962C8B-B14F-4D97-AF65-F5344CB8AC3E}">
        <p14:creationId xmlns:p14="http://schemas.microsoft.com/office/powerpoint/2010/main" val="310555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C88718-E2AC-A748-B810-8BE4ADABE887}"/>
              </a:ext>
            </a:extLst>
          </p:cNvPr>
          <p:cNvSpPr>
            <a:spLocks noGrp="1" noChangeArrowheads="1"/>
          </p:cNvSpPr>
          <p:nvPr>
            <p:ph type="sldNum" sz="quarter" idx="5"/>
          </p:nvPr>
        </p:nvSpPr>
        <p:spPr>
          <a:ln/>
        </p:spPr>
        <p:txBody>
          <a:bodyPr/>
          <a:lstStyle/>
          <a:p>
            <a:fld id="{AE7215FC-0DCA-7A4A-8F3B-E59CAF95D7E7}" type="slidenum">
              <a:rPr lang="fr-FR" altLang="fr-FR"/>
              <a:pPr/>
              <a:t>120</a:t>
            </a:fld>
            <a:endParaRPr lang="fr-FR" altLang="fr-FR"/>
          </a:p>
        </p:txBody>
      </p:sp>
      <p:sp>
        <p:nvSpPr>
          <p:cNvPr id="78850" name="Rectangle 2">
            <a:extLst>
              <a:ext uri="{FF2B5EF4-FFF2-40B4-BE49-F238E27FC236}">
                <a16:creationId xmlns:a16="http://schemas.microsoft.com/office/drawing/2014/main" id="{35EA7012-8740-FF49-B049-597E4BC47BDF}"/>
              </a:ext>
            </a:extLst>
          </p:cNvPr>
          <p:cNvSpPr>
            <a:spLocks noGrp="1" noRot="1" noChangeAspect="1" noChangeArrowheads="1" noTextEdit="1"/>
          </p:cNvSpPr>
          <p:nvPr>
            <p:ph type="sldImg"/>
          </p:nvPr>
        </p:nvSpPr>
        <p:spPr>
          <a:xfrm>
            <a:off x="992188" y="768350"/>
            <a:ext cx="5114925" cy="3836988"/>
          </a:xfrm>
          <a:ln/>
        </p:spPr>
      </p:sp>
      <p:sp>
        <p:nvSpPr>
          <p:cNvPr id="78851" name="Rectangle 3">
            <a:extLst>
              <a:ext uri="{FF2B5EF4-FFF2-40B4-BE49-F238E27FC236}">
                <a16:creationId xmlns:a16="http://schemas.microsoft.com/office/drawing/2014/main" id="{4DCFC698-1E77-484B-8320-1FB15A215AFF}"/>
              </a:ext>
            </a:extLst>
          </p:cNvPr>
          <p:cNvSpPr>
            <a:spLocks noGrp="1" noChangeArrowheads="1"/>
          </p:cNvSpPr>
          <p:nvPr>
            <p:ph type="body" idx="1"/>
          </p:nvPr>
        </p:nvSpPr>
        <p:spPr/>
        <p:txBody>
          <a:bodyPr/>
          <a:lstStyle/>
          <a:p>
            <a:pPr lvl="1">
              <a:spcBef>
                <a:spcPct val="0"/>
              </a:spcBef>
              <a:buFont typeface="Wingdings" pitchFamily="2" charset="2"/>
              <a:buChar char="Ø"/>
            </a:pPr>
            <a:r>
              <a:rPr lang="fr-FR" altLang="fr-FR"/>
              <a:t>Compétition surtout basée sur la qualité des équipements qui se veulent être toujours plus techniques et performants permettant de donner à l’athlète un avantage physiologique et psychologique.</a:t>
            </a:r>
          </a:p>
          <a:p>
            <a:endParaRPr lang="fr-FR" altLang="fr-FR"/>
          </a:p>
        </p:txBody>
      </p:sp>
    </p:spTree>
    <p:extLst>
      <p:ext uri="{BB962C8B-B14F-4D97-AF65-F5344CB8AC3E}">
        <p14:creationId xmlns:p14="http://schemas.microsoft.com/office/powerpoint/2010/main" val="175802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87A70A4D-3332-744E-99B1-2858B69A3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fld id="{F11238A2-6116-FC4C-993B-16F6FF90F68A}" type="slidenum">
              <a:rPr lang="fr-FR" altLang="fr-FR" smtClean="0"/>
              <a:pPr/>
              <a:t>6</a:t>
            </a:fld>
            <a:endParaRPr lang="fr-FR" altLang="fr-FR"/>
          </a:p>
        </p:txBody>
      </p:sp>
      <p:sp>
        <p:nvSpPr>
          <p:cNvPr id="33794" name="Rectangle 2">
            <a:extLst>
              <a:ext uri="{FF2B5EF4-FFF2-40B4-BE49-F238E27FC236}">
                <a16:creationId xmlns:a16="http://schemas.microsoft.com/office/drawing/2014/main" id="{56AFD1F9-CA2D-CC42-B50E-496782AB3E28}"/>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709D28CE-B8AE-2D4F-AF7D-FF261A18D8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9719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71DDECAF-4539-B647-8182-8144EEAFAC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fld id="{C5A62680-D34B-6145-9690-E5F066079412}" type="slidenum">
              <a:rPr lang="fr-FR" altLang="fr-FR" smtClean="0"/>
              <a:pPr/>
              <a:t>7</a:t>
            </a:fld>
            <a:endParaRPr lang="fr-FR" altLang="fr-FR"/>
          </a:p>
        </p:txBody>
      </p:sp>
      <p:sp>
        <p:nvSpPr>
          <p:cNvPr id="35842" name="Rectangle 2">
            <a:extLst>
              <a:ext uri="{FF2B5EF4-FFF2-40B4-BE49-F238E27FC236}">
                <a16:creationId xmlns:a16="http://schemas.microsoft.com/office/drawing/2014/main" id="{CD575FE8-DCCE-8640-8D8E-4A0B88EFDD67}"/>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0EAF454C-E90A-A84E-AAFB-462E9F9FA9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0672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373265CD-854D-834E-9683-7A637FC6ED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fld id="{8F312F1A-2141-4C47-AC45-124FCDE6D464}" type="slidenum">
              <a:rPr lang="fr-FR" altLang="fr-FR" smtClean="0"/>
              <a:pPr/>
              <a:t>8</a:t>
            </a:fld>
            <a:endParaRPr lang="fr-FR" altLang="fr-FR"/>
          </a:p>
        </p:txBody>
      </p:sp>
      <p:sp>
        <p:nvSpPr>
          <p:cNvPr id="38914" name="Rectangle 2">
            <a:extLst>
              <a:ext uri="{FF2B5EF4-FFF2-40B4-BE49-F238E27FC236}">
                <a16:creationId xmlns:a16="http://schemas.microsoft.com/office/drawing/2014/main" id="{C8173D0C-83A4-4F46-A094-D8462F38705C}"/>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3819065-D844-794E-98B7-451A4664B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644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7DBC59CE-808F-BE4E-8B38-B26F63143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fld id="{FDA90C65-2568-164E-AB0B-6FC02C9B71DE}" type="slidenum">
              <a:rPr lang="fr-FR" altLang="fr-FR" smtClean="0"/>
              <a:pPr/>
              <a:t>9</a:t>
            </a:fld>
            <a:endParaRPr lang="fr-FR" altLang="fr-FR"/>
          </a:p>
        </p:txBody>
      </p:sp>
      <p:sp>
        <p:nvSpPr>
          <p:cNvPr id="40962" name="Rectangle 2">
            <a:extLst>
              <a:ext uri="{FF2B5EF4-FFF2-40B4-BE49-F238E27FC236}">
                <a16:creationId xmlns:a16="http://schemas.microsoft.com/office/drawing/2014/main" id="{362A1262-B310-B84D-A28F-A7986385D4FB}"/>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F8CDA08-E6BC-0C43-841F-6460826A25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8992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DEBD0F-758E-5C46-BDD7-4C1A7CCC932E}"/>
              </a:ext>
            </a:extLst>
          </p:cNvPr>
          <p:cNvSpPr>
            <a:spLocks noGrp="1" noChangeArrowheads="1"/>
          </p:cNvSpPr>
          <p:nvPr>
            <p:ph type="sldNum" sz="quarter" idx="5"/>
          </p:nvPr>
        </p:nvSpPr>
        <p:spPr>
          <a:ln/>
        </p:spPr>
        <p:txBody>
          <a:bodyPr/>
          <a:lstStyle/>
          <a:p>
            <a:fld id="{0C8C8C09-83AC-A943-B63E-1BD44610C315}" type="slidenum">
              <a:rPr lang="fr-FR" altLang="fr-FR"/>
              <a:pPr/>
              <a:t>93</a:t>
            </a:fld>
            <a:endParaRPr lang="fr-FR" altLang="fr-FR"/>
          </a:p>
        </p:txBody>
      </p:sp>
      <p:sp>
        <p:nvSpPr>
          <p:cNvPr id="256002" name="Rectangle 2">
            <a:extLst>
              <a:ext uri="{FF2B5EF4-FFF2-40B4-BE49-F238E27FC236}">
                <a16:creationId xmlns:a16="http://schemas.microsoft.com/office/drawing/2014/main" id="{2E31F50F-AF6B-CE4C-8636-064BCF9714E7}"/>
              </a:ext>
            </a:extLst>
          </p:cNvPr>
          <p:cNvSpPr>
            <a:spLocks noGrp="1" noRot="1" noChangeAspect="1" noChangeArrowheads="1" noTextEdit="1"/>
          </p:cNvSpPr>
          <p:nvPr>
            <p:ph type="sldImg"/>
          </p:nvPr>
        </p:nvSpPr>
        <p:spPr>
          <a:xfrm>
            <a:off x="992188" y="768350"/>
            <a:ext cx="5114925" cy="3836988"/>
          </a:xfrm>
          <a:ln/>
        </p:spPr>
      </p:sp>
      <p:sp>
        <p:nvSpPr>
          <p:cNvPr id="256003" name="Rectangle 3">
            <a:extLst>
              <a:ext uri="{FF2B5EF4-FFF2-40B4-BE49-F238E27FC236}">
                <a16:creationId xmlns:a16="http://schemas.microsoft.com/office/drawing/2014/main" id="{11B507F9-69D4-8041-9FBC-4886835E86A2}"/>
              </a:ext>
            </a:extLst>
          </p:cNvPr>
          <p:cNvSpPr>
            <a:spLocks noGrp="1" noChangeArrowheads="1"/>
          </p:cNvSpPr>
          <p:nvPr>
            <p:ph type="body" idx="1"/>
          </p:nvPr>
        </p:nvSpPr>
        <p:spPr/>
        <p:txBody>
          <a:bodyPr/>
          <a:lstStyle/>
          <a:p>
            <a:pPr lvl="2">
              <a:buClr>
                <a:schemeClr val="tx1"/>
              </a:buClr>
              <a:buFont typeface="Wingdings" pitchFamily="2" charset="2"/>
              <a:buNone/>
            </a:pPr>
            <a:r>
              <a:rPr lang="fr-FR" altLang="fr-FR" sz="1300"/>
              <a:t>Les : les</a:t>
            </a:r>
          </a:p>
          <a:p>
            <a:pPr lvl="2">
              <a:buClr>
                <a:schemeClr val="tx1"/>
              </a:buClr>
              <a:buFont typeface="Wingdings" pitchFamily="2" charset="2"/>
              <a:buNone/>
            </a:pPr>
            <a:r>
              <a:rPr lang="fr-FR" altLang="fr-FR" sz="1300"/>
              <a:t>Les médias radios :</a:t>
            </a:r>
          </a:p>
          <a:p>
            <a:pPr lvl="2">
              <a:buClr>
                <a:schemeClr val="tx1"/>
              </a:buClr>
              <a:buFont typeface="Wingdings" pitchFamily="2" charset="2"/>
              <a:buNone/>
            </a:pPr>
            <a:r>
              <a:rPr lang="fr-FR" altLang="fr-FR" sz="1300"/>
              <a:t>Les new médias :</a:t>
            </a:r>
            <a:endParaRPr lang="fr-FR" altLang="fr-FR"/>
          </a:p>
        </p:txBody>
      </p:sp>
    </p:spTree>
    <p:extLst>
      <p:ext uri="{BB962C8B-B14F-4D97-AF65-F5344CB8AC3E}">
        <p14:creationId xmlns:p14="http://schemas.microsoft.com/office/powerpoint/2010/main" val="257174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C4468D-3C47-EC40-9093-FC0E675E44FE}"/>
              </a:ext>
            </a:extLst>
          </p:cNvPr>
          <p:cNvSpPr>
            <a:spLocks noGrp="1" noChangeArrowheads="1"/>
          </p:cNvSpPr>
          <p:nvPr>
            <p:ph type="sldNum" sz="quarter" idx="5"/>
          </p:nvPr>
        </p:nvSpPr>
        <p:spPr>
          <a:ln/>
        </p:spPr>
        <p:txBody>
          <a:bodyPr/>
          <a:lstStyle/>
          <a:p>
            <a:fld id="{28939BDE-F79F-3843-B710-1B5819165771}" type="slidenum">
              <a:rPr lang="fr-FR" altLang="fr-FR"/>
              <a:pPr/>
              <a:t>97</a:t>
            </a:fld>
            <a:endParaRPr lang="fr-FR" altLang="fr-FR"/>
          </a:p>
        </p:txBody>
      </p:sp>
      <p:sp>
        <p:nvSpPr>
          <p:cNvPr id="274434" name="Rectangle 2">
            <a:extLst>
              <a:ext uri="{FF2B5EF4-FFF2-40B4-BE49-F238E27FC236}">
                <a16:creationId xmlns:a16="http://schemas.microsoft.com/office/drawing/2014/main" id="{5D8720F5-B006-7D48-A485-747D31166352}"/>
              </a:ext>
            </a:extLst>
          </p:cNvPr>
          <p:cNvSpPr>
            <a:spLocks noGrp="1" noRot="1" noChangeAspect="1" noChangeArrowheads="1" noTextEdit="1"/>
          </p:cNvSpPr>
          <p:nvPr>
            <p:ph type="sldImg"/>
          </p:nvPr>
        </p:nvSpPr>
        <p:spPr>
          <a:xfrm>
            <a:off x="992188" y="768350"/>
            <a:ext cx="5114925" cy="3836988"/>
          </a:xfrm>
          <a:ln/>
        </p:spPr>
      </p:sp>
      <p:sp>
        <p:nvSpPr>
          <p:cNvPr id="274435" name="Rectangle 3">
            <a:extLst>
              <a:ext uri="{FF2B5EF4-FFF2-40B4-BE49-F238E27FC236}">
                <a16:creationId xmlns:a16="http://schemas.microsoft.com/office/drawing/2014/main" id="{9B8BD9EF-CA29-214E-A278-CABE6EF3A428}"/>
              </a:ext>
            </a:extLst>
          </p:cNvPr>
          <p:cNvSpPr>
            <a:spLocks noGrp="1" noChangeArrowheads="1"/>
          </p:cNvSpPr>
          <p:nvPr>
            <p:ph type="body" idx="1"/>
          </p:nvPr>
        </p:nvSpPr>
        <p:spPr/>
        <p:txBody>
          <a:bodyPr/>
          <a:lstStyle/>
          <a:p>
            <a:pPr lvl="1">
              <a:spcBef>
                <a:spcPct val="0"/>
              </a:spcBef>
              <a:buFont typeface="Wingdings" pitchFamily="2" charset="2"/>
              <a:buChar char="Ø"/>
            </a:pPr>
            <a:r>
              <a:rPr lang="fr-FR" altLang="fr-FR"/>
              <a:t>Compétition surtout basée sur la qualité des équipements qui se veulent être toujours plus techniques et performants permettant de donner à l’athlète un avantage physiologique et psychologique.</a:t>
            </a:r>
          </a:p>
          <a:p>
            <a:endParaRPr lang="fr-FR" altLang="fr-FR"/>
          </a:p>
        </p:txBody>
      </p:sp>
    </p:spTree>
    <p:extLst>
      <p:ext uri="{BB962C8B-B14F-4D97-AF65-F5344CB8AC3E}">
        <p14:creationId xmlns:p14="http://schemas.microsoft.com/office/powerpoint/2010/main" val="51677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2AC12E-9900-0742-8494-C3554683033E}"/>
              </a:ext>
            </a:extLst>
          </p:cNvPr>
          <p:cNvSpPr>
            <a:spLocks noGrp="1" noChangeArrowheads="1"/>
          </p:cNvSpPr>
          <p:nvPr>
            <p:ph type="sldNum" sz="quarter" idx="5"/>
          </p:nvPr>
        </p:nvSpPr>
        <p:spPr>
          <a:ln/>
        </p:spPr>
        <p:txBody>
          <a:bodyPr/>
          <a:lstStyle/>
          <a:p>
            <a:fld id="{E0A67184-B061-8F46-9229-F8B6F4CE5271}" type="slidenum">
              <a:rPr lang="fr-FR" altLang="fr-FR"/>
              <a:pPr/>
              <a:t>101</a:t>
            </a:fld>
            <a:endParaRPr lang="fr-FR" altLang="fr-FR"/>
          </a:p>
        </p:txBody>
      </p:sp>
      <p:sp>
        <p:nvSpPr>
          <p:cNvPr id="279554" name="Rectangle 2">
            <a:extLst>
              <a:ext uri="{FF2B5EF4-FFF2-40B4-BE49-F238E27FC236}">
                <a16:creationId xmlns:a16="http://schemas.microsoft.com/office/drawing/2014/main" id="{AD2E6171-2679-7F45-9414-8BE66E677E38}"/>
              </a:ext>
            </a:extLst>
          </p:cNvPr>
          <p:cNvSpPr>
            <a:spLocks noGrp="1" noRot="1" noChangeAspect="1" noChangeArrowheads="1" noTextEdit="1"/>
          </p:cNvSpPr>
          <p:nvPr>
            <p:ph type="sldImg"/>
          </p:nvPr>
        </p:nvSpPr>
        <p:spPr>
          <a:xfrm>
            <a:off x="992188" y="768350"/>
            <a:ext cx="5114925" cy="3836988"/>
          </a:xfrm>
          <a:ln/>
        </p:spPr>
      </p:sp>
      <p:sp>
        <p:nvSpPr>
          <p:cNvPr id="279555" name="Rectangle 3">
            <a:extLst>
              <a:ext uri="{FF2B5EF4-FFF2-40B4-BE49-F238E27FC236}">
                <a16:creationId xmlns:a16="http://schemas.microsoft.com/office/drawing/2014/main" id="{AE91EABF-1EDE-3642-AE04-EFC2A304B210}"/>
              </a:ext>
            </a:extLst>
          </p:cNvPr>
          <p:cNvSpPr>
            <a:spLocks noGrp="1" noChangeArrowheads="1"/>
          </p:cNvSpPr>
          <p:nvPr>
            <p:ph type="body" idx="1"/>
          </p:nvPr>
        </p:nvSpPr>
        <p:spPr/>
        <p:txBody>
          <a:bodyPr/>
          <a:lstStyle/>
          <a:p>
            <a:r>
              <a:rPr lang="fr-FR" altLang="fr-FR"/>
              <a:t>La valeur de marque des athlètes est basée sur les revenus des athlètes en provenance de partenariats commerciaux pour l'année écoulée et sur la façon dont ces revenus sont supérieurs la moyenne de leurs concurrents ; c’est leur potentiel publicitaire qui reflète au mieux la valeur de leur image, et non et non pas les revenus tirés des compétitions ou de ce que leurs équipes les paient. Par exemple , </a:t>
            </a:r>
            <a:r>
              <a:rPr lang="fr-FR" altLang="fr-FR" b="1"/>
              <a:t>Tiger Woods</a:t>
            </a:r>
            <a:r>
              <a:rPr lang="fr-FR" altLang="fr-FR"/>
              <a:t> a gagné 87 millions en partenariats publicitaires l’année dernière, soit 64 millions de dollars de plus que la moyenne des 10 meilleurs golfeurs professionnels. </a:t>
            </a:r>
            <a:br>
              <a:rPr lang="fr-FR" altLang="fr-FR"/>
            </a:br>
            <a:endParaRPr lang="fr-FR" altLang="fr-FR"/>
          </a:p>
          <a:p>
            <a:r>
              <a:rPr lang="fr-FR" altLang="fr-FR"/>
              <a:t>Entreprises du sport : La valeur des marques d’entreprises sont basées sur leur valeur marchande et sur la mesure dans laquelle cette valeur est supérieure à la norme du secteur</a:t>
            </a:r>
          </a:p>
          <a:p>
            <a:r>
              <a:rPr lang="fr-FR" altLang="fr-FR"/>
              <a:t>La valeur de la marque ManU inclut une certaine proportion des revenus annuels de 94 millions de dollars en provenance de partenariats commerciaux et des 70 millions de dollars en provenances de droits de retransmission télévisuelle </a:t>
            </a:r>
          </a:p>
        </p:txBody>
      </p:sp>
    </p:spTree>
    <p:extLst>
      <p:ext uri="{BB962C8B-B14F-4D97-AF65-F5344CB8AC3E}">
        <p14:creationId xmlns:p14="http://schemas.microsoft.com/office/powerpoint/2010/main" val="23467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EB1D89-88E4-5540-A730-8F87A267CE6F}"/>
              </a:ext>
            </a:extLst>
          </p:cNvPr>
          <p:cNvSpPr>
            <a:spLocks noGrp="1" noChangeArrowheads="1"/>
          </p:cNvSpPr>
          <p:nvPr>
            <p:ph type="sldNum" sz="quarter" idx="5"/>
          </p:nvPr>
        </p:nvSpPr>
        <p:spPr>
          <a:ln/>
        </p:spPr>
        <p:txBody>
          <a:bodyPr/>
          <a:lstStyle/>
          <a:p>
            <a:fld id="{0F31C751-29C1-924B-B7F6-9F588F8C8428}" type="slidenum">
              <a:rPr lang="fr-FR" altLang="fr-FR"/>
              <a:pPr/>
              <a:t>109</a:t>
            </a:fld>
            <a:endParaRPr lang="fr-FR" altLang="fr-FR"/>
          </a:p>
        </p:txBody>
      </p:sp>
      <p:sp>
        <p:nvSpPr>
          <p:cNvPr id="67586" name="Rectangle 2">
            <a:extLst>
              <a:ext uri="{FF2B5EF4-FFF2-40B4-BE49-F238E27FC236}">
                <a16:creationId xmlns:a16="http://schemas.microsoft.com/office/drawing/2014/main" id="{256E37F8-ED02-A949-9136-434D6664E46D}"/>
              </a:ext>
            </a:extLst>
          </p:cNvPr>
          <p:cNvSpPr>
            <a:spLocks noGrp="1" noRot="1" noChangeAspect="1" noChangeArrowheads="1" noTextEdit="1"/>
          </p:cNvSpPr>
          <p:nvPr>
            <p:ph type="sldImg"/>
          </p:nvPr>
        </p:nvSpPr>
        <p:spPr>
          <a:xfrm>
            <a:off x="992188" y="768350"/>
            <a:ext cx="5114925" cy="3836988"/>
          </a:xfrm>
          <a:ln/>
        </p:spPr>
      </p:sp>
      <p:sp>
        <p:nvSpPr>
          <p:cNvPr id="67587" name="Rectangle 3">
            <a:extLst>
              <a:ext uri="{FF2B5EF4-FFF2-40B4-BE49-F238E27FC236}">
                <a16:creationId xmlns:a16="http://schemas.microsoft.com/office/drawing/2014/main" id="{6E09015C-A678-6D4C-8047-C26F29394AF9}"/>
              </a:ext>
            </a:extLst>
          </p:cNvPr>
          <p:cNvSpPr>
            <a:spLocks noGrp="1" noChangeArrowheads="1"/>
          </p:cNvSpPr>
          <p:nvPr>
            <p:ph type="body" idx="1"/>
          </p:nvPr>
        </p:nvSpPr>
        <p:spPr/>
        <p:txBody>
          <a:bodyPr/>
          <a:lstStyle/>
          <a:p>
            <a:r>
              <a:rPr lang="fr-FR" altLang="fr-FR"/>
              <a:t>Epson et la route du Rhum : EPSON se consacre au développement de produits de haute technologie qui aident à stopper le réchauffement de la planète en anticipant les règles de protection de l’environnement à l’échelle mondiale. La société a été également en pointe pour éliminer les substances nocives des processus de fabrication.   La Route du Rhum – La Banque Postale est donc en totale harmonie avec la philosophie EPSON, non seulement parce qu’elle fait appel à l’énergie du vent, mais également parce que les voiliers utilisés sont le résultat d’une longue série d’expériences intégrant des éléments technologiques de pointe.</a:t>
            </a:r>
          </a:p>
        </p:txBody>
      </p:sp>
    </p:spTree>
    <p:extLst>
      <p:ext uri="{BB962C8B-B14F-4D97-AF65-F5344CB8AC3E}">
        <p14:creationId xmlns:p14="http://schemas.microsoft.com/office/powerpoint/2010/main" val="126477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3/28/26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4A285-C2C3-E446-9112-AE19F2DC0DE5}"/>
              </a:ext>
            </a:extLst>
          </p:cNvPr>
          <p:cNvSpPr>
            <a:spLocks noGrp="1"/>
          </p:cNvSpPr>
          <p:nvPr>
            <p:ph type="title"/>
          </p:nvPr>
        </p:nvSpPr>
        <p:spPr>
          <a:xfrm>
            <a:off x="609600" y="274638"/>
            <a:ext cx="10972800" cy="11430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E39DBD-C876-824F-8459-99782C2A331F}"/>
              </a:ext>
            </a:extLst>
          </p:cNvPr>
          <p:cNvSpPr>
            <a:spLocks noGrp="1"/>
          </p:cNvSpPr>
          <p:nvPr>
            <p:ph type="body" sz="half" idx="1"/>
          </p:nvPr>
        </p:nvSpPr>
        <p:spPr>
          <a:xfrm>
            <a:off x="609600" y="1600201"/>
            <a:ext cx="5384800" cy="4525963"/>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2E64E9D-839D-3F43-AF5E-CC4F549821B3}"/>
              </a:ext>
            </a:extLst>
          </p:cNvPr>
          <p:cNvSpPr>
            <a:spLocks noGrp="1"/>
          </p:cNvSpPr>
          <p:nvPr>
            <p:ph sz="quarter" idx="2"/>
          </p:nvPr>
        </p:nvSpPr>
        <p:spPr>
          <a:xfrm>
            <a:off x="6197600" y="1600200"/>
            <a:ext cx="5384800" cy="2185988"/>
          </a:xfrm>
        </p:spPr>
        <p:txBody>
          <a:bodyPr/>
          <a:lstStyle/>
          <a:p>
            <a:r>
              <a:rPr lang="fr-FR"/>
              <a:t>Modifier les styles du texte du masque
Deuxième niveau
Troisième niveau
Quatrième niveau
Cinquième niveau</a:t>
            </a:r>
          </a:p>
        </p:txBody>
      </p:sp>
      <p:sp>
        <p:nvSpPr>
          <p:cNvPr id="5" name="Espace réservé du contenu 4">
            <a:extLst>
              <a:ext uri="{FF2B5EF4-FFF2-40B4-BE49-F238E27FC236}">
                <a16:creationId xmlns:a16="http://schemas.microsoft.com/office/drawing/2014/main" id="{0FE985DE-857C-EC4E-8D40-D633F8DC1933}"/>
              </a:ext>
            </a:extLst>
          </p:cNvPr>
          <p:cNvSpPr>
            <a:spLocks noGrp="1"/>
          </p:cNvSpPr>
          <p:nvPr>
            <p:ph sz="quarter" idx="3"/>
          </p:nvPr>
        </p:nvSpPr>
        <p:spPr>
          <a:xfrm>
            <a:off x="6197600" y="3938589"/>
            <a:ext cx="5384800" cy="2187575"/>
          </a:xfrm>
        </p:spPr>
        <p:txBody>
          <a:bodyPr/>
          <a:lstStyle/>
          <a:p>
            <a:r>
              <a:rPr lang="fr-FR"/>
              <a:t>Modifier les styles du texte du masque
Deuxième niveau
Troisième niveau
Quatrième niveau
Cinquième niveau</a:t>
            </a:r>
          </a:p>
        </p:txBody>
      </p:sp>
      <p:sp>
        <p:nvSpPr>
          <p:cNvPr id="6" name="Espace réservé de la date 5">
            <a:extLst>
              <a:ext uri="{FF2B5EF4-FFF2-40B4-BE49-F238E27FC236}">
                <a16:creationId xmlns:a16="http://schemas.microsoft.com/office/drawing/2014/main" id="{0FE035C7-DAC0-8446-B93F-71223D94D6A7}"/>
              </a:ext>
            </a:extLst>
          </p:cNvPr>
          <p:cNvSpPr>
            <a:spLocks noGrp="1"/>
          </p:cNvSpPr>
          <p:nvPr>
            <p:ph type="dt" sz="half" idx="10"/>
          </p:nvPr>
        </p:nvSpPr>
        <p:spPr>
          <a:xfrm>
            <a:off x="609600" y="6245225"/>
            <a:ext cx="2844800" cy="476250"/>
          </a:xfrm>
        </p:spPr>
        <p:txBody>
          <a:bodyPr/>
          <a:lstStyle>
            <a:lvl1pPr>
              <a:defRPr/>
            </a:lvl1pPr>
          </a:lstStyle>
          <a:p>
            <a:endParaRPr lang="fr-FR" altLang="fr-FR"/>
          </a:p>
        </p:txBody>
      </p:sp>
      <p:sp>
        <p:nvSpPr>
          <p:cNvPr id="7" name="Espace réservé du pied de page 6">
            <a:extLst>
              <a:ext uri="{FF2B5EF4-FFF2-40B4-BE49-F238E27FC236}">
                <a16:creationId xmlns:a16="http://schemas.microsoft.com/office/drawing/2014/main" id="{04627CFF-23A0-F844-880A-F32A348DF71D}"/>
              </a:ext>
            </a:extLst>
          </p:cNvPr>
          <p:cNvSpPr>
            <a:spLocks noGrp="1"/>
          </p:cNvSpPr>
          <p:nvPr>
            <p:ph type="ftr" sz="quarter" idx="11"/>
          </p:nvPr>
        </p:nvSpPr>
        <p:spPr>
          <a:xfrm>
            <a:off x="4165600" y="6245225"/>
            <a:ext cx="3860800" cy="476250"/>
          </a:xfrm>
        </p:spPr>
        <p:txBody>
          <a:bodyPr/>
          <a:lstStyle>
            <a:lvl1pPr>
              <a:defRPr/>
            </a:lvl1pPr>
          </a:lstStyle>
          <a:p>
            <a:endParaRPr lang="fr-FR" altLang="fr-FR"/>
          </a:p>
        </p:txBody>
      </p:sp>
      <p:sp>
        <p:nvSpPr>
          <p:cNvPr id="8" name="Espace réservé du numéro de diapositive 7">
            <a:extLst>
              <a:ext uri="{FF2B5EF4-FFF2-40B4-BE49-F238E27FC236}">
                <a16:creationId xmlns:a16="http://schemas.microsoft.com/office/drawing/2014/main" id="{A7061D0C-CEC5-A245-B145-6BE5B63BD8C1}"/>
              </a:ext>
            </a:extLst>
          </p:cNvPr>
          <p:cNvSpPr>
            <a:spLocks noGrp="1"/>
          </p:cNvSpPr>
          <p:nvPr>
            <p:ph type="sldNum" sz="quarter" idx="12"/>
          </p:nvPr>
        </p:nvSpPr>
        <p:spPr>
          <a:xfrm>
            <a:off x="8737600" y="6245225"/>
            <a:ext cx="2844800" cy="476250"/>
          </a:xfrm>
        </p:spPr>
        <p:txBody>
          <a:bodyPr/>
          <a:lstStyle>
            <a:lvl1pPr>
              <a:defRPr/>
            </a:lvl1pPr>
          </a:lstStyle>
          <a:p>
            <a:fld id="{53F19C15-9CBF-B841-AD2A-EED96B106235}" type="slidenum">
              <a:rPr lang="fr-FR" altLang="fr-FR"/>
              <a:pPr/>
              <a:t>‹N°›</a:t>
            </a:fld>
            <a:endParaRPr lang="fr-FR" altLang="fr-FR"/>
          </a:p>
        </p:txBody>
      </p:sp>
    </p:spTree>
    <p:extLst>
      <p:ext uri="{BB962C8B-B14F-4D97-AF65-F5344CB8AC3E}">
        <p14:creationId xmlns:p14="http://schemas.microsoft.com/office/powerpoint/2010/main" val="51087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3/28/26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3/28/26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3/28/26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3/28/26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3/28/26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3/28/26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3/28/26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3/28/26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3" Type="http://schemas.openxmlformats.org/officeDocument/2006/relationships/image" Target="../media/image102.jpeg"/><Relationship Id="rId7" Type="http://schemas.openxmlformats.org/officeDocument/2006/relationships/image" Target="../media/image123.png"/><Relationship Id="rId12" Type="http://schemas.openxmlformats.org/officeDocument/2006/relationships/image" Target="../media/image1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 Id="rId14" Type="http://schemas.openxmlformats.org/officeDocument/2006/relationships/image" Target="../media/image130.jpeg"/></Relationships>
</file>

<file path=ppt/slides/_rels/slide10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49.png"/><Relationship Id="rId4" Type="http://schemas.openxmlformats.org/officeDocument/2006/relationships/image" Target="../media/image14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png"/></Relationships>
</file>

<file path=ppt/slides/_rels/slide11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81.png"/></Relationships>
</file>

<file path=ppt/slides/_rels/slide1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file:////var/folders/6s/btxb82_14z7bwfz0lmf9c9rc0000gn/T/com.microsoft.Word/WebArchiveCopyPasteTempFiles/streeth-665x333.jpg" TargetMode="External"/><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https://upload.wikimedia.org/wikipedia/commons/thumb/8/89/Mike_David_Ortmann%2C_Formel_4_2015.JPG/220px-Mike_David_Ortmann%2C_Formel_4_2015.JPG" TargetMode="External"/><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https://upload.wikimedia.org/wikipedia/commons/thumb/8/8b/Muttiah_Muralitharan.jpg/800px-Muttiah_Muralitharan.jpg?20061217232155" TargetMode="External"/><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file:////var/folders/6s/btxb82_14z7bwfz0lmf9c9rc0000gn/T/com.microsoft.Word/WebArchiveCopyPasteTempFiles/Z" TargetMode="External"/><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https://upload.wikimedia.org/wikipedia/commons/thumb/1/1b/Frappe_au_Kin-Ball.jpg/280px-Frappe_au_Kin-Ball.jpg" TargetMode="External"/><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emf"/><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7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emf"/><Relationship Id="rId7" Type="http://schemas.openxmlformats.org/officeDocument/2006/relationships/image" Target="../media/image89.jpe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85.emf"/><Relationship Id="rId7" Type="http://schemas.openxmlformats.org/officeDocument/2006/relationships/image" Target="../media/image95.png"/><Relationship Id="rId12" Type="http://schemas.openxmlformats.org/officeDocument/2006/relationships/image" Target="../media/image99.png"/><Relationship Id="rId17" Type="http://schemas.openxmlformats.org/officeDocument/2006/relationships/image" Target="../media/image104.jpeg"/><Relationship Id="rId2" Type="http://schemas.openxmlformats.org/officeDocument/2006/relationships/oleObject" Target="../embeddings/oleObject1.bin"/><Relationship Id="rId16" Type="http://schemas.openxmlformats.org/officeDocument/2006/relationships/image" Target="../media/image103.jpeg"/><Relationship Id="rId1" Type="http://schemas.openxmlformats.org/officeDocument/2006/relationships/slideLayout" Target="../slideLayouts/slideLayout12.xml"/><Relationship Id="rId6" Type="http://schemas.openxmlformats.org/officeDocument/2006/relationships/image" Target="../media/image94.jpeg"/><Relationship Id="rId11" Type="http://schemas.openxmlformats.org/officeDocument/2006/relationships/image" Target="../media/image98.png"/><Relationship Id="rId5" Type="http://schemas.openxmlformats.org/officeDocument/2006/relationships/image" Target="../media/image93.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2.png"/><Relationship Id="rId9" Type="http://schemas.openxmlformats.org/officeDocument/2006/relationships/image" Target="../media/image80.png"/><Relationship Id="rId14" Type="http://schemas.openxmlformats.org/officeDocument/2006/relationships/image" Target="../media/image101.jpeg"/></Relationships>
</file>

<file path=ppt/slides/_rels/slide9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107.jpeg"/><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oleObject" Target="../embeddings/oleObject1.bin"/><Relationship Id="rId7"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85.emf"/><Relationship Id="rId9" Type="http://schemas.openxmlformats.org/officeDocument/2006/relationships/image" Target="../media/image112.png"/></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7AAD13-6CBF-B245-96AC-79DF619A864E}"/>
              </a:ext>
            </a:extLst>
          </p:cNvPr>
          <p:cNvSpPr>
            <a:spLocks noGrp="1"/>
          </p:cNvSpPr>
          <p:nvPr>
            <p:ph type="ctrTitle"/>
          </p:nvPr>
        </p:nvSpPr>
        <p:spPr/>
        <p:txBody>
          <a:bodyPr/>
          <a:lstStyle/>
          <a:p>
            <a:r>
              <a:rPr lang="fr-FR" dirty="0"/>
              <a:t>Marketing du sport</a:t>
            </a:r>
          </a:p>
        </p:txBody>
      </p:sp>
      <p:sp>
        <p:nvSpPr>
          <p:cNvPr id="3" name="Sous-titre 2">
            <a:extLst>
              <a:ext uri="{FF2B5EF4-FFF2-40B4-BE49-F238E27FC236}">
                <a16:creationId xmlns:a16="http://schemas.microsoft.com/office/drawing/2014/main" id="{DEEDBFD5-6463-3449-B449-6D629AD6D85A}"/>
              </a:ext>
            </a:extLst>
          </p:cNvPr>
          <p:cNvSpPr>
            <a:spLocks noGrp="1"/>
          </p:cNvSpPr>
          <p:nvPr>
            <p:ph type="subTitle" idx="1"/>
          </p:nvPr>
        </p:nvSpPr>
        <p:spPr/>
        <p:txBody>
          <a:bodyPr/>
          <a:lstStyle/>
          <a:p>
            <a:r>
              <a:rPr lang="fr-FR" dirty="0"/>
              <a:t>Samuel Mayol</a:t>
            </a:r>
          </a:p>
        </p:txBody>
      </p:sp>
    </p:spTree>
    <p:extLst>
      <p:ext uri="{BB962C8B-B14F-4D97-AF65-F5344CB8AC3E}">
        <p14:creationId xmlns:p14="http://schemas.microsoft.com/office/powerpoint/2010/main" val="242179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u numéro de diapositive 3">
            <a:extLst>
              <a:ext uri="{FF2B5EF4-FFF2-40B4-BE49-F238E27FC236}">
                <a16:creationId xmlns:a16="http://schemas.microsoft.com/office/drawing/2014/main" id="{E99DC713-101B-5A4F-AAE7-93306524374A}"/>
              </a:ext>
            </a:extLst>
          </p:cNvPr>
          <p:cNvSpPr>
            <a:spLocks noGrp="1"/>
          </p:cNvSpPr>
          <p:nvPr>
            <p:ph type="sldNum" sz="quarter" idx="4294967295"/>
          </p:nvPr>
        </p:nvSpPr>
        <p:spPr bwMode="auto">
          <a:xfrm>
            <a:off x="9829800" y="242889"/>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l"/>
            <a:fld id="{E2B15DCF-CD2D-6A42-B40A-0835D2BDCFFC}" type="slidenum">
              <a:rPr lang="en-US" altLang="fr-FR" sz="1800">
                <a:solidFill>
                  <a:schemeClr val="bg1"/>
                </a:solidFill>
              </a:rPr>
              <a:pPr algn="l"/>
              <a:t>10</a:t>
            </a:fld>
            <a:endParaRPr lang="en-US" altLang="fr-FR" sz="1800">
              <a:solidFill>
                <a:schemeClr val="bg1"/>
              </a:solidFill>
            </a:endParaRPr>
          </a:p>
        </p:txBody>
      </p:sp>
      <p:sp>
        <p:nvSpPr>
          <p:cNvPr id="41986" name="Rectangle 2">
            <a:extLst>
              <a:ext uri="{FF2B5EF4-FFF2-40B4-BE49-F238E27FC236}">
                <a16:creationId xmlns:a16="http://schemas.microsoft.com/office/drawing/2014/main" id="{CAF994EC-BD88-E74B-9F48-82A6C878DEE7}"/>
              </a:ext>
            </a:extLst>
          </p:cNvPr>
          <p:cNvSpPr>
            <a:spLocks noGrp="1"/>
          </p:cNvSpPr>
          <p:nvPr>
            <p:ph type="title"/>
          </p:nvPr>
        </p:nvSpPr>
        <p:spPr>
          <a:xfrm>
            <a:off x="2209800" y="812800"/>
            <a:ext cx="7772400" cy="736600"/>
          </a:xfrm>
        </p:spPr>
        <p:txBody>
          <a:bodyPr/>
          <a:lstStyle/>
          <a:p>
            <a:pPr eaLnBrk="1" hangingPunct="1"/>
            <a:r>
              <a:rPr lang="fr-FR" altLang="fr-FR" dirty="0">
                <a:ea typeface="ＭＳ Ｐゴシック" panose="020B0600070205080204" pitchFamily="34" charset="-128"/>
              </a:rPr>
              <a:t>Définition</a:t>
            </a:r>
          </a:p>
        </p:txBody>
      </p:sp>
      <p:sp>
        <p:nvSpPr>
          <p:cNvPr id="41987" name="Text Box 4">
            <a:extLst>
              <a:ext uri="{FF2B5EF4-FFF2-40B4-BE49-F238E27FC236}">
                <a16:creationId xmlns:a16="http://schemas.microsoft.com/office/drawing/2014/main" id="{194D2465-55C7-E847-94CD-D3761D66BEC2}"/>
              </a:ext>
            </a:extLst>
          </p:cNvPr>
          <p:cNvSpPr txBox="1">
            <a:spLocks noChangeArrowheads="1"/>
          </p:cNvSpPr>
          <p:nvPr/>
        </p:nvSpPr>
        <p:spPr bwMode="auto">
          <a:xfrm>
            <a:off x="5165726" y="2586038"/>
            <a:ext cx="1812925" cy="8318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tx2"/>
                </a:solidFill>
              </a:rPr>
              <a:t>Connaître le</a:t>
            </a:r>
          </a:p>
          <a:p>
            <a:pPr algn="ctr"/>
            <a:r>
              <a:rPr lang="fr-FR" altLang="fr-FR" sz="2400" b="1">
                <a:solidFill>
                  <a:schemeClr val="tx2"/>
                </a:solidFill>
              </a:rPr>
              <a:t>marché</a:t>
            </a:r>
            <a:endParaRPr lang="fr-FR" altLang="fr-FR" sz="2400"/>
          </a:p>
        </p:txBody>
      </p:sp>
      <p:sp>
        <p:nvSpPr>
          <p:cNvPr id="41988" name="Text Box 5">
            <a:extLst>
              <a:ext uri="{FF2B5EF4-FFF2-40B4-BE49-F238E27FC236}">
                <a16:creationId xmlns:a16="http://schemas.microsoft.com/office/drawing/2014/main" id="{F58C6127-ACF6-2742-840F-A01F33692292}"/>
              </a:ext>
            </a:extLst>
          </p:cNvPr>
          <p:cNvSpPr txBox="1">
            <a:spLocks noChangeArrowheads="1"/>
          </p:cNvSpPr>
          <p:nvPr/>
        </p:nvSpPr>
        <p:spPr bwMode="auto">
          <a:xfrm>
            <a:off x="2765426" y="4719638"/>
            <a:ext cx="2390775" cy="46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tx2"/>
                </a:solidFill>
              </a:rPr>
              <a:t>Pour s’y adapter</a:t>
            </a:r>
            <a:endParaRPr lang="fr-FR" altLang="fr-FR" sz="2400"/>
          </a:p>
        </p:txBody>
      </p:sp>
      <p:sp>
        <p:nvSpPr>
          <p:cNvPr id="41989" name="Text Box 8">
            <a:extLst>
              <a:ext uri="{FF2B5EF4-FFF2-40B4-BE49-F238E27FC236}">
                <a16:creationId xmlns:a16="http://schemas.microsoft.com/office/drawing/2014/main" id="{DA0E4C67-EFCB-8444-994F-45356984BF0D}"/>
              </a:ext>
            </a:extLst>
          </p:cNvPr>
          <p:cNvSpPr txBox="1">
            <a:spLocks noChangeArrowheads="1"/>
          </p:cNvSpPr>
          <p:nvPr/>
        </p:nvSpPr>
        <p:spPr bwMode="auto">
          <a:xfrm>
            <a:off x="7032626" y="4795838"/>
            <a:ext cx="2416175" cy="46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tx2"/>
                </a:solidFill>
              </a:rPr>
              <a:t>Pour l’influencer</a:t>
            </a:r>
            <a:endParaRPr lang="fr-FR" altLang="fr-FR" sz="2400"/>
          </a:p>
        </p:txBody>
      </p:sp>
      <p:sp>
        <p:nvSpPr>
          <p:cNvPr id="41990" name="Line 12">
            <a:extLst>
              <a:ext uri="{FF2B5EF4-FFF2-40B4-BE49-F238E27FC236}">
                <a16:creationId xmlns:a16="http://schemas.microsoft.com/office/drawing/2014/main" id="{63B1DF8E-B9BC-4342-BA70-556D61766469}"/>
              </a:ext>
            </a:extLst>
          </p:cNvPr>
          <p:cNvSpPr>
            <a:spLocks noChangeShapeType="1"/>
          </p:cNvSpPr>
          <p:nvPr/>
        </p:nvSpPr>
        <p:spPr bwMode="auto">
          <a:xfrm flipH="1">
            <a:off x="4441825" y="3424239"/>
            <a:ext cx="990600" cy="13176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1991" name="Line 13">
            <a:extLst>
              <a:ext uri="{FF2B5EF4-FFF2-40B4-BE49-F238E27FC236}">
                <a16:creationId xmlns:a16="http://schemas.microsoft.com/office/drawing/2014/main" id="{501F8B4D-090B-6C44-B915-7782C9220CC0}"/>
              </a:ext>
            </a:extLst>
          </p:cNvPr>
          <p:cNvSpPr>
            <a:spLocks noChangeShapeType="1"/>
          </p:cNvSpPr>
          <p:nvPr/>
        </p:nvSpPr>
        <p:spPr bwMode="auto">
          <a:xfrm>
            <a:off x="6651625" y="3424238"/>
            <a:ext cx="990600" cy="1371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6143156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795ACB80-2A18-9144-877C-3B77879F139C}"/>
              </a:ext>
            </a:extLst>
          </p:cNvPr>
          <p:cNvSpPr>
            <a:spLocks noChangeArrowheads="1"/>
          </p:cNvSpPr>
          <p:nvPr/>
        </p:nvSpPr>
        <p:spPr bwMode="auto">
          <a:xfrm>
            <a:off x="3863975" y="3025776"/>
            <a:ext cx="588645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ltLang="fr-FR"/>
          </a:p>
          <a:p>
            <a:endParaRPr lang="fr-FR" altLang="fr-FR"/>
          </a:p>
          <a:p>
            <a:pPr lvl="1"/>
            <a:r>
              <a:rPr lang="fr-FR" altLang="fr-FR" b="1"/>
              <a:t>Eléments imprévisibles et non maîtrisables</a:t>
            </a:r>
            <a:r>
              <a:rPr lang="fr-FR" altLang="fr-FR"/>
              <a:t> : mauvais temps, défaillance d’un concurrent, etc.</a:t>
            </a:r>
          </a:p>
          <a:p>
            <a:pPr lvl="1"/>
            <a:endParaRPr lang="fr-FR" altLang="fr-FR" b="1"/>
          </a:p>
          <a:p>
            <a:pPr lvl="1"/>
            <a:r>
              <a:rPr lang="fr-FR" altLang="fr-FR" b="1"/>
              <a:t>La concurrence</a:t>
            </a:r>
            <a:r>
              <a:rPr lang="fr-FR" altLang="fr-FR"/>
              <a:t> : un autre événement sportif se déroulant en même temps</a:t>
            </a:r>
          </a:p>
          <a:p>
            <a:pPr lvl="1"/>
            <a:endParaRPr lang="fr-FR" altLang="fr-FR" b="1"/>
          </a:p>
          <a:p>
            <a:pPr lvl="1"/>
            <a:r>
              <a:rPr lang="fr-FR" altLang="fr-FR" b="1"/>
              <a:t>De mauvaises retombées médias</a:t>
            </a:r>
          </a:p>
        </p:txBody>
      </p:sp>
      <p:sp>
        <p:nvSpPr>
          <p:cNvPr id="270341" name="Text Box 5">
            <a:extLst>
              <a:ext uri="{FF2B5EF4-FFF2-40B4-BE49-F238E27FC236}">
                <a16:creationId xmlns:a16="http://schemas.microsoft.com/office/drawing/2014/main" id="{5DE2DEBD-6502-9F49-889B-1747ACD8FEC9}"/>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qui/quoi sponsoriser ?</a:t>
            </a:r>
          </a:p>
        </p:txBody>
      </p:sp>
      <p:sp>
        <p:nvSpPr>
          <p:cNvPr id="270342" name="Text Box 6">
            <a:extLst>
              <a:ext uri="{FF2B5EF4-FFF2-40B4-BE49-F238E27FC236}">
                <a16:creationId xmlns:a16="http://schemas.microsoft.com/office/drawing/2014/main" id="{1CA80393-5959-7446-BFE7-9CB9CECE992E}"/>
              </a:ext>
            </a:extLst>
          </p:cNvPr>
          <p:cNvSpPr txBox="1">
            <a:spLocks noChangeArrowheads="1"/>
          </p:cNvSpPr>
          <p:nvPr/>
        </p:nvSpPr>
        <p:spPr bwMode="auto">
          <a:xfrm>
            <a:off x="1774826" y="398463"/>
            <a:ext cx="2373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Un événement :</a:t>
            </a:r>
          </a:p>
        </p:txBody>
      </p:sp>
      <p:sp>
        <p:nvSpPr>
          <p:cNvPr id="270343" name="Text Box 7">
            <a:extLst>
              <a:ext uri="{FF2B5EF4-FFF2-40B4-BE49-F238E27FC236}">
                <a16:creationId xmlns:a16="http://schemas.microsoft.com/office/drawing/2014/main" id="{EBFE081B-A777-6746-8375-5D74679E8247}"/>
              </a:ext>
            </a:extLst>
          </p:cNvPr>
          <p:cNvSpPr txBox="1">
            <a:spLocks noChangeArrowheads="1"/>
          </p:cNvSpPr>
          <p:nvPr/>
        </p:nvSpPr>
        <p:spPr bwMode="auto">
          <a:xfrm>
            <a:off x="1847850" y="1508126"/>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Avantages :</a:t>
            </a:r>
          </a:p>
        </p:txBody>
      </p:sp>
      <p:sp>
        <p:nvSpPr>
          <p:cNvPr id="270344" name="Text Box 8">
            <a:extLst>
              <a:ext uri="{FF2B5EF4-FFF2-40B4-BE49-F238E27FC236}">
                <a16:creationId xmlns:a16="http://schemas.microsoft.com/office/drawing/2014/main" id="{1710DB9B-5D50-2D40-BA13-44C20C62E191}"/>
              </a:ext>
            </a:extLst>
          </p:cNvPr>
          <p:cNvSpPr txBox="1">
            <a:spLocks noChangeArrowheads="1"/>
          </p:cNvSpPr>
          <p:nvPr/>
        </p:nvSpPr>
        <p:spPr bwMode="auto">
          <a:xfrm>
            <a:off x="1774825" y="35956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Inconvénients :</a:t>
            </a:r>
          </a:p>
        </p:txBody>
      </p:sp>
      <p:sp>
        <p:nvSpPr>
          <p:cNvPr id="270345" name="Text Box 9">
            <a:extLst>
              <a:ext uri="{FF2B5EF4-FFF2-40B4-BE49-F238E27FC236}">
                <a16:creationId xmlns:a16="http://schemas.microsoft.com/office/drawing/2014/main" id="{9BB24D69-E302-A947-A1F5-2D7EE17E736C}"/>
              </a:ext>
            </a:extLst>
          </p:cNvPr>
          <p:cNvSpPr txBox="1">
            <a:spLocks noChangeArrowheads="1"/>
          </p:cNvSpPr>
          <p:nvPr/>
        </p:nvSpPr>
        <p:spPr bwMode="auto">
          <a:xfrm>
            <a:off x="3935414" y="1514476"/>
            <a:ext cx="54006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fr-FR" altLang="fr-FR" b="1"/>
              <a:t>Risques extrêmement limités</a:t>
            </a:r>
            <a:r>
              <a:rPr lang="fr-FR" altLang="fr-FR"/>
              <a:t> </a:t>
            </a:r>
          </a:p>
          <a:p>
            <a:pPr lvl="1"/>
            <a:r>
              <a:rPr lang="fr-FR" altLang="fr-FR"/>
              <a:t>quel que soit le vainqueur de la compétition, le sponsor est assuré de sa visibilité durant l’intégralité de l’événement.</a:t>
            </a:r>
          </a:p>
          <a:p>
            <a:pPr>
              <a:spcBef>
                <a:spcPct val="50000"/>
              </a:spcBef>
            </a:pPr>
            <a:endParaRPr lang="fr-FR" altLang="fr-FR"/>
          </a:p>
        </p:txBody>
      </p:sp>
      <p:sp>
        <p:nvSpPr>
          <p:cNvPr id="270346" name="AutoShape 10">
            <a:extLst>
              <a:ext uri="{FF2B5EF4-FFF2-40B4-BE49-F238E27FC236}">
                <a16:creationId xmlns:a16="http://schemas.microsoft.com/office/drawing/2014/main" id="{D63ECBE1-A8FC-AD40-BFB1-AEA59B569E2F}"/>
              </a:ext>
            </a:extLst>
          </p:cNvPr>
          <p:cNvSpPr>
            <a:spLocks/>
          </p:cNvSpPr>
          <p:nvPr/>
        </p:nvSpPr>
        <p:spPr bwMode="auto">
          <a:xfrm>
            <a:off x="3719514" y="1441450"/>
            <a:ext cx="73025" cy="1225550"/>
          </a:xfrm>
          <a:prstGeom prst="leftBrace">
            <a:avLst>
              <a:gd name="adj1" fmla="val 13985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0347" name="AutoShape 11">
            <a:extLst>
              <a:ext uri="{FF2B5EF4-FFF2-40B4-BE49-F238E27FC236}">
                <a16:creationId xmlns:a16="http://schemas.microsoft.com/office/drawing/2014/main" id="{33F3B0D8-FBB3-6545-9F05-5AC6D7E0BF84}"/>
              </a:ext>
            </a:extLst>
          </p:cNvPr>
          <p:cNvSpPr>
            <a:spLocks/>
          </p:cNvSpPr>
          <p:nvPr/>
        </p:nvSpPr>
        <p:spPr bwMode="auto">
          <a:xfrm>
            <a:off x="3575051" y="3530601"/>
            <a:ext cx="144463" cy="2016125"/>
          </a:xfrm>
          <a:prstGeom prst="leftBrace">
            <a:avLst>
              <a:gd name="adj1" fmla="val 1163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332603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89DA1DCD-BA08-6B4E-B52C-7B35153211B1}"/>
              </a:ext>
            </a:extLst>
          </p:cNvPr>
          <p:cNvSpPr>
            <a:spLocks noChangeArrowheads="1"/>
          </p:cNvSpPr>
          <p:nvPr/>
        </p:nvSpPr>
        <p:spPr bwMode="auto">
          <a:xfrm>
            <a:off x="1992314" y="115888"/>
            <a:ext cx="81359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a:lnSpc>
                <a:spcPct val="90000"/>
              </a:lnSpc>
              <a:buClr>
                <a:schemeClr val="tx1"/>
              </a:buClr>
              <a:buFontTx/>
              <a:buNone/>
            </a:pPr>
            <a:r>
              <a:rPr lang="fr-FR" altLang="fr-FR" sz="2000" b="1">
                <a:solidFill>
                  <a:srgbClr val="FF6600"/>
                </a:solidFill>
              </a:rPr>
              <a:t>Le marché du sponsoring sportif au niveau mondial :</a:t>
            </a:r>
          </a:p>
          <a:p>
            <a:pPr>
              <a:lnSpc>
                <a:spcPct val="90000"/>
              </a:lnSpc>
              <a:buClr>
                <a:schemeClr val="tx1"/>
              </a:buClr>
              <a:buFontTx/>
              <a:buNone/>
            </a:pPr>
            <a:r>
              <a:rPr lang="fr-FR" altLang="fr-FR" sz="2000" b="1">
                <a:solidFill>
                  <a:srgbClr val="FF6600"/>
                </a:solidFill>
              </a:rPr>
              <a:t>les top valeurs de marques en 2006</a:t>
            </a:r>
          </a:p>
          <a:p>
            <a:pPr lvl="1">
              <a:lnSpc>
                <a:spcPct val="90000"/>
              </a:lnSpc>
              <a:buClr>
                <a:schemeClr val="tx1"/>
              </a:buClr>
              <a:buFont typeface="Wingdings" pitchFamily="2" charset="2"/>
              <a:buChar char="Ø"/>
            </a:pPr>
            <a:endParaRPr lang="fr-FR" altLang="fr-FR" sz="2000" b="1">
              <a:solidFill>
                <a:srgbClr val="FF6600"/>
              </a:solidFill>
            </a:endParaRPr>
          </a:p>
          <a:p>
            <a:pPr lvl="1">
              <a:lnSpc>
                <a:spcPct val="90000"/>
              </a:lnSpc>
              <a:buClr>
                <a:schemeClr val="tx1"/>
              </a:buClr>
              <a:buFont typeface="Wingdings" pitchFamily="2" charset="2"/>
              <a:buNone/>
            </a:pPr>
            <a:endParaRPr lang="fr-FR" altLang="fr-FR" sz="1100">
              <a:solidFill>
                <a:srgbClr val="FF6600"/>
              </a:solidFill>
            </a:endParaRPr>
          </a:p>
          <a:p>
            <a:pPr>
              <a:lnSpc>
                <a:spcPct val="90000"/>
              </a:lnSpc>
            </a:pPr>
            <a:endParaRPr lang="fr-FR" altLang="fr-FR" sz="1600">
              <a:solidFill>
                <a:srgbClr val="FF6600"/>
              </a:solidFill>
            </a:endParaRPr>
          </a:p>
          <a:p>
            <a:pPr>
              <a:lnSpc>
                <a:spcPct val="90000"/>
              </a:lnSpc>
              <a:buFontTx/>
              <a:buNone/>
            </a:pPr>
            <a:endParaRPr lang="fr-FR" altLang="fr-FR" sz="2400"/>
          </a:p>
        </p:txBody>
      </p:sp>
      <p:sp>
        <p:nvSpPr>
          <p:cNvPr id="278531" name="Text Box 3">
            <a:extLst>
              <a:ext uri="{FF2B5EF4-FFF2-40B4-BE49-F238E27FC236}">
                <a16:creationId xmlns:a16="http://schemas.microsoft.com/office/drawing/2014/main" id="{08A9980A-FDE7-C646-BFC0-AEE573A184C0}"/>
              </a:ext>
            </a:extLst>
          </p:cNvPr>
          <p:cNvSpPr txBox="1">
            <a:spLocks noChangeArrowheads="1"/>
          </p:cNvSpPr>
          <p:nvPr/>
        </p:nvSpPr>
        <p:spPr bwMode="auto">
          <a:xfrm>
            <a:off x="1703388" y="1235075"/>
            <a:ext cx="1511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400"/>
              <a:t>sportif</a:t>
            </a:r>
          </a:p>
        </p:txBody>
      </p:sp>
      <p:pic>
        <p:nvPicPr>
          <p:cNvPr id="278532" name="Picture 4" descr="forbes_tigerwoods">
            <a:extLst>
              <a:ext uri="{FF2B5EF4-FFF2-40B4-BE49-F238E27FC236}">
                <a16:creationId xmlns:a16="http://schemas.microsoft.com/office/drawing/2014/main" id="{AAFF8B1B-ACFD-694F-BE5C-31D4210A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4" y="908051"/>
            <a:ext cx="1908175" cy="1336675"/>
          </a:xfrm>
          <a:prstGeom prst="rect">
            <a:avLst/>
          </a:prstGeom>
          <a:noFill/>
          <a:extLst>
            <a:ext uri="{909E8E84-426E-40DD-AFC4-6F175D3DCCD1}">
              <a14:hiddenFill xmlns:a14="http://schemas.microsoft.com/office/drawing/2010/main">
                <a:solidFill>
                  <a:srgbClr val="FFFFFF"/>
                </a:solidFill>
              </a14:hiddenFill>
            </a:ext>
          </a:extLst>
        </p:spPr>
      </p:pic>
      <p:sp>
        <p:nvSpPr>
          <p:cNvPr id="278533" name="Text Box 5">
            <a:extLst>
              <a:ext uri="{FF2B5EF4-FFF2-40B4-BE49-F238E27FC236}">
                <a16:creationId xmlns:a16="http://schemas.microsoft.com/office/drawing/2014/main" id="{E725F506-7328-1A44-BEE0-7309093663D5}"/>
              </a:ext>
            </a:extLst>
          </p:cNvPr>
          <p:cNvSpPr txBox="1">
            <a:spLocks noChangeArrowheads="1"/>
          </p:cNvSpPr>
          <p:nvPr/>
        </p:nvSpPr>
        <p:spPr bwMode="auto">
          <a:xfrm>
            <a:off x="4440238" y="1268414"/>
            <a:ext cx="792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64 millions de dollars</a:t>
            </a:r>
          </a:p>
        </p:txBody>
      </p:sp>
      <p:pic>
        <p:nvPicPr>
          <p:cNvPr id="278534" name="Picture 6" descr="forbes_davidbeckam">
            <a:extLst>
              <a:ext uri="{FF2B5EF4-FFF2-40B4-BE49-F238E27FC236}">
                <a16:creationId xmlns:a16="http://schemas.microsoft.com/office/drawing/2014/main" id="{E4E304E5-0A87-4246-9672-7D9F19754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88" y="930275"/>
            <a:ext cx="1312862" cy="1246188"/>
          </a:xfrm>
          <a:prstGeom prst="rect">
            <a:avLst/>
          </a:prstGeom>
          <a:noFill/>
          <a:extLst>
            <a:ext uri="{909E8E84-426E-40DD-AFC4-6F175D3DCCD1}">
              <a14:hiddenFill xmlns:a14="http://schemas.microsoft.com/office/drawing/2010/main">
                <a:solidFill>
                  <a:srgbClr val="FFFFFF"/>
                </a:solidFill>
              </a14:hiddenFill>
            </a:ext>
          </a:extLst>
        </p:spPr>
      </p:pic>
      <p:pic>
        <p:nvPicPr>
          <p:cNvPr id="278535" name="Picture 7" descr="forbes_mariasharapova">
            <a:extLst>
              <a:ext uri="{FF2B5EF4-FFF2-40B4-BE49-F238E27FC236}">
                <a16:creationId xmlns:a16="http://schemas.microsoft.com/office/drawing/2014/main" id="{03C0A4BF-462E-EC4C-ADDE-34F58DF91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46150"/>
            <a:ext cx="1258888" cy="1246188"/>
          </a:xfrm>
          <a:prstGeom prst="rect">
            <a:avLst/>
          </a:prstGeom>
          <a:noFill/>
          <a:extLst>
            <a:ext uri="{909E8E84-426E-40DD-AFC4-6F175D3DCCD1}">
              <a14:hiddenFill xmlns:a14="http://schemas.microsoft.com/office/drawing/2010/main">
                <a:solidFill>
                  <a:srgbClr val="FFFFFF"/>
                </a:solidFill>
              </a14:hiddenFill>
            </a:ext>
          </a:extLst>
        </p:spPr>
      </p:pic>
      <p:sp>
        <p:nvSpPr>
          <p:cNvPr id="278536" name="Text Box 8">
            <a:extLst>
              <a:ext uri="{FF2B5EF4-FFF2-40B4-BE49-F238E27FC236}">
                <a16:creationId xmlns:a16="http://schemas.microsoft.com/office/drawing/2014/main" id="{615F0FF3-CEA8-0E45-B22D-E29392C32B69}"/>
              </a:ext>
            </a:extLst>
          </p:cNvPr>
          <p:cNvSpPr txBox="1">
            <a:spLocks noChangeArrowheads="1"/>
          </p:cNvSpPr>
          <p:nvPr/>
        </p:nvSpPr>
        <p:spPr bwMode="auto">
          <a:xfrm>
            <a:off x="7031039" y="1268414"/>
            <a:ext cx="936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22 millions de dollars</a:t>
            </a:r>
          </a:p>
        </p:txBody>
      </p:sp>
      <p:sp>
        <p:nvSpPr>
          <p:cNvPr id="278537" name="Text Box 9">
            <a:extLst>
              <a:ext uri="{FF2B5EF4-FFF2-40B4-BE49-F238E27FC236}">
                <a16:creationId xmlns:a16="http://schemas.microsoft.com/office/drawing/2014/main" id="{BA48541D-F865-D142-ACA4-98C806FB3896}"/>
              </a:ext>
            </a:extLst>
          </p:cNvPr>
          <p:cNvSpPr txBox="1">
            <a:spLocks noChangeArrowheads="1"/>
          </p:cNvSpPr>
          <p:nvPr/>
        </p:nvSpPr>
        <p:spPr bwMode="auto">
          <a:xfrm>
            <a:off x="9421813" y="1196976"/>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15 millions de dollars</a:t>
            </a:r>
          </a:p>
        </p:txBody>
      </p:sp>
      <p:pic>
        <p:nvPicPr>
          <p:cNvPr id="278538" name="Picture 10" descr="manchester_united_logo">
            <a:extLst>
              <a:ext uri="{FF2B5EF4-FFF2-40B4-BE49-F238E27FC236}">
                <a16:creationId xmlns:a16="http://schemas.microsoft.com/office/drawing/2014/main" id="{6ED45839-F1DF-6947-97F3-801D066DC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1" y="2276475"/>
            <a:ext cx="1547813" cy="1563688"/>
          </a:xfrm>
          <a:prstGeom prst="rect">
            <a:avLst/>
          </a:prstGeom>
          <a:noFill/>
          <a:extLst>
            <a:ext uri="{909E8E84-426E-40DD-AFC4-6F175D3DCCD1}">
              <a14:hiddenFill xmlns:a14="http://schemas.microsoft.com/office/drawing/2010/main">
                <a:solidFill>
                  <a:srgbClr val="FFFFFF"/>
                </a:solidFill>
              </a14:hiddenFill>
            </a:ext>
          </a:extLst>
        </p:spPr>
      </p:pic>
      <p:sp>
        <p:nvSpPr>
          <p:cNvPr id="278539" name="Text Box 11">
            <a:extLst>
              <a:ext uri="{FF2B5EF4-FFF2-40B4-BE49-F238E27FC236}">
                <a16:creationId xmlns:a16="http://schemas.microsoft.com/office/drawing/2014/main" id="{135D9C18-14D9-364F-B8B5-88813DA0B49F}"/>
              </a:ext>
            </a:extLst>
          </p:cNvPr>
          <p:cNvSpPr txBox="1">
            <a:spLocks noChangeArrowheads="1"/>
          </p:cNvSpPr>
          <p:nvPr/>
        </p:nvSpPr>
        <p:spPr bwMode="auto">
          <a:xfrm>
            <a:off x="4511676" y="2852739"/>
            <a:ext cx="7921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351 millions de dollars</a:t>
            </a:r>
          </a:p>
        </p:txBody>
      </p:sp>
      <p:pic>
        <p:nvPicPr>
          <p:cNvPr id="278540" name="Picture 12" descr="real_madrid_logo">
            <a:extLst>
              <a:ext uri="{FF2B5EF4-FFF2-40B4-BE49-F238E27FC236}">
                <a16:creationId xmlns:a16="http://schemas.microsoft.com/office/drawing/2014/main" id="{B5CB709C-6598-DC4D-A853-BCAC513909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5" y="2276475"/>
            <a:ext cx="1525588" cy="1525588"/>
          </a:xfrm>
          <a:prstGeom prst="rect">
            <a:avLst/>
          </a:prstGeom>
          <a:noFill/>
          <a:extLst>
            <a:ext uri="{909E8E84-426E-40DD-AFC4-6F175D3DCCD1}">
              <a14:hiddenFill xmlns:a14="http://schemas.microsoft.com/office/drawing/2010/main">
                <a:solidFill>
                  <a:srgbClr val="FFFFFF"/>
                </a:solidFill>
              </a14:hiddenFill>
            </a:ext>
          </a:extLst>
        </p:spPr>
      </p:pic>
      <p:sp>
        <p:nvSpPr>
          <p:cNvPr id="278541" name="Text Box 13">
            <a:extLst>
              <a:ext uri="{FF2B5EF4-FFF2-40B4-BE49-F238E27FC236}">
                <a16:creationId xmlns:a16="http://schemas.microsoft.com/office/drawing/2014/main" id="{D00878BA-0AFA-F749-8752-D6D4E4A485B7}"/>
              </a:ext>
            </a:extLst>
          </p:cNvPr>
          <p:cNvSpPr txBox="1">
            <a:spLocks noChangeArrowheads="1"/>
          </p:cNvSpPr>
          <p:nvPr/>
        </p:nvSpPr>
        <p:spPr bwMode="auto">
          <a:xfrm>
            <a:off x="6888163" y="2852739"/>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288 millions de dollars</a:t>
            </a:r>
          </a:p>
        </p:txBody>
      </p:sp>
      <p:pic>
        <p:nvPicPr>
          <p:cNvPr id="278542" name="Picture 14" descr="bayern_logo">
            <a:extLst>
              <a:ext uri="{FF2B5EF4-FFF2-40B4-BE49-F238E27FC236}">
                <a16:creationId xmlns:a16="http://schemas.microsoft.com/office/drawing/2014/main" id="{49D5E1C1-DF17-3A46-8BB9-CF9D7C5B1D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2349501"/>
            <a:ext cx="1227138" cy="1209675"/>
          </a:xfrm>
          <a:prstGeom prst="rect">
            <a:avLst/>
          </a:prstGeom>
          <a:noFill/>
          <a:extLst>
            <a:ext uri="{909E8E84-426E-40DD-AFC4-6F175D3DCCD1}">
              <a14:hiddenFill xmlns:a14="http://schemas.microsoft.com/office/drawing/2010/main">
                <a:solidFill>
                  <a:srgbClr val="FFFFFF"/>
                </a:solidFill>
              </a14:hiddenFill>
            </a:ext>
          </a:extLst>
        </p:spPr>
      </p:pic>
      <p:sp>
        <p:nvSpPr>
          <p:cNvPr id="278543" name="Text Box 15">
            <a:extLst>
              <a:ext uri="{FF2B5EF4-FFF2-40B4-BE49-F238E27FC236}">
                <a16:creationId xmlns:a16="http://schemas.microsoft.com/office/drawing/2014/main" id="{E73C0E8B-C89F-0447-A730-7650FF262160}"/>
              </a:ext>
            </a:extLst>
          </p:cNvPr>
          <p:cNvSpPr txBox="1">
            <a:spLocks noChangeArrowheads="1"/>
          </p:cNvSpPr>
          <p:nvPr/>
        </p:nvSpPr>
        <p:spPr bwMode="auto">
          <a:xfrm>
            <a:off x="9350376" y="3068639"/>
            <a:ext cx="1152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255 millions de dollars</a:t>
            </a:r>
          </a:p>
        </p:txBody>
      </p:sp>
      <p:sp>
        <p:nvSpPr>
          <p:cNvPr id="278544" name="Text Box 16">
            <a:extLst>
              <a:ext uri="{FF2B5EF4-FFF2-40B4-BE49-F238E27FC236}">
                <a16:creationId xmlns:a16="http://schemas.microsoft.com/office/drawing/2014/main" id="{C4963EAF-03E3-BE4C-9339-E70006288DA8}"/>
              </a:ext>
            </a:extLst>
          </p:cNvPr>
          <p:cNvSpPr txBox="1">
            <a:spLocks noChangeArrowheads="1"/>
          </p:cNvSpPr>
          <p:nvPr/>
        </p:nvSpPr>
        <p:spPr bwMode="auto">
          <a:xfrm>
            <a:off x="1703388" y="3068638"/>
            <a:ext cx="1511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400"/>
              <a:t>équipe</a:t>
            </a:r>
          </a:p>
        </p:txBody>
      </p:sp>
      <p:sp>
        <p:nvSpPr>
          <p:cNvPr id="278545" name="Text Box 17">
            <a:extLst>
              <a:ext uri="{FF2B5EF4-FFF2-40B4-BE49-F238E27FC236}">
                <a16:creationId xmlns:a16="http://schemas.microsoft.com/office/drawing/2014/main" id="{3DC31A6A-DA14-E442-A01A-C0B0245723B8}"/>
              </a:ext>
            </a:extLst>
          </p:cNvPr>
          <p:cNvSpPr txBox="1">
            <a:spLocks noChangeArrowheads="1"/>
          </p:cNvSpPr>
          <p:nvPr/>
        </p:nvSpPr>
        <p:spPr bwMode="auto">
          <a:xfrm>
            <a:off x="1703388" y="4076700"/>
            <a:ext cx="1511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400"/>
              <a:t>Événement sportif</a:t>
            </a:r>
          </a:p>
        </p:txBody>
      </p:sp>
      <p:pic>
        <p:nvPicPr>
          <p:cNvPr id="278546" name="Picture 18" descr="superbowl_champions">
            <a:extLst>
              <a:ext uri="{FF2B5EF4-FFF2-40B4-BE49-F238E27FC236}">
                <a16:creationId xmlns:a16="http://schemas.microsoft.com/office/drawing/2014/main" id="{F2600311-AD10-C844-BD81-6E22809D82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4839" y="3860800"/>
            <a:ext cx="1258887" cy="1417638"/>
          </a:xfrm>
          <a:prstGeom prst="rect">
            <a:avLst/>
          </a:prstGeom>
          <a:noFill/>
          <a:extLst>
            <a:ext uri="{909E8E84-426E-40DD-AFC4-6F175D3DCCD1}">
              <a14:hiddenFill xmlns:a14="http://schemas.microsoft.com/office/drawing/2010/main">
                <a:solidFill>
                  <a:srgbClr val="FFFFFF"/>
                </a:solidFill>
              </a14:hiddenFill>
            </a:ext>
          </a:extLst>
        </p:spPr>
      </p:pic>
      <p:pic>
        <p:nvPicPr>
          <p:cNvPr id="278547" name="Picture 19" descr="jeuxolympiques_logo">
            <a:extLst>
              <a:ext uri="{FF2B5EF4-FFF2-40B4-BE49-F238E27FC236}">
                <a16:creationId xmlns:a16="http://schemas.microsoft.com/office/drawing/2014/main" id="{F81D7475-67E6-0946-90F2-DD2E6B6C11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4200" y="4221164"/>
            <a:ext cx="12954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278548" name="Picture 20" descr="coupedumondedefootball">
            <a:extLst>
              <a:ext uri="{FF2B5EF4-FFF2-40B4-BE49-F238E27FC236}">
                <a16:creationId xmlns:a16="http://schemas.microsoft.com/office/drawing/2014/main" id="{AB604E58-15DE-B942-A2A7-19C0B9C00C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8638" y="4221163"/>
            <a:ext cx="1181100" cy="711200"/>
          </a:xfrm>
          <a:prstGeom prst="rect">
            <a:avLst/>
          </a:prstGeom>
          <a:noFill/>
          <a:extLst>
            <a:ext uri="{909E8E84-426E-40DD-AFC4-6F175D3DCCD1}">
              <a14:hiddenFill xmlns:a14="http://schemas.microsoft.com/office/drawing/2010/main">
                <a:solidFill>
                  <a:srgbClr val="FFFFFF"/>
                </a:solidFill>
              </a14:hiddenFill>
            </a:ext>
          </a:extLst>
        </p:spPr>
      </p:pic>
      <p:sp>
        <p:nvSpPr>
          <p:cNvPr id="278549" name="Text Box 21">
            <a:extLst>
              <a:ext uri="{FF2B5EF4-FFF2-40B4-BE49-F238E27FC236}">
                <a16:creationId xmlns:a16="http://schemas.microsoft.com/office/drawing/2014/main" id="{6E225EF1-F979-4444-89DD-B6A66653FD9E}"/>
              </a:ext>
            </a:extLst>
          </p:cNvPr>
          <p:cNvSpPr txBox="1">
            <a:spLocks noChangeArrowheads="1"/>
          </p:cNvSpPr>
          <p:nvPr/>
        </p:nvSpPr>
        <p:spPr bwMode="auto">
          <a:xfrm>
            <a:off x="1703388" y="5595938"/>
            <a:ext cx="1511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400"/>
              <a:t>marque</a:t>
            </a:r>
          </a:p>
        </p:txBody>
      </p:sp>
      <p:sp>
        <p:nvSpPr>
          <p:cNvPr id="278550" name="Text Box 22">
            <a:extLst>
              <a:ext uri="{FF2B5EF4-FFF2-40B4-BE49-F238E27FC236}">
                <a16:creationId xmlns:a16="http://schemas.microsoft.com/office/drawing/2014/main" id="{452922B5-DFFA-C74D-895E-5B6943960A4B}"/>
              </a:ext>
            </a:extLst>
          </p:cNvPr>
          <p:cNvSpPr txBox="1">
            <a:spLocks noChangeArrowheads="1"/>
          </p:cNvSpPr>
          <p:nvPr/>
        </p:nvSpPr>
        <p:spPr bwMode="auto">
          <a:xfrm>
            <a:off x="4440238" y="4437064"/>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336 millions de dollars</a:t>
            </a:r>
          </a:p>
        </p:txBody>
      </p:sp>
      <p:sp>
        <p:nvSpPr>
          <p:cNvPr id="278551" name="Text Box 23">
            <a:extLst>
              <a:ext uri="{FF2B5EF4-FFF2-40B4-BE49-F238E27FC236}">
                <a16:creationId xmlns:a16="http://schemas.microsoft.com/office/drawing/2014/main" id="{B464DE4B-B6F2-5647-8B11-67CA66560AAF}"/>
              </a:ext>
            </a:extLst>
          </p:cNvPr>
          <p:cNvSpPr txBox="1">
            <a:spLocks noChangeArrowheads="1"/>
          </p:cNvSpPr>
          <p:nvPr/>
        </p:nvSpPr>
        <p:spPr bwMode="auto">
          <a:xfrm>
            <a:off x="6889750" y="4365626"/>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176 millions de dollars</a:t>
            </a:r>
          </a:p>
        </p:txBody>
      </p:sp>
      <p:sp>
        <p:nvSpPr>
          <p:cNvPr id="278552" name="Text Box 24">
            <a:extLst>
              <a:ext uri="{FF2B5EF4-FFF2-40B4-BE49-F238E27FC236}">
                <a16:creationId xmlns:a16="http://schemas.microsoft.com/office/drawing/2014/main" id="{2791933E-9D24-8C48-B312-38EE80898FBB}"/>
              </a:ext>
            </a:extLst>
          </p:cNvPr>
          <p:cNvSpPr txBox="1">
            <a:spLocks noChangeArrowheads="1"/>
          </p:cNvSpPr>
          <p:nvPr/>
        </p:nvSpPr>
        <p:spPr bwMode="auto">
          <a:xfrm>
            <a:off x="9421814" y="4365626"/>
            <a:ext cx="1152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103 millions de dollars</a:t>
            </a:r>
          </a:p>
        </p:txBody>
      </p:sp>
      <p:pic>
        <p:nvPicPr>
          <p:cNvPr id="278553" name="Picture 25" descr="espn">
            <a:extLst>
              <a:ext uri="{FF2B5EF4-FFF2-40B4-BE49-F238E27FC236}">
                <a16:creationId xmlns:a16="http://schemas.microsoft.com/office/drawing/2014/main" id="{2332B9EA-380B-554A-A51D-29F6A7AD69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7350" y="5527675"/>
            <a:ext cx="1479550" cy="1214438"/>
          </a:xfrm>
          <a:prstGeom prst="rect">
            <a:avLst/>
          </a:prstGeom>
          <a:noFill/>
          <a:extLst>
            <a:ext uri="{909E8E84-426E-40DD-AFC4-6F175D3DCCD1}">
              <a14:hiddenFill xmlns:a14="http://schemas.microsoft.com/office/drawing/2010/main">
                <a:solidFill>
                  <a:srgbClr val="FFFFFF"/>
                </a:solidFill>
              </a14:hiddenFill>
            </a:ext>
          </a:extLst>
        </p:spPr>
      </p:pic>
      <p:pic>
        <p:nvPicPr>
          <p:cNvPr id="278554" name="Picture 26" descr="adidas">
            <a:extLst>
              <a:ext uri="{FF2B5EF4-FFF2-40B4-BE49-F238E27FC236}">
                <a16:creationId xmlns:a16="http://schemas.microsoft.com/office/drawing/2014/main" id="{6839296D-0B8B-084C-A5D0-D902A9FFDD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40689" y="5300664"/>
            <a:ext cx="1525587" cy="942975"/>
          </a:xfrm>
          <a:prstGeom prst="rect">
            <a:avLst/>
          </a:prstGeom>
          <a:noFill/>
          <a:extLst>
            <a:ext uri="{909E8E84-426E-40DD-AFC4-6F175D3DCCD1}">
              <a14:hiddenFill xmlns:a14="http://schemas.microsoft.com/office/drawing/2010/main">
                <a:solidFill>
                  <a:srgbClr val="FFFFFF"/>
                </a:solidFill>
              </a14:hiddenFill>
            </a:ext>
          </a:extLst>
        </p:spPr>
      </p:pic>
      <p:pic>
        <p:nvPicPr>
          <p:cNvPr id="278555" name="Picture 27" descr="nike">
            <a:extLst>
              <a:ext uri="{FF2B5EF4-FFF2-40B4-BE49-F238E27FC236}">
                <a16:creationId xmlns:a16="http://schemas.microsoft.com/office/drawing/2014/main" id="{F5F0FE2F-B98C-8943-8AFB-D8CBE89447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5275" y="5300664"/>
            <a:ext cx="1784350" cy="1004887"/>
          </a:xfrm>
          <a:prstGeom prst="rect">
            <a:avLst/>
          </a:prstGeom>
          <a:noFill/>
          <a:extLst>
            <a:ext uri="{909E8E84-426E-40DD-AFC4-6F175D3DCCD1}">
              <a14:hiddenFill xmlns:a14="http://schemas.microsoft.com/office/drawing/2010/main">
                <a:solidFill>
                  <a:srgbClr val="FFFFFF"/>
                </a:solidFill>
              </a14:hiddenFill>
            </a:ext>
          </a:extLst>
        </p:spPr>
      </p:pic>
      <p:sp>
        <p:nvSpPr>
          <p:cNvPr id="278556" name="Text Box 28">
            <a:extLst>
              <a:ext uri="{FF2B5EF4-FFF2-40B4-BE49-F238E27FC236}">
                <a16:creationId xmlns:a16="http://schemas.microsoft.com/office/drawing/2014/main" id="{C658CD2D-9464-944A-81A0-CB04F779F702}"/>
              </a:ext>
            </a:extLst>
          </p:cNvPr>
          <p:cNvSpPr txBox="1">
            <a:spLocks noChangeArrowheads="1"/>
          </p:cNvSpPr>
          <p:nvPr/>
        </p:nvSpPr>
        <p:spPr bwMode="auto">
          <a:xfrm>
            <a:off x="4440238" y="5911851"/>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7,5 milliards de dollars</a:t>
            </a:r>
          </a:p>
        </p:txBody>
      </p:sp>
      <p:sp>
        <p:nvSpPr>
          <p:cNvPr id="278557" name="Text Box 29">
            <a:extLst>
              <a:ext uri="{FF2B5EF4-FFF2-40B4-BE49-F238E27FC236}">
                <a16:creationId xmlns:a16="http://schemas.microsoft.com/office/drawing/2014/main" id="{79E66587-B5F0-E044-B194-53656CF1FC9B}"/>
              </a:ext>
            </a:extLst>
          </p:cNvPr>
          <p:cNvSpPr txBox="1">
            <a:spLocks noChangeArrowheads="1"/>
          </p:cNvSpPr>
          <p:nvPr/>
        </p:nvSpPr>
        <p:spPr bwMode="auto">
          <a:xfrm>
            <a:off x="7104063" y="5734051"/>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5,6 milliards de dollars</a:t>
            </a:r>
          </a:p>
        </p:txBody>
      </p:sp>
      <p:sp>
        <p:nvSpPr>
          <p:cNvPr id="278558" name="Text Box 30">
            <a:extLst>
              <a:ext uri="{FF2B5EF4-FFF2-40B4-BE49-F238E27FC236}">
                <a16:creationId xmlns:a16="http://schemas.microsoft.com/office/drawing/2014/main" id="{B9574E0D-AB2C-9A4E-8FC7-4371819B200C}"/>
              </a:ext>
            </a:extLst>
          </p:cNvPr>
          <p:cNvSpPr txBox="1">
            <a:spLocks noChangeArrowheads="1"/>
          </p:cNvSpPr>
          <p:nvPr/>
        </p:nvSpPr>
        <p:spPr bwMode="auto">
          <a:xfrm>
            <a:off x="9625013" y="5589589"/>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2,4 milliards de dollars</a:t>
            </a:r>
          </a:p>
        </p:txBody>
      </p:sp>
      <p:sp>
        <p:nvSpPr>
          <p:cNvPr id="278559" name="Text Box 31">
            <a:extLst>
              <a:ext uri="{FF2B5EF4-FFF2-40B4-BE49-F238E27FC236}">
                <a16:creationId xmlns:a16="http://schemas.microsoft.com/office/drawing/2014/main" id="{A478D24A-AB6E-9B4E-AF9A-15F32011CA92}"/>
              </a:ext>
            </a:extLst>
          </p:cNvPr>
          <p:cNvSpPr txBox="1">
            <a:spLocks noChangeArrowheads="1"/>
          </p:cNvSpPr>
          <p:nvPr/>
        </p:nvSpPr>
        <p:spPr bwMode="auto">
          <a:xfrm>
            <a:off x="4583114" y="6453189"/>
            <a:ext cx="4033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i="1"/>
              <a:t>Entertainment Sport Programming Network Incorporated</a:t>
            </a:r>
            <a:r>
              <a:rPr lang="fr-FR" altLang="fr-FR" sz="1000"/>
              <a:t>) est un réseau de télévision sur le sport </a:t>
            </a:r>
          </a:p>
        </p:txBody>
      </p:sp>
    </p:spTree>
    <p:extLst>
      <p:ext uri="{BB962C8B-B14F-4D97-AF65-F5344CB8AC3E}">
        <p14:creationId xmlns:p14="http://schemas.microsoft.com/office/powerpoint/2010/main" val="29698622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pictogramme">
            <a:extLst>
              <a:ext uri="{FF2B5EF4-FFF2-40B4-BE49-F238E27FC236}">
                <a16:creationId xmlns:a16="http://schemas.microsoft.com/office/drawing/2014/main" id="{613B486D-90F8-4349-9352-E817DCE25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2236788"/>
            <a:ext cx="2832100" cy="4216400"/>
          </a:xfrm>
          <a:prstGeom prst="rect">
            <a:avLst/>
          </a:prstGeom>
          <a:noFill/>
          <a:extLst>
            <a:ext uri="{909E8E84-426E-40DD-AFC4-6F175D3DCCD1}">
              <a14:hiddenFill xmlns:a14="http://schemas.microsoft.com/office/drawing/2010/main">
                <a:solidFill>
                  <a:srgbClr val="FFFFFF"/>
                </a:solidFill>
              </a14:hiddenFill>
            </a:ext>
          </a:extLst>
        </p:spPr>
      </p:pic>
      <p:sp>
        <p:nvSpPr>
          <p:cNvPr id="221187" name="AutoShape 3">
            <a:extLst>
              <a:ext uri="{FF2B5EF4-FFF2-40B4-BE49-F238E27FC236}">
                <a16:creationId xmlns:a16="http://schemas.microsoft.com/office/drawing/2014/main" id="{D02CBC2A-9595-F24E-BEBB-A34216F7DEEB}"/>
              </a:ext>
            </a:extLst>
          </p:cNvPr>
          <p:cNvSpPr>
            <a:spLocks noChangeArrowheads="1"/>
          </p:cNvSpPr>
          <p:nvPr/>
        </p:nvSpPr>
        <p:spPr bwMode="auto">
          <a:xfrm>
            <a:off x="5303839" y="404814"/>
            <a:ext cx="4968875" cy="2160587"/>
          </a:xfrm>
          <a:prstGeom prst="wedgeEllipseCallout">
            <a:avLst>
              <a:gd name="adj1" fmla="val -44759"/>
              <a:gd name="adj2" fmla="val 6513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altLang="fr-FR" sz="3500"/>
              <a:t>Pourquoi faire du sponsoring sportif ?</a:t>
            </a:r>
          </a:p>
        </p:txBody>
      </p:sp>
    </p:spTree>
    <p:extLst>
      <p:ext uri="{BB962C8B-B14F-4D97-AF65-F5344CB8AC3E}">
        <p14:creationId xmlns:p14="http://schemas.microsoft.com/office/powerpoint/2010/main" val="3986819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Text Box 4">
            <a:extLst>
              <a:ext uri="{FF2B5EF4-FFF2-40B4-BE49-F238E27FC236}">
                <a16:creationId xmlns:a16="http://schemas.microsoft.com/office/drawing/2014/main" id="{9BFFFBFD-AC15-484A-85E3-810FDDC989EB}"/>
              </a:ext>
            </a:extLst>
          </p:cNvPr>
          <p:cNvSpPr txBox="1">
            <a:spLocks noChangeArrowheads="1"/>
          </p:cNvSpPr>
          <p:nvPr/>
        </p:nvSpPr>
        <p:spPr bwMode="auto">
          <a:xfrm>
            <a:off x="2351088" y="2276476"/>
            <a:ext cx="61214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500" i="1"/>
              <a:t>Le sponsoring sportif accroît l’intention d’achat, la préférence de la marque et les achats réels de la marque.</a:t>
            </a:r>
          </a:p>
          <a:p>
            <a:pPr algn="ctr"/>
            <a:endParaRPr lang="fr-FR" altLang="fr-FR" sz="1500" i="1"/>
          </a:p>
          <a:p>
            <a:pPr algn="ctr"/>
            <a:r>
              <a:rPr lang="fr-FR" altLang="fr-FR" sz="1500" i="1"/>
              <a:t>Les consommateurs sont plus enclins à acheter les produits des parrains que ceux des concurrents. (Meenaghan 2001).</a:t>
            </a:r>
          </a:p>
        </p:txBody>
      </p:sp>
      <p:sp>
        <p:nvSpPr>
          <p:cNvPr id="223259" name="Text Box 27">
            <a:extLst>
              <a:ext uri="{FF2B5EF4-FFF2-40B4-BE49-F238E27FC236}">
                <a16:creationId xmlns:a16="http://schemas.microsoft.com/office/drawing/2014/main" id="{AC7B423F-51A2-9747-87A7-F6D67CFC9906}"/>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Parce que….</a:t>
            </a:r>
          </a:p>
        </p:txBody>
      </p:sp>
      <p:sp>
        <p:nvSpPr>
          <p:cNvPr id="223260" name="Text Box 28">
            <a:extLst>
              <a:ext uri="{FF2B5EF4-FFF2-40B4-BE49-F238E27FC236}">
                <a16:creationId xmlns:a16="http://schemas.microsoft.com/office/drawing/2014/main" id="{7729DD4F-4693-2D46-AF87-2773BD8B72EE}"/>
              </a:ext>
            </a:extLst>
          </p:cNvPr>
          <p:cNvSpPr txBox="1">
            <a:spLocks noChangeArrowheads="1"/>
          </p:cNvSpPr>
          <p:nvPr/>
        </p:nvSpPr>
        <p:spPr bwMode="auto">
          <a:xfrm>
            <a:off x="7031038" y="5768976"/>
            <a:ext cx="3168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Pourquoi et comment ?</a:t>
            </a:r>
          </a:p>
        </p:txBody>
      </p:sp>
      <p:sp>
        <p:nvSpPr>
          <p:cNvPr id="223261" name="Text Box 29">
            <a:extLst>
              <a:ext uri="{FF2B5EF4-FFF2-40B4-BE49-F238E27FC236}">
                <a16:creationId xmlns:a16="http://schemas.microsoft.com/office/drawing/2014/main" id="{CC79FF8E-C354-8D4D-9094-C4B6757078D0}"/>
              </a:ext>
            </a:extLst>
          </p:cNvPr>
          <p:cNvSpPr txBox="1">
            <a:spLocks noChangeArrowheads="1"/>
          </p:cNvSpPr>
          <p:nvPr/>
        </p:nvSpPr>
        <p:spPr bwMode="auto">
          <a:xfrm>
            <a:off x="2208213" y="1268414"/>
            <a:ext cx="6337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solidFill>
                  <a:srgbClr val="FF6600"/>
                </a:solidFill>
              </a:rPr>
              <a:t>C’est un bon moyen de soigner l’image de mon entreprise, de parler de moi autrement, de générer du business….</a:t>
            </a:r>
          </a:p>
        </p:txBody>
      </p:sp>
      <p:sp>
        <p:nvSpPr>
          <p:cNvPr id="223262" name="Text Box 30">
            <a:extLst>
              <a:ext uri="{FF2B5EF4-FFF2-40B4-BE49-F238E27FC236}">
                <a16:creationId xmlns:a16="http://schemas.microsoft.com/office/drawing/2014/main" id="{2362DC87-2747-A048-9079-7235F530C454}"/>
              </a:ext>
            </a:extLst>
          </p:cNvPr>
          <p:cNvSpPr txBox="1">
            <a:spLocks noChangeArrowheads="1"/>
          </p:cNvSpPr>
          <p:nvPr/>
        </p:nvSpPr>
        <p:spPr bwMode="auto">
          <a:xfrm>
            <a:off x="2278063" y="4005263"/>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solidFill>
                  <a:srgbClr val="FF6600"/>
                </a:solidFill>
              </a:rPr>
              <a:t>Et de motiver mes salariés !</a:t>
            </a:r>
          </a:p>
        </p:txBody>
      </p:sp>
      <p:sp>
        <p:nvSpPr>
          <p:cNvPr id="223263" name="Text Box 31">
            <a:extLst>
              <a:ext uri="{FF2B5EF4-FFF2-40B4-BE49-F238E27FC236}">
                <a16:creationId xmlns:a16="http://schemas.microsoft.com/office/drawing/2014/main" id="{935CB335-6443-0548-9904-55C2A38EE04B}"/>
              </a:ext>
            </a:extLst>
          </p:cNvPr>
          <p:cNvSpPr txBox="1">
            <a:spLocks noChangeArrowheads="1"/>
          </p:cNvSpPr>
          <p:nvPr/>
        </p:nvSpPr>
        <p:spPr bwMode="auto">
          <a:xfrm>
            <a:off x="2640014" y="4552951"/>
            <a:ext cx="5616575"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Le sponsoring sportif renforce l’image de fierté et d’appartenance des salariés</a:t>
            </a:r>
          </a:p>
          <a:p>
            <a:pPr>
              <a:spcBef>
                <a:spcPct val="50000"/>
              </a:spcBef>
            </a:pPr>
            <a:endParaRPr lang="fr-FR" altLang="fr-FR" sz="1500"/>
          </a:p>
        </p:txBody>
      </p:sp>
      <p:sp>
        <p:nvSpPr>
          <p:cNvPr id="223265" name="AutoShape 33">
            <a:extLst>
              <a:ext uri="{FF2B5EF4-FFF2-40B4-BE49-F238E27FC236}">
                <a16:creationId xmlns:a16="http://schemas.microsoft.com/office/drawing/2014/main" id="{157DB830-FA9E-8D49-8FB9-373A7BBAED95}"/>
              </a:ext>
            </a:extLst>
          </p:cNvPr>
          <p:cNvSpPr>
            <a:spLocks noChangeArrowheads="1"/>
          </p:cNvSpPr>
          <p:nvPr/>
        </p:nvSpPr>
        <p:spPr bwMode="auto">
          <a:xfrm>
            <a:off x="8616951" y="620714"/>
            <a:ext cx="1547813" cy="936625"/>
          </a:xfrm>
          <a:prstGeom prst="wedgeEllipseCallout">
            <a:avLst>
              <a:gd name="adj1" fmla="val -43750"/>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altLang="fr-FR"/>
              <a:t>Objectifs externes</a:t>
            </a:r>
          </a:p>
        </p:txBody>
      </p:sp>
      <p:sp>
        <p:nvSpPr>
          <p:cNvPr id="223266" name="AutoShape 34">
            <a:extLst>
              <a:ext uri="{FF2B5EF4-FFF2-40B4-BE49-F238E27FC236}">
                <a16:creationId xmlns:a16="http://schemas.microsoft.com/office/drawing/2014/main" id="{D436C82B-F328-3F4E-8475-74C710B1C504}"/>
              </a:ext>
            </a:extLst>
          </p:cNvPr>
          <p:cNvSpPr>
            <a:spLocks noChangeArrowheads="1"/>
          </p:cNvSpPr>
          <p:nvPr/>
        </p:nvSpPr>
        <p:spPr bwMode="auto">
          <a:xfrm>
            <a:off x="8509001" y="3213101"/>
            <a:ext cx="1547813" cy="936625"/>
          </a:xfrm>
          <a:prstGeom prst="wedgeEllipseCallout">
            <a:avLst>
              <a:gd name="adj1" fmla="val -43750"/>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altLang="fr-FR"/>
              <a:t>Objectifs internes</a:t>
            </a:r>
          </a:p>
        </p:txBody>
      </p:sp>
      <p:sp>
        <p:nvSpPr>
          <p:cNvPr id="223267" name="Oval 35">
            <a:extLst>
              <a:ext uri="{FF2B5EF4-FFF2-40B4-BE49-F238E27FC236}">
                <a16:creationId xmlns:a16="http://schemas.microsoft.com/office/drawing/2014/main" id="{62CB324E-E774-564F-9F02-78123881BC1A}"/>
              </a:ext>
            </a:extLst>
          </p:cNvPr>
          <p:cNvSpPr>
            <a:spLocks noChangeArrowheads="1"/>
          </p:cNvSpPr>
          <p:nvPr/>
        </p:nvSpPr>
        <p:spPr bwMode="auto">
          <a:xfrm>
            <a:off x="3216275" y="3860800"/>
            <a:ext cx="4319588" cy="6477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3268" name="Oval 36">
            <a:extLst>
              <a:ext uri="{FF2B5EF4-FFF2-40B4-BE49-F238E27FC236}">
                <a16:creationId xmlns:a16="http://schemas.microsoft.com/office/drawing/2014/main" id="{BE5217C8-E7FB-654E-9929-2562CF60E3A7}"/>
              </a:ext>
            </a:extLst>
          </p:cNvPr>
          <p:cNvSpPr>
            <a:spLocks noChangeArrowheads="1"/>
          </p:cNvSpPr>
          <p:nvPr/>
        </p:nvSpPr>
        <p:spPr bwMode="auto">
          <a:xfrm>
            <a:off x="2063751" y="981075"/>
            <a:ext cx="6480175" cy="1295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11940735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8" name="Text Box 8">
            <a:extLst>
              <a:ext uri="{FF2B5EF4-FFF2-40B4-BE49-F238E27FC236}">
                <a16:creationId xmlns:a16="http://schemas.microsoft.com/office/drawing/2014/main" id="{0957FCC7-A064-184D-A4FF-E0DB282173A2}"/>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du sponsoring sportif : les objectifs externes</a:t>
            </a:r>
          </a:p>
        </p:txBody>
      </p:sp>
      <p:sp>
        <p:nvSpPr>
          <p:cNvPr id="81933" name="Oval 13">
            <a:extLst>
              <a:ext uri="{FF2B5EF4-FFF2-40B4-BE49-F238E27FC236}">
                <a16:creationId xmlns:a16="http://schemas.microsoft.com/office/drawing/2014/main" id="{FF687CED-BB11-554D-A03C-007F61F1A459}"/>
              </a:ext>
            </a:extLst>
          </p:cNvPr>
          <p:cNvSpPr>
            <a:spLocks noChangeArrowheads="1"/>
          </p:cNvSpPr>
          <p:nvPr/>
        </p:nvSpPr>
        <p:spPr bwMode="auto">
          <a:xfrm>
            <a:off x="2495551" y="1989139"/>
            <a:ext cx="1871663"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34" name="Text Box 14">
            <a:extLst>
              <a:ext uri="{FF2B5EF4-FFF2-40B4-BE49-F238E27FC236}">
                <a16:creationId xmlns:a16="http://schemas.microsoft.com/office/drawing/2014/main" id="{BF7C8915-8141-374E-ADA2-2F60E9ECD786}"/>
              </a:ext>
            </a:extLst>
          </p:cNvPr>
          <p:cNvSpPr txBox="1">
            <a:spLocks noChangeArrowheads="1"/>
          </p:cNvSpPr>
          <p:nvPr/>
        </p:nvSpPr>
        <p:spPr bwMode="auto">
          <a:xfrm>
            <a:off x="2711451" y="2276476"/>
            <a:ext cx="1439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notoriété</a:t>
            </a:r>
          </a:p>
        </p:txBody>
      </p:sp>
      <p:sp>
        <p:nvSpPr>
          <p:cNvPr id="81935" name="Text Box 15">
            <a:extLst>
              <a:ext uri="{FF2B5EF4-FFF2-40B4-BE49-F238E27FC236}">
                <a16:creationId xmlns:a16="http://schemas.microsoft.com/office/drawing/2014/main" id="{B8413E04-51C4-B542-93C0-9E8A0B8E7945}"/>
              </a:ext>
            </a:extLst>
          </p:cNvPr>
          <p:cNvSpPr txBox="1">
            <a:spLocks noChangeArrowheads="1"/>
          </p:cNvSpPr>
          <p:nvPr/>
        </p:nvSpPr>
        <p:spPr bwMode="auto">
          <a:xfrm>
            <a:off x="5087938" y="1196976"/>
            <a:ext cx="46799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Accroître sa visibilité en touchant une cible plus large</a:t>
            </a:r>
          </a:p>
        </p:txBody>
      </p:sp>
      <p:sp>
        <p:nvSpPr>
          <p:cNvPr id="81936" name="Text Box 16">
            <a:extLst>
              <a:ext uri="{FF2B5EF4-FFF2-40B4-BE49-F238E27FC236}">
                <a16:creationId xmlns:a16="http://schemas.microsoft.com/office/drawing/2014/main" id="{17BEBD58-001E-F14F-BEDC-B8D28C4BE8B6}"/>
              </a:ext>
            </a:extLst>
          </p:cNvPr>
          <p:cNvSpPr txBox="1">
            <a:spLocks noChangeArrowheads="1"/>
          </p:cNvSpPr>
          <p:nvPr/>
        </p:nvSpPr>
        <p:spPr bwMode="auto">
          <a:xfrm>
            <a:off x="5159375" y="2316164"/>
            <a:ext cx="46799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Développer sa notoriété</a:t>
            </a:r>
          </a:p>
        </p:txBody>
      </p:sp>
      <p:sp>
        <p:nvSpPr>
          <p:cNvPr id="81937" name="Text Box 17">
            <a:extLst>
              <a:ext uri="{FF2B5EF4-FFF2-40B4-BE49-F238E27FC236}">
                <a16:creationId xmlns:a16="http://schemas.microsoft.com/office/drawing/2014/main" id="{73519B0A-8F30-194A-8374-1AAB2301F059}"/>
              </a:ext>
            </a:extLst>
          </p:cNvPr>
          <p:cNvSpPr txBox="1">
            <a:spLocks noChangeArrowheads="1"/>
          </p:cNvSpPr>
          <p:nvPr/>
        </p:nvSpPr>
        <p:spPr bwMode="auto">
          <a:xfrm>
            <a:off x="2640014" y="620714"/>
            <a:ext cx="60483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Les 4 composantes du processus de communication sponsoring</a:t>
            </a:r>
          </a:p>
        </p:txBody>
      </p:sp>
      <p:sp>
        <p:nvSpPr>
          <p:cNvPr id="81938" name="Oval 18">
            <a:extLst>
              <a:ext uri="{FF2B5EF4-FFF2-40B4-BE49-F238E27FC236}">
                <a16:creationId xmlns:a16="http://schemas.microsoft.com/office/drawing/2014/main" id="{DF5CF26E-44C7-CE4F-8432-877BFA0F8E33}"/>
              </a:ext>
            </a:extLst>
          </p:cNvPr>
          <p:cNvSpPr>
            <a:spLocks noChangeArrowheads="1"/>
          </p:cNvSpPr>
          <p:nvPr/>
        </p:nvSpPr>
        <p:spPr bwMode="auto">
          <a:xfrm>
            <a:off x="2495551" y="2997201"/>
            <a:ext cx="1871663"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39" name="Text Box 19">
            <a:extLst>
              <a:ext uri="{FF2B5EF4-FFF2-40B4-BE49-F238E27FC236}">
                <a16:creationId xmlns:a16="http://schemas.microsoft.com/office/drawing/2014/main" id="{7E9EEBBC-E419-574B-8180-CD24F6CE65AE}"/>
              </a:ext>
            </a:extLst>
          </p:cNvPr>
          <p:cNvSpPr txBox="1">
            <a:spLocks noChangeArrowheads="1"/>
          </p:cNvSpPr>
          <p:nvPr/>
        </p:nvSpPr>
        <p:spPr bwMode="auto">
          <a:xfrm>
            <a:off x="2711451" y="3213100"/>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image de marque</a:t>
            </a:r>
          </a:p>
        </p:txBody>
      </p:sp>
      <p:sp>
        <p:nvSpPr>
          <p:cNvPr id="81940" name="Oval 20">
            <a:extLst>
              <a:ext uri="{FF2B5EF4-FFF2-40B4-BE49-F238E27FC236}">
                <a16:creationId xmlns:a16="http://schemas.microsoft.com/office/drawing/2014/main" id="{6E1C7B9F-FE66-2046-AB3D-7C503DAC1ECB}"/>
              </a:ext>
            </a:extLst>
          </p:cNvPr>
          <p:cNvSpPr>
            <a:spLocks noChangeArrowheads="1"/>
          </p:cNvSpPr>
          <p:nvPr/>
        </p:nvSpPr>
        <p:spPr bwMode="auto">
          <a:xfrm>
            <a:off x="2495551" y="4005264"/>
            <a:ext cx="1871663"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41" name="Text Box 21">
            <a:extLst>
              <a:ext uri="{FF2B5EF4-FFF2-40B4-BE49-F238E27FC236}">
                <a16:creationId xmlns:a16="http://schemas.microsoft.com/office/drawing/2014/main" id="{9BE63A2C-30FA-9448-89D8-5461E24D3793}"/>
              </a:ext>
            </a:extLst>
          </p:cNvPr>
          <p:cNvSpPr txBox="1">
            <a:spLocks noChangeArrowheads="1"/>
          </p:cNvSpPr>
          <p:nvPr/>
        </p:nvSpPr>
        <p:spPr bwMode="auto">
          <a:xfrm>
            <a:off x="2711451" y="4292601"/>
            <a:ext cx="1439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proximité</a:t>
            </a:r>
          </a:p>
        </p:txBody>
      </p:sp>
      <p:sp>
        <p:nvSpPr>
          <p:cNvPr id="81942" name="Text Box 22">
            <a:extLst>
              <a:ext uri="{FF2B5EF4-FFF2-40B4-BE49-F238E27FC236}">
                <a16:creationId xmlns:a16="http://schemas.microsoft.com/office/drawing/2014/main" id="{D88DEA8C-E09B-4B41-8344-B8D841F08225}"/>
              </a:ext>
            </a:extLst>
          </p:cNvPr>
          <p:cNvSpPr txBox="1">
            <a:spLocks noChangeArrowheads="1"/>
          </p:cNvSpPr>
          <p:nvPr/>
        </p:nvSpPr>
        <p:spPr bwMode="auto">
          <a:xfrm>
            <a:off x="5159375" y="3468689"/>
            <a:ext cx="46799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Améliorer/consolider son image de marque</a:t>
            </a:r>
          </a:p>
        </p:txBody>
      </p:sp>
      <p:sp>
        <p:nvSpPr>
          <p:cNvPr id="81943" name="Text Box 23">
            <a:extLst>
              <a:ext uri="{FF2B5EF4-FFF2-40B4-BE49-F238E27FC236}">
                <a16:creationId xmlns:a16="http://schemas.microsoft.com/office/drawing/2014/main" id="{3D1115BD-5F16-B349-BA01-A1A36022D128}"/>
              </a:ext>
            </a:extLst>
          </p:cNvPr>
          <p:cNvSpPr txBox="1">
            <a:spLocks noChangeArrowheads="1"/>
          </p:cNvSpPr>
          <p:nvPr/>
        </p:nvSpPr>
        <p:spPr bwMode="auto">
          <a:xfrm>
            <a:off x="5159375" y="4332289"/>
            <a:ext cx="46799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Développer la proximité avec les consommateurs</a:t>
            </a:r>
          </a:p>
        </p:txBody>
      </p:sp>
      <p:sp>
        <p:nvSpPr>
          <p:cNvPr id="81944" name="Oval 24">
            <a:extLst>
              <a:ext uri="{FF2B5EF4-FFF2-40B4-BE49-F238E27FC236}">
                <a16:creationId xmlns:a16="http://schemas.microsoft.com/office/drawing/2014/main" id="{D74E7D32-EE17-7E49-9FA8-DAC4EC98E020}"/>
              </a:ext>
            </a:extLst>
          </p:cNvPr>
          <p:cNvSpPr>
            <a:spLocks noChangeArrowheads="1"/>
          </p:cNvSpPr>
          <p:nvPr/>
        </p:nvSpPr>
        <p:spPr bwMode="auto">
          <a:xfrm>
            <a:off x="2495551" y="5445126"/>
            <a:ext cx="1871663"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45" name="Text Box 25">
            <a:extLst>
              <a:ext uri="{FF2B5EF4-FFF2-40B4-BE49-F238E27FC236}">
                <a16:creationId xmlns:a16="http://schemas.microsoft.com/office/drawing/2014/main" id="{6AE292B0-FD28-D249-9684-38E15E18E2D2}"/>
              </a:ext>
            </a:extLst>
          </p:cNvPr>
          <p:cNvSpPr txBox="1">
            <a:spLocks noChangeArrowheads="1"/>
          </p:cNvSpPr>
          <p:nvPr/>
        </p:nvSpPr>
        <p:spPr bwMode="auto">
          <a:xfrm>
            <a:off x="2711451" y="5589588"/>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i="1"/>
              <a:t>autres objectifs</a:t>
            </a:r>
          </a:p>
        </p:txBody>
      </p:sp>
      <p:sp>
        <p:nvSpPr>
          <p:cNvPr id="81946" name="Text Box 26">
            <a:extLst>
              <a:ext uri="{FF2B5EF4-FFF2-40B4-BE49-F238E27FC236}">
                <a16:creationId xmlns:a16="http://schemas.microsoft.com/office/drawing/2014/main" id="{EA0359C9-FF05-CF41-91DF-4FF94556FEDD}"/>
              </a:ext>
            </a:extLst>
          </p:cNvPr>
          <p:cNvSpPr txBox="1">
            <a:spLocks noChangeArrowheads="1"/>
          </p:cNvSpPr>
          <p:nvPr/>
        </p:nvSpPr>
        <p:spPr bwMode="auto">
          <a:xfrm>
            <a:off x="5159375" y="4941889"/>
            <a:ext cx="5113338"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i="1"/>
              <a:t>Développer une image citoyenne/réhabiliter une image</a:t>
            </a:r>
          </a:p>
          <a:p>
            <a:pPr>
              <a:spcBef>
                <a:spcPct val="50000"/>
              </a:spcBef>
            </a:pPr>
            <a:r>
              <a:rPr lang="fr-FR" altLang="fr-FR" sz="1500" i="1"/>
              <a:t>Démontrer la qualité des produits</a:t>
            </a:r>
          </a:p>
          <a:p>
            <a:pPr>
              <a:spcBef>
                <a:spcPct val="50000"/>
              </a:spcBef>
            </a:pPr>
            <a:r>
              <a:rPr lang="fr-FR" altLang="fr-FR" sz="1500" i="1"/>
              <a:t>Contourner les interdictions/limitations de la publicité média (alcool, cigarettes, etc. ex : Marlboro dans la F1)</a:t>
            </a:r>
          </a:p>
          <a:p>
            <a:pPr>
              <a:spcBef>
                <a:spcPct val="50000"/>
              </a:spcBef>
            </a:pPr>
            <a:r>
              <a:rPr lang="fr-FR" altLang="fr-FR" sz="1500" i="1"/>
              <a:t>Stimuler les relations avec les partenaires commerciaux de l’entreprise (fournisseurs, distributeurs, etc.)</a:t>
            </a:r>
          </a:p>
        </p:txBody>
      </p:sp>
      <p:sp>
        <p:nvSpPr>
          <p:cNvPr id="81948" name="Oval 28">
            <a:extLst>
              <a:ext uri="{FF2B5EF4-FFF2-40B4-BE49-F238E27FC236}">
                <a16:creationId xmlns:a16="http://schemas.microsoft.com/office/drawing/2014/main" id="{6DA9186C-3F44-044B-9E34-CE98A78E937C}"/>
              </a:ext>
            </a:extLst>
          </p:cNvPr>
          <p:cNvSpPr>
            <a:spLocks noChangeArrowheads="1"/>
          </p:cNvSpPr>
          <p:nvPr/>
        </p:nvSpPr>
        <p:spPr bwMode="auto">
          <a:xfrm>
            <a:off x="2495551" y="981076"/>
            <a:ext cx="1871663"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49" name="Text Box 29">
            <a:extLst>
              <a:ext uri="{FF2B5EF4-FFF2-40B4-BE49-F238E27FC236}">
                <a16:creationId xmlns:a16="http://schemas.microsoft.com/office/drawing/2014/main" id="{6FC1DFF4-64A9-7E45-9F1F-2C5C72792835}"/>
              </a:ext>
            </a:extLst>
          </p:cNvPr>
          <p:cNvSpPr txBox="1">
            <a:spLocks noChangeArrowheads="1"/>
          </p:cNvSpPr>
          <p:nvPr/>
        </p:nvSpPr>
        <p:spPr bwMode="auto">
          <a:xfrm>
            <a:off x="2711451" y="1268413"/>
            <a:ext cx="1439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visibilité</a:t>
            </a:r>
          </a:p>
        </p:txBody>
      </p:sp>
      <p:sp>
        <p:nvSpPr>
          <p:cNvPr id="81950" name="Text Box 30">
            <a:extLst>
              <a:ext uri="{FF2B5EF4-FFF2-40B4-BE49-F238E27FC236}">
                <a16:creationId xmlns:a16="http://schemas.microsoft.com/office/drawing/2014/main" id="{9F39646C-251F-B243-B1F0-47F5E7D0FE19}"/>
              </a:ext>
            </a:extLst>
          </p:cNvPr>
          <p:cNvSpPr txBox="1">
            <a:spLocks noChangeArrowheads="1"/>
          </p:cNvSpPr>
          <p:nvPr/>
        </p:nvSpPr>
        <p:spPr bwMode="auto">
          <a:xfrm>
            <a:off x="1703388" y="1196976"/>
            <a:ext cx="576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1</a:t>
            </a:r>
          </a:p>
        </p:txBody>
      </p:sp>
      <p:sp>
        <p:nvSpPr>
          <p:cNvPr id="81951" name="Text Box 31">
            <a:extLst>
              <a:ext uri="{FF2B5EF4-FFF2-40B4-BE49-F238E27FC236}">
                <a16:creationId xmlns:a16="http://schemas.microsoft.com/office/drawing/2014/main" id="{34E3559C-5283-8343-B174-8330786C5EC1}"/>
              </a:ext>
            </a:extLst>
          </p:cNvPr>
          <p:cNvSpPr txBox="1">
            <a:spLocks noChangeArrowheads="1"/>
          </p:cNvSpPr>
          <p:nvPr/>
        </p:nvSpPr>
        <p:spPr bwMode="auto">
          <a:xfrm>
            <a:off x="1703388" y="2270126"/>
            <a:ext cx="576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2</a:t>
            </a:r>
          </a:p>
        </p:txBody>
      </p:sp>
      <p:sp>
        <p:nvSpPr>
          <p:cNvPr id="81952" name="Text Box 32">
            <a:extLst>
              <a:ext uri="{FF2B5EF4-FFF2-40B4-BE49-F238E27FC236}">
                <a16:creationId xmlns:a16="http://schemas.microsoft.com/office/drawing/2014/main" id="{A5499BDE-F82A-B346-9F9D-4D7D25E9A2BA}"/>
              </a:ext>
            </a:extLst>
          </p:cNvPr>
          <p:cNvSpPr txBox="1">
            <a:spLocks noChangeArrowheads="1"/>
          </p:cNvSpPr>
          <p:nvPr/>
        </p:nvSpPr>
        <p:spPr bwMode="auto">
          <a:xfrm>
            <a:off x="1703388" y="3343276"/>
            <a:ext cx="576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3</a:t>
            </a:r>
          </a:p>
        </p:txBody>
      </p:sp>
      <p:sp>
        <p:nvSpPr>
          <p:cNvPr id="81953" name="Text Box 33">
            <a:extLst>
              <a:ext uri="{FF2B5EF4-FFF2-40B4-BE49-F238E27FC236}">
                <a16:creationId xmlns:a16="http://schemas.microsoft.com/office/drawing/2014/main" id="{C704AE13-7475-F943-AF26-E4DAAB1948AF}"/>
              </a:ext>
            </a:extLst>
          </p:cNvPr>
          <p:cNvSpPr txBox="1">
            <a:spLocks noChangeArrowheads="1"/>
          </p:cNvSpPr>
          <p:nvPr/>
        </p:nvSpPr>
        <p:spPr bwMode="auto">
          <a:xfrm>
            <a:off x="1703388" y="4416426"/>
            <a:ext cx="576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4</a:t>
            </a:r>
          </a:p>
        </p:txBody>
      </p:sp>
      <p:sp>
        <p:nvSpPr>
          <p:cNvPr id="81954" name="AutoShape 34">
            <a:extLst>
              <a:ext uri="{FF2B5EF4-FFF2-40B4-BE49-F238E27FC236}">
                <a16:creationId xmlns:a16="http://schemas.microsoft.com/office/drawing/2014/main" id="{49A015C9-7F66-C64D-88AA-99DCD89B399B}"/>
              </a:ext>
            </a:extLst>
          </p:cNvPr>
          <p:cNvSpPr>
            <a:spLocks/>
          </p:cNvSpPr>
          <p:nvPr/>
        </p:nvSpPr>
        <p:spPr bwMode="auto">
          <a:xfrm>
            <a:off x="4583114" y="4868863"/>
            <a:ext cx="288925" cy="1873250"/>
          </a:xfrm>
          <a:prstGeom prst="leftBrace">
            <a:avLst>
              <a:gd name="adj1" fmla="val 5402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24146538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Text Box 6">
            <a:extLst>
              <a:ext uri="{FF2B5EF4-FFF2-40B4-BE49-F238E27FC236}">
                <a16:creationId xmlns:a16="http://schemas.microsoft.com/office/drawing/2014/main" id="{8D4D5950-2EBE-8F42-BF73-8D2097653063}"/>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50183" name="Text Box 7">
            <a:extLst>
              <a:ext uri="{FF2B5EF4-FFF2-40B4-BE49-F238E27FC236}">
                <a16:creationId xmlns:a16="http://schemas.microsoft.com/office/drawing/2014/main" id="{634F08C3-6DDC-9441-A0D4-9735C81335B6}"/>
              </a:ext>
            </a:extLst>
          </p:cNvPr>
          <p:cNvSpPr txBox="1">
            <a:spLocks noChangeArrowheads="1"/>
          </p:cNvSpPr>
          <p:nvPr/>
        </p:nvSpPr>
        <p:spPr bwMode="auto">
          <a:xfrm>
            <a:off x="1558925" y="549276"/>
            <a:ext cx="763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Accroître sa visibilité en touchant une cible plus large</a:t>
            </a:r>
          </a:p>
        </p:txBody>
      </p:sp>
      <p:sp>
        <p:nvSpPr>
          <p:cNvPr id="50190" name="Text Box 14">
            <a:extLst>
              <a:ext uri="{FF2B5EF4-FFF2-40B4-BE49-F238E27FC236}">
                <a16:creationId xmlns:a16="http://schemas.microsoft.com/office/drawing/2014/main" id="{2AFF1A0D-4DEA-0B4D-A23B-4CBAAF274D58}"/>
              </a:ext>
            </a:extLst>
          </p:cNvPr>
          <p:cNvSpPr txBox="1">
            <a:spLocks noChangeArrowheads="1"/>
          </p:cNvSpPr>
          <p:nvPr/>
        </p:nvSpPr>
        <p:spPr bwMode="auto">
          <a:xfrm>
            <a:off x="2782889" y="1655764"/>
            <a:ext cx="6911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Une action de sponsoring permet de montrer la marque et de délivrer un message à une cible définie (spectateurs, téléspectateurs, consommateurs)</a:t>
            </a:r>
          </a:p>
        </p:txBody>
      </p:sp>
      <p:sp>
        <p:nvSpPr>
          <p:cNvPr id="50199" name="Text Box 23">
            <a:extLst>
              <a:ext uri="{FF2B5EF4-FFF2-40B4-BE49-F238E27FC236}">
                <a16:creationId xmlns:a16="http://schemas.microsoft.com/office/drawing/2014/main" id="{F1F42AC5-845C-6D4C-B34C-0FD2BBBECAD8}"/>
              </a:ext>
            </a:extLst>
          </p:cNvPr>
          <p:cNvSpPr txBox="1">
            <a:spLocks noChangeArrowheads="1"/>
          </p:cNvSpPr>
          <p:nvPr/>
        </p:nvSpPr>
        <p:spPr bwMode="auto">
          <a:xfrm>
            <a:off x="1558925" y="901701"/>
            <a:ext cx="763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 montrer la marque et délivrer un message</a:t>
            </a:r>
          </a:p>
        </p:txBody>
      </p:sp>
      <p:sp>
        <p:nvSpPr>
          <p:cNvPr id="50202" name="AutoShape 26">
            <a:extLst>
              <a:ext uri="{FF2B5EF4-FFF2-40B4-BE49-F238E27FC236}">
                <a16:creationId xmlns:a16="http://schemas.microsoft.com/office/drawing/2014/main" id="{E98EB110-FCDA-1F42-A6E2-014AAD725BD2}"/>
              </a:ext>
            </a:extLst>
          </p:cNvPr>
          <p:cNvSpPr>
            <a:spLocks noChangeArrowheads="1"/>
          </p:cNvSpPr>
          <p:nvPr/>
        </p:nvSpPr>
        <p:spPr bwMode="auto">
          <a:xfrm>
            <a:off x="1774825" y="3644900"/>
            <a:ext cx="649288"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0203" name="Text Box 27">
            <a:extLst>
              <a:ext uri="{FF2B5EF4-FFF2-40B4-BE49-F238E27FC236}">
                <a16:creationId xmlns:a16="http://schemas.microsoft.com/office/drawing/2014/main" id="{F37F41F2-0827-624A-B002-6943AC954066}"/>
              </a:ext>
            </a:extLst>
          </p:cNvPr>
          <p:cNvSpPr txBox="1">
            <a:spLocks noChangeArrowheads="1"/>
          </p:cNvSpPr>
          <p:nvPr/>
        </p:nvSpPr>
        <p:spPr bwMode="auto">
          <a:xfrm>
            <a:off x="2640013" y="3644901"/>
            <a:ext cx="46085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buClr>
                <a:schemeClr val="tx1"/>
              </a:buClr>
            </a:pPr>
            <a:r>
              <a:rPr lang="fr-FR" altLang="fr-FR" sz="1500"/>
              <a:t>Bien choisir le sport/événement sportif à sponsoriser :</a:t>
            </a:r>
          </a:p>
        </p:txBody>
      </p:sp>
      <p:sp>
        <p:nvSpPr>
          <p:cNvPr id="50204" name="AutoShape 28">
            <a:extLst>
              <a:ext uri="{FF2B5EF4-FFF2-40B4-BE49-F238E27FC236}">
                <a16:creationId xmlns:a16="http://schemas.microsoft.com/office/drawing/2014/main" id="{6AB73900-694E-AA40-840D-2C9C8B338E69}"/>
              </a:ext>
            </a:extLst>
          </p:cNvPr>
          <p:cNvSpPr>
            <a:spLocks noChangeArrowheads="1"/>
          </p:cNvSpPr>
          <p:nvPr/>
        </p:nvSpPr>
        <p:spPr bwMode="auto">
          <a:xfrm>
            <a:off x="1774825" y="4868863"/>
            <a:ext cx="649288"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0205" name="Text Box 29">
            <a:extLst>
              <a:ext uri="{FF2B5EF4-FFF2-40B4-BE49-F238E27FC236}">
                <a16:creationId xmlns:a16="http://schemas.microsoft.com/office/drawing/2014/main" id="{977DD4A7-D210-D447-B13F-A91243CB182F}"/>
              </a:ext>
            </a:extLst>
          </p:cNvPr>
          <p:cNvSpPr txBox="1">
            <a:spLocks noChangeArrowheads="1"/>
          </p:cNvSpPr>
          <p:nvPr/>
        </p:nvSpPr>
        <p:spPr bwMode="auto">
          <a:xfrm>
            <a:off x="2640014" y="4868864"/>
            <a:ext cx="7559675"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buClr>
                <a:schemeClr val="tx1"/>
              </a:buClr>
            </a:pPr>
            <a:r>
              <a:rPr lang="fr-FR" altLang="fr-FR" sz="1500"/>
              <a:t>Prévoir un dispositif permettant d’assurer la visibilité du sponsor : affichage, panneaux, annonces micro, stands d'exposition, etc.</a:t>
            </a:r>
          </a:p>
          <a:p>
            <a:pPr>
              <a:lnSpc>
                <a:spcPct val="80000"/>
              </a:lnSpc>
              <a:spcBef>
                <a:spcPct val="20000"/>
              </a:spcBef>
              <a:buClr>
                <a:schemeClr val="tx1"/>
              </a:buClr>
            </a:pPr>
            <a:endParaRPr lang="fr-FR" altLang="fr-FR" sz="1000" b="1">
              <a:solidFill>
                <a:srgbClr val="FF0000"/>
              </a:solidFill>
            </a:endParaRPr>
          </a:p>
          <a:p>
            <a:pPr>
              <a:lnSpc>
                <a:spcPct val="80000"/>
              </a:lnSpc>
              <a:spcBef>
                <a:spcPct val="20000"/>
              </a:spcBef>
              <a:buClr>
                <a:schemeClr val="tx1"/>
              </a:buClr>
            </a:pPr>
            <a:r>
              <a:rPr lang="fr-FR" altLang="fr-FR" b="1">
                <a:solidFill>
                  <a:srgbClr val="FF6600"/>
                </a:solidFill>
              </a:rPr>
              <a:t>Le sponsor doit être directement reconnu comme associé à l’événement/équipe/sportif sous contrat ! C’est 75% de la réussite ou de l’échec d’une opé de sponsoring !</a:t>
            </a:r>
          </a:p>
          <a:p>
            <a:pPr>
              <a:spcBef>
                <a:spcPct val="50000"/>
              </a:spcBef>
            </a:pPr>
            <a:endParaRPr lang="fr-FR" altLang="fr-FR" b="1">
              <a:solidFill>
                <a:srgbClr val="FF6600"/>
              </a:solidFill>
            </a:endParaRPr>
          </a:p>
        </p:txBody>
      </p:sp>
      <p:sp>
        <p:nvSpPr>
          <p:cNvPr id="50206" name="AutoShape 30">
            <a:extLst>
              <a:ext uri="{FF2B5EF4-FFF2-40B4-BE49-F238E27FC236}">
                <a16:creationId xmlns:a16="http://schemas.microsoft.com/office/drawing/2014/main" id="{8A0AB81B-B9D2-C448-A23F-9CAD26419FDE}"/>
              </a:ext>
            </a:extLst>
          </p:cNvPr>
          <p:cNvSpPr>
            <a:spLocks noChangeArrowheads="1"/>
          </p:cNvSpPr>
          <p:nvPr/>
        </p:nvSpPr>
        <p:spPr bwMode="auto">
          <a:xfrm>
            <a:off x="1774825" y="6269038"/>
            <a:ext cx="649288"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0207" name="Text Box 31">
            <a:extLst>
              <a:ext uri="{FF2B5EF4-FFF2-40B4-BE49-F238E27FC236}">
                <a16:creationId xmlns:a16="http://schemas.microsoft.com/office/drawing/2014/main" id="{4390CCE4-94E3-8E46-8F03-2A320DA86262}"/>
              </a:ext>
            </a:extLst>
          </p:cNvPr>
          <p:cNvSpPr txBox="1">
            <a:spLocks noChangeArrowheads="1"/>
          </p:cNvSpPr>
          <p:nvPr/>
        </p:nvSpPr>
        <p:spPr bwMode="auto">
          <a:xfrm>
            <a:off x="2640014" y="6365876"/>
            <a:ext cx="48974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1"/>
              </a:buClr>
            </a:pPr>
            <a:r>
              <a:rPr lang="fr-FR" altLang="fr-FR" sz="1500"/>
              <a:t>Si la visibilité bien pensée = notoriété améliorée</a:t>
            </a:r>
          </a:p>
          <a:p>
            <a:pPr>
              <a:spcBef>
                <a:spcPct val="50000"/>
              </a:spcBef>
            </a:pPr>
            <a:endParaRPr lang="fr-FR" altLang="fr-FR" sz="1500"/>
          </a:p>
        </p:txBody>
      </p:sp>
      <p:sp>
        <p:nvSpPr>
          <p:cNvPr id="50210" name="Oval 34">
            <a:extLst>
              <a:ext uri="{FF2B5EF4-FFF2-40B4-BE49-F238E27FC236}">
                <a16:creationId xmlns:a16="http://schemas.microsoft.com/office/drawing/2014/main" id="{DBEAE238-584A-FF48-B5A0-937549582AA5}"/>
              </a:ext>
            </a:extLst>
          </p:cNvPr>
          <p:cNvSpPr>
            <a:spLocks noChangeArrowheads="1"/>
          </p:cNvSpPr>
          <p:nvPr/>
        </p:nvSpPr>
        <p:spPr bwMode="auto">
          <a:xfrm>
            <a:off x="2424112" y="1341439"/>
            <a:ext cx="7270751" cy="12969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0211" name="Text Box 35">
            <a:extLst>
              <a:ext uri="{FF2B5EF4-FFF2-40B4-BE49-F238E27FC236}">
                <a16:creationId xmlns:a16="http://schemas.microsoft.com/office/drawing/2014/main" id="{14E7C439-6740-2F46-8967-B961C1672969}"/>
              </a:ext>
            </a:extLst>
          </p:cNvPr>
          <p:cNvSpPr txBox="1">
            <a:spLocks noChangeArrowheads="1"/>
          </p:cNvSpPr>
          <p:nvPr/>
        </p:nvSpPr>
        <p:spPr bwMode="auto">
          <a:xfrm>
            <a:off x="2711451" y="2708276"/>
            <a:ext cx="30956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Cela marche à condition de :</a:t>
            </a:r>
          </a:p>
        </p:txBody>
      </p:sp>
      <p:sp>
        <p:nvSpPr>
          <p:cNvPr id="50213" name="Text Box 37">
            <a:extLst>
              <a:ext uri="{FF2B5EF4-FFF2-40B4-BE49-F238E27FC236}">
                <a16:creationId xmlns:a16="http://schemas.microsoft.com/office/drawing/2014/main" id="{FA525AEF-5ABF-F24A-8855-7FAE379C6879}"/>
              </a:ext>
            </a:extLst>
          </p:cNvPr>
          <p:cNvSpPr txBox="1">
            <a:spLocks noChangeArrowheads="1"/>
          </p:cNvSpPr>
          <p:nvPr/>
        </p:nvSpPr>
        <p:spPr bwMode="auto">
          <a:xfrm>
            <a:off x="7391401" y="3022601"/>
            <a:ext cx="3241675"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buClr>
                <a:schemeClr val="tx1"/>
              </a:buClr>
            </a:pPr>
            <a:r>
              <a:rPr lang="fr-FR" altLang="fr-FR" sz="1500"/>
              <a:t>en adéquation avec sa </a:t>
            </a:r>
            <a:r>
              <a:rPr lang="fr-FR" altLang="fr-FR" sz="1500" b="1"/>
              <a:t>cible</a:t>
            </a:r>
            <a:r>
              <a:rPr lang="fr-FR" altLang="fr-FR" sz="1500"/>
              <a:t> (sexe, âge, catégorie sociale, niveau d’étude, urbain ou rural)</a:t>
            </a:r>
          </a:p>
          <a:p>
            <a:pPr>
              <a:spcBef>
                <a:spcPct val="50000"/>
              </a:spcBef>
            </a:pPr>
            <a:endParaRPr lang="fr-FR" altLang="fr-FR" sz="1500"/>
          </a:p>
        </p:txBody>
      </p:sp>
      <p:sp>
        <p:nvSpPr>
          <p:cNvPr id="50214" name="Text Box 38">
            <a:extLst>
              <a:ext uri="{FF2B5EF4-FFF2-40B4-BE49-F238E27FC236}">
                <a16:creationId xmlns:a16="http://schemas.microsoft.com/office/drawing/2014/main" id="{7B6CEEE4-A315-1D40-8F29-B84FE47AB0D3}"/>
              </a:ext>
            </a:extLst>
          </p:cNvPr>
          <p:cNvSpPr txBox="1">
            <a:spLocks noChangeArrowheads="1"/>
          </p:cNvSpPr>
          <p:nvPr/>
        </p:nvSpPr>
        <p:spPr bwMode="auto">
          <a:xfrm>
            <a:off x="7391400" y="3787776"/>
            <a:ext cx="3276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500"/>
              <a:t>en adéquation d’affinités avec sa marque (</a:t>
            </a:r>
            <a:r>
              <a:rPr lang="fr-FR" altLang="fr-FR" sz="1500" b="1"/>
              <a:t>valeurs, message</a:t>
            </a:r>
            <a:r>
              <a:rPr lang="fr-FR" altLang="fr-FR" sz="1500"/>
              <a:t>) = respect du degré de congruence</a:t>
            </a:r>
          </a:p>
        </p:txBody>
      </p:sp>
      <p:sp>
        <p:nvSpPr>
          <p:cNvPr id="50215" name="AutoShape 39">
            <a:hlinkClick r:id="" action="ppaction://noaction" highlightClick="1"/>
            <a:extLst>
              <a:ext uri="{FF2B5EF4-FFF2-40B4-BE49-F238E27FC236}">
                <a16:creationId xmlns:a16="http://schemas.microsoft.com/office/drawing/2014/main" id="{785D52FF-8743-0445-8414-ED27D9AF4361}"/>
              </a:ext>
            </a:extLst>
          </p:cNvPr>
          <p:cNvSpPr>
            <a:spLocks noChangeArrowheads="1"/>
          </p:cNvSpPr>
          <p:nvPr/>
        </p:nvSpPr>
        <p:spPr bwMode="auto">
          <a:xfrm>
            <a:off x="1774826" y="2708275"/>
            <a:ext cx="504825" cy="431800"/>
          </a:xfrm>
          <a:prstGeom prst="actionButtonSound">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0219" name="AutoShape 43">
            <a:extLst>
              <a:ext uri="{FF2B5EF4-FFF2-40B4-BE49-F238E27FC236}">
                <a16:creationId xmlns:a16="http://schemas.microsoft.com/office/drawing/2014/main" id="{34140028-8AC4-B84E-81B5-9600DEFB4D30}"/>
              </a:ext>
            </a:extLst>
          </p:cNvPr>
          <p:cNvSpPr>
            <a:spLocks/>
          </p:cNvSpPr>
          <p:nvPr/>
        </p:nvSpPr>
        <p:spPr bwMode="auto">
          <a:xfrm>
            <a:off x="7175501" y="2997200"/>
            <a:ext cx="144463" cy="1511300"/>
          </a:xfrm>
          <a:prstGeom prst="leftBrace">
            <a:avLst>
              <a:gd name="adj1" fmla="val 8717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41771825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a:extLst>
              <a:ext uri="{FF2B5EF4-FFF2-40B4-BE49-F238E27FC236}">
                <a16:creationId xmlns:a16="http://schemas.microsoft.com/office/drawing/2014/main" id="{ADEE1A33-E2F3-2944-BC4B-9403F34B31FC}"/>
              </a:ext>
            </a:extLst>
          </p:cNvPr>
          <p:cNvSpPr>
            <a:spLocks noGrp="1" noChangeArrowheads="1"/>
          </p:cNvSpPr>
          <p:nvPr>
            <p:ph type="body" idx="1"/>
          </p:nvPr>
        </p:nvSpPr>
        <p:spPr>
          <a:xfrm>
            <a:off x="1558925" y="836614"/>
            <a:ext cx="3754438" cy="460375"/>
          </a:xfrm>
        </p:spPr>
        <p:txBody>
          <a:bodyPr/>
          <a:lstStyle/>
          <a:p>
            <a:r>
              <a:rPr lang="fr-FR" altLang="fr-FR" sz="1500" b="1"/>
              <a:t>Du message à faire passer :</a:t>
            </a:r>
          </a:p>
        </p:txBody>
      </p:sp>
      <p:pic>
        <p:nvPicPr>
          <p:cNvPr id="64516" name="Picture 4" descr="valeurs_skip">
            <a:extLst>
              <a:ext uri="{FF2B5EF4-FFF2-40B4-BE49-F238E27FC236}">
                <a16:creationId xmlns:a16="http://schemas.microsoft.com/office/drawing/2014/main" id="{1EE3B2E1-F9DD-1045-A2D6-97AACCD38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687388"/>
            <a:ext cx="3810000" cy="3028950"/>
          </a:xfrm>
          <a:prstGeom prst="rect">
            <a:avLst/>
          </a:prstGeom>
          <a:noFill/>
          <a:extLst>
            <a:ext uri="{909E8E84-426E-40DD-AFC4-6F175D3DCCD1}">
              <a14:hiddenFill xmlns:a14="http://schemas.microsoft.com/office/drawing/2010/main">
                <a:solidFill>
                  <a:srgbClr val="FFFFFF"/>
                </a:solidFill>
              </a14:hiddenFill>
            </a:ext>
          </a:extLst>
        </p:spPr>
      </p:pic>
      <p:sp>
        <p:nvSpPr>
          <p:cNvPr id="64517" name="Text Box 5">
            <a:extLst>
              <a:ext uri="{FF2B5EF4-FFF2-40B4-BE49-F238E27FC236}">
                <a16:creationId xmlns:a16="http://schemas.microsoft.com/office/drawing/2014/main" id="{E9838374-5233-6E40-A7CE-38357451D526}"/>
              </a:ext>
            </a:extLst>
          </p:cNvPr>
          <p:cNvSpPr txBox="1">
            <a:spLocks noChangeArrowheads="1"/>
          </p:cNvSpPr>
          <p:nvPr/>
        </p:nvSpPr>
        <p:spPr bwMode="auto">
          <a:xfrm>
            <a:off x="1857375" y="1268414"/>
            <a:ext cx="338455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fr-FR" altLang="fr-FR" sz="1500"/>
              <a:t>Skip et sa nouvelle philosophie: «libre de se salir».</a:t>
            </a:r>
          </a:p>
          <a:p>
            <a:pPr>
              <a:spcBef>
                <a:spcPct val="50000"/>
              </a:spcBef>
            </a:pPr>
            <a:endParaRPr lang="fr-FR" altLang="fr-FR" sz="1500"/>
          </a:p>
        </p:txBody>
      </p:sp>
      <p:sp>
        <p:nvSpPr>
          <p:cNvPr id="64529" name="Text Box 17">
            <a:extLst>
              <a:ext uri="{FF2B5EF4-FFF2-40B4-BE49-F238E27FC236}">
                <a16:creationId xmlns:a16="http://schemas.microsoft.com/office/drawing/2014/main" id="{29E606C7-F5AF-0940-843B-25142A61BB7E}"/>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L’adéquation (ou degré de congruence) en images….</a:t>
            </a:r>
          </a:p>
        </p:txBody>
      </p:sp>
      <p:sp>
        <p:nvSpPr>
          <p:cNvPr id="64531" name="Rectangle 19">
            <a:extLst>
              <a:ext uri="{FF2B5EF4-FFF2-40B4-BE49-F238E27FC236}">
                <a16:creationId xmlns:a16="http://schemas.microsoft.com/office/drawing/2014/main" id="{27E3B446-5D95-BF40-A53E-60ED29A9EA00}"/>
              </a:ext>
            </a:extLst>
          </p:cNvPr>
          <p:cNvSpPr>
            <a:spLocks noChangeArrowheads="1"/>
          </p:cNvSpPr>
          <p:nvPr/>
        </p:nvSpPr>
        <p:spPr bwMode="auto">
          <a:xfrm>
            <a:off x="1570039" y="3022601"/>
            <a:ext cx="375443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fr-FR" altLang="fr-FR" sz="1500" b="1"/>
              <a:t>De ma cible :</a:t>
            </a:r>
          </a:p>
        </p:txBody>
      </p:sp>
      <p:sp>
        <p:nvSpPr>
          <p:cNvPr id="64532" name="Text Box 20">
            <a:extLst>
              <a:ext uri="{FF2B5EF4-FFF2-40B4-BE49-F238E27FC236}">
                <a16:creationId xmlns:a16="http://schemas.microsoft.com/office/drawing/2014/main" id="{08B20735-702D-F340-8ED8-C47296430C29}"/>
              </a:ext>
            </a:extLst>
          </p:cNvPr>
          <p:cNvSpPr txBox="1">
            <a:spLocks noChangeArrowheads="1"/>
          </p:cNvSpPr>
          <p:nvPr/>
        </p:nvSpPr>
        <p:spPr bwMode="auto">
          <a:xfrm>
            <a:off x="1868488" y="3944938"/>
            <a:ext cx="33845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fr-FR" altLang="fr-FR"/>
              <a:t>Jeunes ?</a:t>
            </a:r>
          </a:p>
          <a:p>
            <a:pPr>
              <a:spcBef>
                <a:spcPct val="50000"/>
              </a:spcBef>
            </a:pPr>
            <a:endParaRPr lang="fr-FR" altLang="fr-FR"/>
          </a:p>
        </p:txBody>
      </p:sp>
      <p:sp>
        <p:nvSpPr>
          <p:cNvPr id="64533" name="Text Box 21">
            <a:extLst>
              <a:ext uri="{FF2B5EF4-FFF2-40B4-BE49-F238E27FC236}">
                <a16:creationId xmlns:a16="http://schemas.microsoft.com/office/drawing/2014/main" id="{68C41B79-BCD1-F745-A83E-98DC777B720D}"/>
              </a:ext>
            </a:extLst>
          </p:cNvPr>
          <p:cNvSpPr txBox="1">
            <a:spLocks noChangeArrowheads="1"/>
          </p:cNvSpPr>
          <p:nvPr/>
        </p:nvSpPr>
        <p:spPr bwMode="auto">
          <a:xfrm>
            <a:off x="1857375" y="4462463"/>
            <a:ext cx="3384550"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fr-FR" altLang="fr-FR" sz="1500"/>
              <a:t>Nokia et le Nokia FISE</a:t>
            </a:r>
          </a:p>
          <a:p>
            <a:pPr>
              <a:spcBef>
                <a:spcPct val="20000"/>
              </a:spcBef>
            </a:pPr>
            <a:r>
              <a:rPr lang="fr-FR" altLang="fr-FR" sz="1500"/>
              <a:t>Festival International des Sports Extrêmes</a:t>
            </a:r>
          </a:p>
          <a:p>
            <a:pPr>
              <a:spcBef>
                <a:spcPct val="50000"/>
              </a:spcBef>
            </a:pPr>
            <a:endParaRPr lang="fr-FR" altLang="fr-FR" sz="1500"/>
          </a:p>
        </p:txBody>
      </p:sp>
      <p:pic>
        <p:nvPicPr>
          <p:cNvPr id="64534" name="Picture 22" descr="nokiafise">
            <a:extLst>
              <a:ext uri="{FF2B5EF4-FFF2-40B4-BE49-F238E27FC236}">
                <a16:creationId xmlns:a16="http://schemas.microsoft.com/office/drawing/2014/main" id="{6AB43043-1684-B74F-9E0D-E20BE902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4076700"/>
            <a:ext cx="5070475" cy="184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2228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4" name="Picture 6" descr="golfeur-telephone">
            <a:extLst>
              <a:ext uri="{FF2B5EF4-FFF2-40B4-BE49-F238E27FC236}">
                <a16:creationId xmlns:a16="http://schemas.microsoft.com/office/drawing/2014/main" id="{805D2CD5-1FE9-C544-9DB8-4974BDEAD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538" y="333376"/>
            <a:ext cx="2360612" cy="3260725"/>
          </a:xfrm>
          <a:prstGeom prst="rect">
            <a:avLst/>
          </a:prstGeom>
          <a:noFill/>
          <a:extLst>
            <a:ext uri="{909E8E84-426E-40DD-AFC4-6F175D3DCCD1}">
              <a14:hiddenFill xmlns:a14="http://schemas.microsoft.com/office/drawing/2010/main">
                <a:solidFill>
                  <a:srgbClr val="FFFFFF"/>
                </a:solidFill>
              </a14:hiddenFill>
            </a:ext>
          </a:extLst>
        </p:spPr>
      </p:pic>
      <p:sp>
        <p:nvSpPr>
          <p:cNvPr id="258055" name="Text Box 7">
            <a:extLst>
              <a:ext uri="{FF2B5EF4-FFF2-40B4-BE49-F238E27FC236}">
                <a16:creationId xmlns:a16="http://schemas.microsoft.com/office/drawing/2014/main" id="{428ED022-44FC-F941-A766-90F2DBC8F991}"/>
              </a:ext>
            </a:extLst>
          </p:cNvPr>
          <p:cNvSpPr txBox="1">
            <a:spLocks noChangeArrowheads="1"/>
          </p:cNvSpPr>
          <p:nvPr/>
        </p:nvSpPr>
        <p:spPr bwMode="auto">
          <a:xfrm>
            <a:off x="8401050" y="765176"/>
            <a:ext cx="2266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Rolex, Lacoste@Evian Masters (golf féminin)</a:t>
            </a:r>
          </a:p>
        </p:txBody>
      </p:sp>
      <p:pic>
        <p:nvPicPr>
          <p:cNvPr id="258056" name="Picture 8" descr="football">
            <a:extLst>
              <a:ext uri="{FF2B5EF4-FFF2-40B4-BE49-F238E27FC236}">
                <a16:creationId xmlns:a16="http://schemas.microsoft.com/office/drawing/2014/main" id="{C0B62099-C912-5641-AD58-E779DA08B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526" y="4437063"/>
            <a:ext cx="2879725" cy="1497012"/>
          </a:xfrm>
          <a:prstGeom prst="rect">
            <a:avLst/>
          </a:prstGeom>
          <a:noFill/>
          <a:extLst>
            <a:ext uri="{909E8E84-426E-40DD-AFC4-6F175D3DCCD1}">
              <a14:hiddenFill xmlns:a14="http://schemas.microsoft.com/office/drawing/2010/main">
                <a:solidFill>
                  <a:srgbClr val="FFFFFF"/>
                </a:solidFill>
              </a14:hiddenFill>
            </a:ext>
          </a:extLst>
        </p:spPr>
      </p:pic>
      <p:sp>
        <p:nvSpPr>
          <p:cNvPr id="258057" name="Text Box 9">
            <a:extLst>
              <a:ext uri="{FF2B5EF4-FFF2-40B4-BE49-F238E27FC236}">
                <a16:creationId xmlns:a16="http://schemas.microsoft.com/office/drawing/2014/main" id="{47C0629D-6268-CD4F-9465-057336E18FBA}"/>
              </a:ext>
            </a:extLst>
          </p:cNvPr>
          <p:cNvSpPr txBox="1">
            <a:spLocks noChangeArrowheads="1"/>
          </p:cNvSpPr>
          <p:nvPr/>
        </p:nvSpPr>
        <p:spPr bwMode="auto">
          <a:xfrm>
            <a:off x="7681913" y="6119814"/>
            <a:ext cx="2305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Carrefour, Coca Cola, Castrol@Les Bleus</a:t>
            </a:r>
          </a:p>
        </p:txBody>
      </p:sp>
      <p:sp>
        <p:nvSpPr>
          <p:cNvPr id="258059" name="Rectangle 11">
            <a:extLst>
              <a:ext uri="{FF2B5EF4-FFF2-40B4-BE49-F238E27FC236}">
                <a16:creationId xmlns:a16="http://schemas.microsoft.com/office/drawing/2014/main" id="{C9319AA5-A22B-CD41-94C9-35EB9EDF751C}"/>
              </a:ext>
            </a:extLst>
          </p:cNvPr>
          <p:cNvSpPr>
            <a:spLocks noChangeArrowheads="1"/>
          </p:cNvSpPr>
          <p:nvPr/>
        </p:nvSpPr>
        <p:spPr bwMode="auto">
          <a:xfrm>
            <a:off x="1992314" y="836614"/>
            <a:ext cx="375443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fr-FR" altLang="fr-FR" sz="1500"/>
              <a:t>De l’image véhiculée par le sport</a:t>
            </a:r>
          </a:p>
        </p:txBody>
      </p:sp>
      <p:sp>
        <p:nvSpPr>
          <p:cNvPr id="258060" name="Text Box 12">
            <a:extLst>
              <a:ext uri="{FF2B5EF4-FFF2-40B4-BE49-F238E27FC236}">
                <a16:creationId xmlns:a16="http://schemas.microsoft.com/office/drawing/2014/main" id="{D227B6A9-3C6E-8B41-B46D-2EAF67DE15F4}"/>
              </a:ext>
            </a:extLst>
          </p:cNvPr>
          <p:cNvSpPr txBox="1">
            <a:spLocks noChangeArrowheads="1"/>
          </p:cNvSpPr>
          <p:nvPr/>
        </p:nvSpPr>
        <p:spPr bwMode="auto">
          <a:xfrm>
            <a:off x="3432175" y="1412876"/>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Elitiste ?</a:t>
            </a:r>
          </a:p>
        </p:txBody>
      </p:sp>
      <p:sp>
        <p:nvSpPr>
          <p:cNvPr id="258061" name="Text Box 13">
            <a:extLst>
              <a:ext uri="{FF2B5EF4-FFF2-40B4-BE49-F238E27FC236}">
                <a16:creationId xmlns:a16="http://schemas.microsoft.com/office/drawing/2014/main" id="{9A77DAED-E8F3-1242-92D2-E97DC1CE11DE}"/>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L’adéquation en images….</a:t>
            </a:r>
          </a:p>
        </p:txBody>
      </p:sp>
      <p:sp>
        <p:nvSpPr>
          <p:cNvPr id="258062" name="Text Box 14">
            <a:extLst>
              <a:ext uri="{FF2B5EF4-FFF2-40B4-BE49-F238E27FC236}">
                <a16:creationId xmlns:a16="http://schemas.microsoft.com/office/drawing/2014/main" id="{046413A3-96C9-FD4D-BA37-CEB98B5B705C}"/>
              </a:ext>
            </a:extLst>
          </p:cNvPr>
          <p:cNvSpPr txBox="1">
            <a:spLocks noChangeArrowheads="1"/>
          </p:cNvSpPr>
          <p:nvPr/>
        </p:nvSpPr>
        <p:spPr bwMode="auto">
          <a:xfrm>
            <a:off x="2351088" y="3422651"/>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Populaire ?</a:t>
            </a:r>
          </a:p>
        </p:txBody>
      </p:sp>
      <p:sp>
        <p:nvSpPr>
          <p:cNvPr id="258064" name="Text Box 16">
            <a:extLst>
              <a:ext uri="{FF2B5EF4-FFF2-40B4-BE49-F238E27FC236}">
                <a16:creationId xmlns:a16="http://schemas.microsoft.com/office/drawing/2014/main" id="{AB66D58B-42E2-534F-ADCA-0DD9ACED479E}"/>
              </a:ext>
            </a:extLst>
          </p:cNvPr>
          <p:cNvSpPr txBox="1">
            <a:spLocks noChangeArrowheads="1"/>
          </p:cNvSpPr>
          <p:nvPr/>
        </p:nvSpPr>
        <p:spPr bwMode="auto">
          <a:xfrm>
            <a:off x="3432175" y="1844676"/>
            <a:ext cx="1511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Golf, tennis, voile</a:t>
            </a:r>
          </a:p>
        </p:txBody>
      </p:sp>
      <p:sp>
        <p:nvSpPr>
          <p:cNvPr id="258065" name="Text Box 17">
            <a:extLst>
              <a:ext uri="{FF2B5EF4-FFF2-40B4-BE49-F238E27FC236}">
                <a16:creationId xmlns:a16="http://schemas.microsoft.com/office/drawing/2014/main" id="{96E8877F-AA7C-4341-8B85-01B825C0627E}"/>
              </a:ext>
            </a:extLst>
          </p:cNvPr>
          <p:cNvSpPr txBox="1">
            <a:spLocks noChangeArrowheads="1"/>
          </p:cNvSpPr>
          <p:nvPr/>
        </p:nvSpPr>
        <p:spPr bwMode="auto">
          <a:xfrm>
            <a:off x="2351088" y="2492376"/>
            <a:ext cx="79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ou</a:t>
            </a:r>
          </a:p>
        </p:txBody>
      </p:sp>
      <p:sp>
        <p:nvSpPr>
          <p:cNvPr id="258066" name="Text Box 18">
            <a:extLst>
              <a:ext uri="{FF2B5EF4-FFF2-40B4-BE49-F238E27FC236}">
                <a16:creationId xmlns:a16="http://schemas.microsoft.com/office/drawing/2014/main" id="{B6223094-E8FA-0449-8843-78A260E71E6B}"/>
              </a:ext>
            </a:extLst>
          </p:cNvPr>
          <p:cNvSpPr txBox="1">
            <a:spLocks noChangeArrowheads="1"/>
          </p:cNvSpPr>
          <p:nvPr/>
        </p:nvSpPr>
        <p:spPr bwMode="auto">
          <a:xfrm>
            <a:off x="2351088" y="3933826"/>
            <a:ext cx="23050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Football, rugby, cyclisme</a:t>
            </a:r>
          </a:p>
        </p:txBody>
      </p:sp>
      <p:pic>
        <p:nvPicPr>
          <p:cNvPr id="258067" name="Picture 19" descr="cyclistes">
            <a:extLst>
              <a:ext uri="{FF2B5EF4-FFF2-40B4-BE49-F238E27FC236}">
                <a16:creationId xmlns:a16="http://schemas.microsoft.com/office/drawing/2014/main" id="{1D239DE7-66A2-D748-B034-D8FC855FD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989" y="4391026"/>
            <a:ext cx="2879725" cy="1497013"/>
          </a:xfrm>
          <a:prstGeom prst="rect">
            <a:avLst/>
          </a:prstGeom>
          <a:noFill/>
          <a:extLst>
            <a:ext uri="{909E8E84-426E-40DD-AFC4-6F175D3DCCD1}">
              <a14:hiddenFill xmlns:a14="http://schemas.microsoft.com/office/drawing/2010/main">
                <a:solidFill>
                  <a:srgbClr val="FFFFFF"/>
                </a:solidFill>
              </a14:hiddenFill>
            </a:ext>
          </a:extLst>
        </p:spPr>
      </p:pic>
      <p:sp>
        <p:nvSpPr>
          <p:cNvPr id="258068" name="Text Box 20">
            <a:extLst>
              <a:ext uri="{FF2B5EF4-FFF2-40B4-BE49-F238E27FC236}">
                <a16:creationId xmlns:a16="http://schemas.microsoft.com/office/drawing/2014/main" id="{E0BC91C0-F544-B04A-8FDF-7D92BFAFA62A}"/>
              </a:ext>
            </a:extLst>
          </p:cNvPr>
          <p:cNvSpPr txBox="1">
            <a:spLocks noChangeArrowheads="1"/>
          </p:cNvSpPr>
          <p:nvPr/>
        </p:nvSpPr>
        <p:spPr bwMode="auto">
          <a:xfrm>
            <a:off x="2003425" y="6092826"/>
            <a:ext cx="2520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Nestlé, Champion, PMU@Tour de France</a:t>
            </a:r>
          </a:p>
        </p:txBody>
      </p:sp>
      <p:sp>
        <p:nvSpPr>
          <p:cNvPr id="258069" name="Line 21">
            <a:extLst>
              <a:ext uri="{FF2B5EF4-FFF2-40B4-BE49-F238E27FC236}">
                <a16:creationId xmlns:a16="http://schemas.microsoft.com/office/drawing/2014/main" id="{1C085457-B10E-9640-B40E-E596A127E9EA}"/>
              </a:ext>
            </a:extLst>
          </p:cNvPr>
          <p:cNvSpPr>
            <a:spLocks noChangeShapeType="1"/>
          </p:cNvSpPr>
          <p:nvPr/>
        </p:nvSpPr>
        <p:spPr bwMode="auto">
          <a:xfrm>
            <a:off x="2927351" y="3213100"/>
            <a:ext cx="2016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70" name="Line 22">
            <a:extLst>
              <a:ext uri="{FF2B5EF4-FFF2-40B4-BE49-F238E27FC236}">
                <a16:creationId xmlns:a16="http://schemas.microsoft.com/office/drawing/2014/main" id="{5938385A-F65E-6341-AE2B-728E4BCAC0EC}"/>
              </a:ext>
            </a:extLst>
          </p:cNvPr>
          <p:cNvSpPr>
            <a:spLocks noChangeShapeType="1"/>
          </p:cNvSpPr>
          <p:nvPr/>
        </p:nvSpPr>
        <p:spPr bwMode="auto">
          <a:xfrm>
            <a:off x="4943475" y="3213101"/>
            <a:ext cx="64770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8071" name="Line 23">
            <a:extLst>
              <a:ext uri="{FF2B5EF4-FFF2-40B4-BE49-F238E27FC236}">
                <a16:creationId xmlns:a16="http://schemas.microsoft.com/office/drawing/2014/main" id="{997B7FB2-AFBF-3B45-853F-A1B168B70363}"/>
              </a:ext>
            </a:extLst>
          </p:cNvPr>
          <p:cNvSpPr>
            <a:spLocks noChangeShapeType="1"/>
          </p:cNvSpPr>
          <p:nvPr/>
        </p:nvSpPr>
        <p:spPr bwMode="auto">
          <a:xfrm>
            <a:off x="5591175" y="40052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58072" name="Picture 24" descr="rugby">
            <a:extLst>
              <a:ext uri="{FF2B5EF4-FFF2-40B4-BE49-F238E27FC236}">
                <a16:creationId xmlns:a16="http://schemas.microsoft.com/office/drawing/2014/main" id="{D371CB2D-61F8-1A48-ACF8-9E1A86AB7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888" y="4451350"/>
            <a:ext cx="2360612" cy="1498600"/>
          </a:xfrm>
          <a:prstGeom prst="rect">
            <a:avLst/>
          </a:prstGeom>
          <a:noFill/>
          <a:extLst>
            <a:ext uri="{909E8E84-426E-40DD-AFC4-6F175D3DCCD1}">
              <a14:hiddenFill xmlns:a14="http://schemas.microsoft.com/office/drawing/2010/main">
                <a:solidFill>
                  <a:srgbClr val="FFFFFF"/>
                </a:solidFill>
              </a14:hiddenFill>
            </a:ext>
          </a:extLst>
        </p:spPr>
      </p:pic>
      <p:sp>
        <p:nvSpPr>
          <p:cNvPr id="258073" name="Text Box 25">
            <a:extLst>
              <a:ext uri="{FF2B5EF4-FFF2-40B4-BE49-F238E27FC236}">
                <a16:creationId xmlns:a16="http://schemas.microsoft.com/office/drawing/2014/main" id="{DDA1D071-B7F3-2448-82E4-A72B1C0CE979}"/>
              </a:ext>
            </a:extLst>
          </p:cNvPr>
          <p:cNvSpPr txBox="1">
            <a:spLocks noChangeArrowheads="1"/>
          </p:cNvSpPr>
          <p:nvPr/>
        </p:nvSpPr>
        <p:spPr bwMode="auto">
          <a:xfrm>
            <a:off x="4727576" y="6096001"/>
            <a:ext cx="24479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SNCF, EDF, GMF, Coca Cola@RWC2007</a:t>
            </a:r>
          </a:p>
        </p:txBody>
      </p:sp>
    </p:spTree>
    <p:extLst>
      <p:ext uri="{BB962C8B-B14F-4D97-AF65-F5344CB8AC3E}">
        <p14:creationId xmlns:p14="http://schemas.microsoft.com/office/powerpoint/2010/main" val="237278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Text Box 4">
            <a:extLst>
              <a:ext uri="{FF2B5EF4-FFF2-40B4-BE49-F238E27FC236}">
                <a16:creationId xmlns:a16="http://schemas.microsoft.com/office/drawing/2014/main" id="{F1B2D39A-48FC-8E45-8E86-8CBA15CE3885}"/>
              </a:ext>
            </a:extLst>
          </p:cNvPr>
          <p:cNvSpPr txBox="1">
            <a:spLocks noChangeArrowheads="1"/>
          </p:cNvSpPr>
          <p:nvPr/>
        </p:nvSpPr>
        <p:spPr bwMode="auto">
          <a:xfrm>
            <a:off x="2351088" y="1597025"/>
            <a:ext cx="8734446"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2800" b="1" i="1" dirty="0">
                <a:solidFill>
                  <a:srgbClr val="FF6600"/>
                </a:solidFill>
              </a:rPr>
              <a:t>« Le football est aujourd'hui le sport le plus populaire et le plus fédérateur en France.</a:t>
            </a:r>
          </a:p>
          <a:p>
            <a:pPr algn="ctr">
              <a:spcBef>
                <a:spcPct val="50000"/>
              </a:spcBef>
            </a:pPr>
            <a:r>
              <a:rPr lang="fr-FR" altLang="fr-FR" sz="2800" b="1" i="1" dirty="0">
                <a:solidFill>
                  <a:srgbClr val="FF6600"/>
                </a:solidFill>
              </a:rPr>
              <a:t>C'est donc un formidable vecteur de proximité et de complicité entre les Hypermarchés Carrefour et leurs clients » </a:t>
            </a:r>
          </a:p>
          <a:p>
            <a:pPr algn="ctr">
              <a:spcBef>
                <a:spcPct val="50000"/>
              </a:spcBef>
            </a:pPr>
            <a:r>
              <a:rPr lang="fr-FR" altLang="fr-FR" sz="2800" b="1" i="1" dirty="0">
                <a:solidFill>
                  <a:srgbClr val="FF6600"/>
                </a:solidFill>
              </a:rPr>
              <a:t>Guy </a:t>
            </a:r>
            <a:r>
              <a:rPr lang="fr-FR" altLang="fr-FR" sz="2800" b="1" i="1" dirty="0" err="1">
                <a:solidFill>
                  <a:srgbClr val="FF6600"/>
                </a:solidFill>
              </a:rPr>
              <a:t>Yraeta</a:t>
            </a:r>
            <a:r>
              <a:rPr lang="fr-FR" altLang="fr-FR" sz="2800" b="1" i="1" dirty="0">
                <a:solidFill>
                  <a:srgbClr val="FF6600"/>
                </a:solidFill>
              </a:rPr>
              <a:t>, DG Carrefour France.</a:t>
            </a:r>
            <a:r>
              <a:rPr lang="fr-FR" altLang="fr-FR" sz="3600" dirty="0">
                <a:solidFill>
                  <a:srgbClr val="FF6600"/>
                </a:solidFill>
              </a:rPr>
              <a:t> </a:t>
            </a:r>
            <a:br>
              <a:rPr lang="fr-FR" altLang="fr-FR" sz="3600" dirty="0">
                <a:solidFill>
                  <a:srgbClr val="FF6600"/>
                </a:solidFill>
              </a:rPr>
            </a:br>
            <a:endParaRPr lang="fr-FR" altLang="fr-FR" sz="3600" dirty="0">
              <a:solidFill>
                <a:srgbClr val="FF6600"/>
              </a:solidFill>
            </a:endParaRPr>
          </a:p>
        </p:txBody>
      </p:sp>
    </p:spTree>
    <p:extLst>
      <p:ext uri="{BB962C8B-B14F-4D97-AF65-F5344CB8AC3E}">
        <p14:creationId xmlns:p14="http://schemas.microsoft.com/office/powerpoint/2010/main" val="31162472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9" name="Text Box 21">
            <a:extLst>
              <a:ext uri="{FF2B5EF4-FFF2-40B4-BE49-F238E27FC236}">
                <a16:creationId xmlns:a16="http://schemas.microsoft.com/office/drawing/2014/main" id="{D283553E-3F6F-414D-824C-CA781799DFFF}"/>
              </a:ext>
            </a:extLst>
          </p:cNvPr>
          <p:cNvSpPr txBox="1">
            <a:spLocks noChangeArrowheads="1"/>
          </p:cNvSpPr>
          <p:nvPr/>
        </p:nvSpPr>
        <p:spPr bwMode="auto">
          <a:xfrm>
            <a:off x="2566988" y="5229225"/>
            <a:ext cx="20875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AT&amp;T, Lenovo, Philips, Qinetiq@Williams F1</a:t>
            </a:r>
          </a:p>
        </p:txBody>
      </p:sp>
      <p:pic>
        <p:nvPicPr>
          <p:cNvPr id="63511" name="Picture 23" descr="williamsf1_lenovo">
            <a:extLst>
              <a:ext uri="{FF2B5EF4-FFF2-40B4-BE49-F238E27FC236}">
                <a16:creationId xmlns:a16="http://schemas.microsoft.com/office/drawing/2014/main" id="{9F43F496-B00A-7F4D-8C33-A75B58657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3429001"/>
            <a:ext cx="2879725" cy="1497013"/>
          </a:xfrm>
          <a:prstGeom prst="rect">
            <a:avLst/>
          </a:prstGeom>
          <a:noFill/>
          <a:extLst>
            <a:ext uri="{909E8E84-426E-40DD-AFC4-6F175D3DCCD1}">
              <a14:hiddenFill xmlns:a14="http://schemas.microsoft.com/office/drawing/2010/main">
                <a:solidFill>
                  <a:srgbClr val="FFFFFF"/>
                </a:solidFill>
              </a14:hiddenFill>
            </a:ext>
          </a:extLst>
        </p:spPr>
      </p:pic>
      <p:sp>
        <p:nvSpPr>
          <p:cNvPr id="63514" name="Text Box 26">
            <a:extLst>
              <a:ext uri="{FF2B5EF4-FFF2-40B4-BE49-F238E27FC236}">
                <a16:creationId xmlns:a16="http://schemas.microsoft.com/office/drawing/2014/main" id="{2BA38D22-42E2-1148-8A2F-9D0AF88BA8C5}"/>
              </a:ext>
            </a:extLst>
          </p:cNvPr>
          <p:cNvSpPr txBox="1">
            <a:spLocks noChangeArrowheads="1"/>
          </p:cNvSpPr>
          <p:nvPr/>
        </p:nvSpPr>
        <p:spPr bwMode="auto">
          <a:xfrm>
            <a:off x="8183564" y="1628776"/>
            <a:ext cx="22320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Orange, Epson, Nikon@La Route du Rhum</a:t>
            </a:r>
          </a:p>
        </p:txBody>
      </p:sp>
      <p:sp>
        <p:nvSpPr>
          <p:cNvPr id="63515" name="Text Box 27">
            <a:extLst>
              <a:ext uri="{FF2B5EF4-FFF2-40B4-BE49-F238E27FC236}">
                <a16:creationId xmlns:a16="http://schemas.microsoft.com/office/drawing/2014/main" id="{AC3866A4-594D-C241-A510-816F936BECFC}"/>
              </a:ext>
            </a:extLst>
          </p:cNvPr>
          <p:cNvSpPr txBox="1">
            <a:spLocks noChangeArrowheads="1"/>
          </p:cNvSpPr>
          <p:nvPr/>
        </p:nvSpPr>
        <p:spPr bwMode="auto">
          <a:xfrm>
            <a:off x="6240464" y="5373689"/>
            <a:ext cx="18002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Microsoft, Acer, @Ferrari</a:t>
            </a:r>
          </a:p>
        </p:txBody>
      </p:sp>
      <p:pic>
        <p:nvPicPr>
          <p:cNvPr id="63518" name="Picture 30" descr="voile_gitana_team">
            <a:extLst>
              <a:ext uri="{FF2B5EF4-FFF2-40B4-BE49-F238E27FC236}">
                <a16:creationId xmlns:a16="http://schemas.microsoft.com/office/drawing/2014/main" id="{73CD9759-E7DC-AA4E-99DF-8C66813F1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9" y="908050"/>
            <a:ext cx="2879725" cy="1862138"/>
          </a:xfrm>
          <a:prstGeom prst="rect">
            <a:avLst/>
          </a:prstGeom>
          <a:noFill/>
          <a:extLst>
            <a:ext uri="{909E8E84-426E-40DD-AFC4-6F175D3DCCD1}">
              <a14:hiddenFill xmlns:a14="http://schemas.microsoft.com/office/drawing/2010/main">
                <a:solidFill>
                  <a:srgbClr val="FFFFFF"/>
                </a:solidFill>
              </a14:hiddenFill>
            </a:ext>
          </a:extLst>
        </p:spPr>
      </p:pic>
      <p:sp>
        <p:nvSpPr>
          <p:cNvPr id="63519" name="Text Box 31">
            <a:extLst>
              <a:ext uri="{FF2B5EF4-FFF2-40B4-BE49-F238E27FC236}">
                <a16:creationId xmlns:a16="http://schemas.microsoft.com/office/drawing/2014/main" id="{CC432651-5554-1D43-9AA2-643CA3E27A0F}"/>
              </a:ext>
            </a:extLst>
          </p:cNvPr>
          <p:cNvSpPr txBox="1">
            <a:spLocks noChangeArrowheads="1"/>
          </p:cNvSpPr>
          <p:nvPr/>
        </p:nvSpPr>
        <p:spPr bwMode="auto">
          <a:xfrm>
            <a:off x="3432175" y="1412875"/>
            <a:ext cx="187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La haute technologie ?</a:t>
            </a:r>
          </a:p>
        </p:txBody>
      </p:sp>
      <p:sp>
        <p:nvSpPr>
          <p:cNvPr id="63520" name="Text Box 32">
            <a:extLst>
              <a:ext uri="{FF2B5EF4-FFF2-40B4-BE49-F238E27FC236}">
                <a16:creationId xmlns:a16="http://schemas.microsoft.com/office/drawing/2014/main" id="{9CE5E1E8-7C00-EB43-A3C7-CB40A87530B2}"/>
              </a:ext>
            </a:extLst>
          </p:cNvPr>
          <p:cNvSpPr txBox="1">
            <a:spLocks noChangeArrowheads="1"/>
          </p:cNvSpPr>
          <p:nvPr/>
        </p:nvSpPr>
        <p:spPr bwMode="auto">
          <a:xfrm>
            <a:off x="3432175" y="2087564"/>
            <a:ext cx="15113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La F1, la voile</a:t>
            </a:r>
          </a:p>
        </p:txBody>
      </p:sp>
      <p:pic>
        <p:nvPicPr>
          <p:cNvPr id="63521" name="Picture 33" descr="ferrari">
            <a:extLst>
              <a:ext uri="{FF2B5EF4-FFF2-40B4-BE49-F238E27FC236}">
                <a16:creationId xmlns:a16="http://schemas.microsoft.com/office/drawing/2014/main" id="{59709704-312D-B040-B31A-A0BCC50902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3357563"/>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63523" name="Text Box 35">
            <a:extLst>
              <a:ext uri="{FF2B5EF4-FFF2-40B4-BE49-F238E27FC236}">
                <a16:creationId xmlns:a16="http://schemas.microsoft.com/office/drawing/2014/main" id="{A734B7A4-E70D-534D-8E14-7FCE6761D79E}"/>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L’adéquation en images….</a:t>
            </a:r>
          </a:p>
        </p:txBody>
      </p:sp>
    </p:spTree>
    <p:extLst>
      <p:ext uri="{BB962C8B-B14F-4D97-AF65-F5344CB8AC3E}">
        <p14:creationId xmlns:p14="http://schemas.microsoft.com/office/powerpoint/2010/main" val="1745370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CC05-89F4-4A4F-8440-227EF746445E}"/>
              </a:ext>
            </a:extLst>
          </p:cNvPr>
          <p:cNvSpPr>
            <a:spLocks noGrp="1"/>
          </p:cNvSpPr>
          <p:nvPr>
            <p:ph type="title"/>
          </p:nvPr>
        </p:nvSpPr>
        <p:spPr/>
        <p:txBody>
          <a:bodyPr/>
          <a:lstStyle/>
          <a:p>
            <a:r>
              <a:rPr lang="fr-FR" dirty="0"/>
              <a:t>Généralités sur le sport</a:t>
            </a:r>
          </a:p>
        </p:txBody>
      </p:sp>
    </p:spTree>
    <p:extLst>
      <p:ext uri="{BB962C8B-B14F-4D97-AF65-F5344CB8AC3E}">
        <p14:creationId xmlns:p14="http://schemas.microsoft.com/office/powerpoint/2010/main" val="1482942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9050B0A2-ACCA-2043-9DBF-E325A1A2229D}"/>
              </a:ext>
            </a:extLst>
          </p:cNvPr>
          <p:cNvSpPr>
            <a:spLocks noGrp="1" noChangeArrowheads="1"/>
          </p:cNvSpPr>
          <p:nvPr>
            <p:ph type="body" idx="1"/>
          </p:nvPr>
        </p:nvSpPr>
        <p:spPr>
          <a:xfrm>
            <a:off x="1836738" y="1485900"/>
            <a:ext cx="8291512" cy="1511300"/>
          </a:xfrm>
        </p:spPr>
        <p:txBody>
          <a:bodyPr/>
          <a:lstStyle/>
          <a:p>
            <a:pPr marL="609600" indent="-609600">
              <a:lnSpc>
                <a:spcPct val="80000"/>
              </a:lnSpc>
              <a:buClr>
                <a:schemeClr val="tx1"/>
              </a:buClr>
            </a:pPr>
            <a:r>
              <a:rPr lang="fr-FR" altLang="fr-FR" sz="1500"/>
              <a:t>C’est le corollaire de la visibilité : </a:t>
            </a:r>
            <a:r>
              <a:rPr lang="fr-FR" altLang="fr-FR" sz="1500" b="1"/>
              <a:t>après avoir vu la marque et son message, le public doit s'en souvenir.</a:t>
            </a:r>
          </a:p>
          <a:p>
            <a:pPr marL="990600" lvl="1" indent="-533400">
              <a:lnSpc>
                <a:spcPct val="80000"/>
              </a:lnSpc>
              <a:buClr>
                <a:schemeClr val="tx1"/>
              </a:buClr>
              <a:buNone/>
            </a:pPr>
            <a:endParaRPr lang="fr-FR" altLang="fr-FR" sz="1500"/>
          </a:p>
          <a:p>
            <a:pPr marL="609600" indent="-609600">
              <a:lnSpc>
                <a:spcPct val="80000"/>
              </a:lnSpc>
              <a:buClr>
                <a:schemeClr val="tx1"/>
              </a:buClr>
            </a:pPr>
            <a:r>
              <a:rPr lang="fr-FR" altLang="fr-FR" sz="1500"/>
              <a:t>Le sponsoring d’événements sportifs internationaux est un très utile dans le </a:t>
            </a:r>
            <a:r>
              <a:rPr lang="fr-FR" altLang="fr-FR" sz="1500" b="1"/>
              <a:t>lancement de nouveaux produits, dans un contexte international, </a:t>
            </a:r>
            <a:r>
              <a:rPr lang="fr-FR" altLang="fr-FR" sz="1500"/>
              <a:t>car il permet d’atteindre rapidement une notoriété significative.</a:t>
            </a:r>
          </a:p>
        </p:txBody>
      </p:sp>
      <p:sp>
        <p:nvSpPr>
          <p:cNvPr id="51206" name="Text Box 6">
            <a:extLst>
              <a:ext uri="{FF2B5EF4-FFF2-40B4-BE49-F238E27FC236}">
                <a16:creationId xmlns:a16="http://schemas.microsoft.com/office/drawing/2014/main" id="{1E8EFFB7-2D84-8E43-8C1E-36DB0818A032}"/>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51207" name="Text Box 7">
            <a:extLst>
              <a:ext uri="{FF2B5EF4-FFF2-40B4-BE49-F238E27FC236}">
                <a16:creationId xmlns:a16="http://schemas.microsoft.com/office/drawing/2014/main" id="{EA5A83CC-7C35-164C-8535-B62E30D491B1}"/>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Développer sa notoriété</a:t>
            </a:r>
          </a:p>
        </p:txBody>
      </p:sp>
      <p:sp>
        <p:nvSpPr>
          <p:cNvPr id="51223" name="Text Box 23">
            <a:extLst>
              <a:ext uri="{FF2B5EF4-FFF2-40B4-BE49-F238E27FC236}">
                <a16:creationId xmlns:a16="http://schemas.microsoft.com/office/drawing/2014/main" id="{85C71E4A-CD7A-7E4C-A847-0C64A06A2F2A}"/>
              </a:ext>
            </a:extLst>
          </p:cNvPr>
          <p:cNvSpPr txBox="1">
            <a:spLocks noChangeArrowheads="1"/>
          </p:cNvSpPr>
          <p:nvPr/>
        </p:nvSpPr>
        <p:spPr bwMode="auto">
          <a:xfrm>
            <a:off x="1558925" y="901701"/>
            <a:ext cx="763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 permettre à la cible de se souvenir de la marque </a:t>
            </a:r>
          </a:p>
        </p:txBody>
      </p:sp>
      <p:sp>
        <p:nvSpPr>
          <p:cNvPr id="51227" name="AutoShape 27">
            <a:extLst>
              <a:ext uri="{FF2B5EF4-FFF2-40B4-BE49-F238E27FC236}">
                <a16:creationId xmlns:a16="http://schemas.microsoft.com/office/drawing/2014/main" id="{397E2783-D619-8A44-A29A-FB36DFA352B7}"/>
              </a:ext>
            </a:extLst>
          </p:cNvPr>
          <p:cNvSpPr>
            <a:spLocks noChangeArrowheads="1"/>
          </p:cNvSpPr>
          <p:nvPr/>
        </p:nvSpPr>
        <p:spPr bwMode="auto">
          <a:xfrm>
            <a:off x="1631950" y="3082925"/>
            <a:ext cx="649288"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228" name="Text Box 28">
            <a:extLst>
              <a:ext uri="{FF2B5EF4-FFF2-40B4-BE49-F238E27FC236}">
                <a16:creationId xmlns:a16="http://schemas.microsoft.com/office/drawing/2014/main" id="{D9AA085D-88AD-664D-B9B7-B2944FC55921}"/>
              </a:ext>
            </a:extLst>
          </p:cNvPr>
          <p:cNvSpPr txBox="1">
            <a:spLocks noChangeArrowheads="1"/>
          </p:cNvSpPr>
          <p:nvPr/>
        </p:nvSpPr>
        <p:spPr bwMode="auto">
          <a:xfrm>
            <a:off x="2497139" y="3068638"/>
            <a:ext cx="7272337"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1"/>
              </a:buClr>
            </a:pPr>
            <a:r>
              <a:rPr lang="fr-FR" altLang="fr-FR" sz="1500"/>
              <a:t>Le sponsoring sportif peut servir à faire connaître un produit (création de notoriété), à le faire essayer, puis à le faire acheter</a:t>
            </a:r>
          </a:p>
          <a:p>
            <a:pPr>
              <a:spcBef>
                <a:spcPct val="20000"/>
              </a:spcBef>
              <a:buClr>
                <a:schemeClr val="tx1"/>
              </a:buClr>
            </a:pPr>
            <a:endParaRPr lang="fr-FR" altLang="fr-FR" sz="1500"/>
          </a:p>
          <a:p>
            <a:pPr>
              <a:spcBef>
                <a:spcPct val="50000"/>
              </a:spcBef>
            </a:pPr>
            <a:endParaRPr lang="fr-FR" altLang="fr-FR" sz="1500"/>
          </a:p>
        </p:txBody>
      </p:sp>
      <p:sp>
        <p:nvSpPr>
          <p:cNvPr id="51229" name="AutoShape 29">
            <a:extLst>
              <a:ext uri="{FF2B5EF4-FFF2-40B4-BE49-F238E27FC236}">
                <a16:creationId xmlns:a16="http://schemas.microsoft.com/office/drawing/2014/main" id="{56B8B32B-A02C-FB46-B089-BC9A085D407D}"/>
              </a:ext>
            </a:extLst>
          </p:cNvPr>
          <p:cNvSpPr>
            <a:spLocks noChangeArrowheads="1"/>
          </p:cNvSpPr>
          <p:nvPr/>
        </p:nvSpPr>
        <p:spPr bwMode="auto">
          <a:xfrm>
            <a:off x="1630364" y="3619500"/>
            <a:ext cx="649287"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230" name="Text Box 30">
            <a:extLst>
              <a:ext uri="{FF2B5EF4-FFF2-40B4-BE49-F238E27FC236}">
                <a16:creationId xmlns:a16="http://schemas.microsoft.com/office/drawing/2014/main" id="{B4957359-7AC6-C440-B197-CA184D6DD2A9}"/>
              </a:ext>
            </a:extLst>
          </p:cNvPr>
          <p:cNvSpPr txBox="1">
            <a:spLocks noChangeArrowheads="1"/>
          </p:cNvSpPr>
          <p:nvPr/>
        </p:nvSpPr>
        <p:spPr bwMode="auto">
          <a:xfrm>
            <a:off x="2495550" y="3716338"/>
            <a:ext cx="7272338"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1"/>
              </a:buClr>
            </a:pPr>
            <a:r>
              <a:rPr lang="fr-FR" altLang="fr-FR" sz="1500"/>
              <a:t>De nombreuses entreprises profitent d’événements sportifs internationaux pour lancer de nouveaux produits</a:t>
            </a:r>
          </a:p>
          <a:p>
            <a:pPr>
              <a:spcBef>
                <a:spcPct val="20000"/>
              </a:spcBef>
              <a:buClr>
                <a:schemeClr val="tx1"/>
              </a:buClr>
            </a:pPr>
            <a:endParaRPr lang="fr-FR" altLang="fr-FR" sz="1500"/>
          </a:p>
          <a:p>
            <a:pPr>
              <a:spcBef>
                <a:spcPct val="50000"/>
              </a:spcBef>
            </a:pPr>
            <a:endParaRPr lang="fr-FR" altLang="fr-FR" sz="1500"/>
          </a:p>
        </p:txBody>
      </p:sp>
      <p:pic>
        <p:nvPicPr>
          <p:cNvPr id="51231" name="Picture 31" descr="powerade_logo">
            <a:extLst>
              <a:ext uri="{FF2B5EF4-FFF2-40B4-BE49-F238E27FC236}">
                <a16:creationId xmlns:a16="http://schemas.microsoft.com/office/drawing/2014/main" id="{4F1CA6B8-505D-9546-B97D-278AA7829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4468814"/>
            <a:ext cx="1712912" cy="701675"/>
          </a:xfrm>
          <a:prstGeom prst="rect">
            <a:avLst/>
          </a:prstGeom>
          <a:noFill/>
          <a:extLst>
            <a:ext uri="{909E8E84-426E-40DD-AFC4-6F175D3DCCD1}">
              <a14:hiddenFill xmlns:a14="http://schemas.microsoft.com/office/drawing/2010/main">
                <a:solidFill>
                  <a:srgbClr val="FFFFFF"/>
                </a:solidFill>
              </a14:hiddenFill>
            </a:ext>
          </a:extLst>
        </p:spPr>
      </p:pic>
      <p:pic>
        <p:nvPicPr>
          <p:cNvPr id="51232" name="Picture 32" descr="osaka2007_Logo">
            <a:extLst>
              <a:ext uri="{FF2B5EF4-FFF2-40B4-BE49-F238E27FC236}">
                <a16:creationId xmlns:a16="http://schemas.microsoft.com/office/drawing/2014/main" id="{069BF1AB-D964-A942-8DF7-53A192712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4397376"/>
            <a:ext cx="1414463" cy="847725"/>
          </a:xfrm>
          <a:prstGeom prst="rect">
            <a:avLst/>
          </a:prstGeom>
          <a:noFill/>
          <a:extLst>
            <a:ext uri="{909E8E84-426E-40DD-AFC4-6F175D3DCCD1}">
              <a14:hiddenFill xmlns:a14="http://schemas.microsoft.com/office/drawing/2010/main">
                <a:solidFill>
                  <a:srgbClr val="FFFFFF"/>
                </a:solidFill>
              </a14:hiddenFill>
            </a:ext>
          </a:extLst>
        </p:spPr>
      </p:pic>
      <p:pic>
        <p:nvPicPr>
          <p:cNvPr id="51233" name="Picture 33" descr="superbowl_logo">
            <a:extLst>
              <a:ext uri="{FF2B5EF4-FFF2-40B4-BE49-F238E27FC236}">
                <a16:creationId xmlns:a16="http://schemas.microsoft.com/office/drawing/2014/main" id="{D2445A5B-ED0B-E347-B370-3C3C92A41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5876925"/>
            <a:ext cx="1289050" cy="800100"/>
          </a:xfrm>
          <a:prstGeom prst="rect">
            <a:avLst/>
          </a:prstGeom>
          <a:noFill/>
          <a:extLst>
            <a:ext uri="{909E8E84-426E-40DD-AFC4-6F175D3DCCD1}">
              <a14:hiddenFill xmlns:a14="http://schemas.microsoft.com/office/drawing/2010/main">
                <a:solidFill>
                  <a:srgbClr val="FFFFFF"/>
                </a:solidFill>
              </a14:hiddenFill>
            </a:ext>
          </a:extLst>
        </p:spPr>
      </p:pic>
      <p:sp>
        <p:nvSpPr>
          <p:cNvPr id="51234" name="Text Box 34">
            <a:extLst>
              <a:ext uri="{FF2B5EF4-FFF2-40B4-BE49-F238E27FC236}">
                <a16:creationId xmlns:a16="http://schemas.microsoft.com/office/drawing/2014/main" id="{ED8E8FB3-AA48-2140-866C-BC87116620C7}"/>
              </a:ext>
            </a:extLst>
          </p:cNvPr>
          <p:cNvSpPr txBox="1">
            <a:spLocks noChangeArrowheads="1"/>
          </p:cNvSpPr>
          <p:nvPr/>
        </p:nvSpPr>
        <p:spPr bwMode="auto">
          <a:xfrm>
            <a:off x="8256588" y="4397376"/>
            <a:ext cx="19431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Objectif :</a:t>
            </a:r>
          </a:p>
        </p:txBody>
      </p:sp>
      <p:sp>
        <p:nvSpPr>
          <p:cNvPr id="51235" name="Text Box 35">
            <a:extLst>
              <a:ext uri="{FF2B5EF4-FFF2-40B4-BE49-F238E27FC236}">
                <a16:creationId xmlns:a16="http://schemas.microsoft.com/office/drawing/2014/main" id="{2AEE6621-0121-EC48-AB27-43051E5E00BA}"/>
              </a:ext>
            </a:extLst>
          </p:cNvPr>
          <p:cNvSpPr txBox="1">
            <a:spLocks noChangeArrowheads="1"/>
          </p:cNvSpPr>
          <p:nvPr/>
        </p:nvSpPr>
        <p:spPr bwMode="auto">
          <a:xfrm>
            <a:off x="8256589" y="4900614"/>
            <a:ext cx="15128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Création de notoriété</a:t>
            </a:r>
          </a:p>
        </p:txBody>
      </p:sp>
      <p:sp>
        <p:nvSpPr>
          <p:cNvPr id="51236" name="Text Box 36">
            <a:extLst>
              <a:ext uri="{FF2B5EF4-FFF2-40B4-BE49-F238E27FC236}">
                <a16:creationId xmlns:a16="http://schemas.microsoft.com/office/drawing/2014/main" id="{28DB7030-3706-8C42-80C8-038B1060B754}"/>
              </a:ext>
            </a:extLst>
          </p:cNvPr>
          <p:cNvSpPr txBox="1">
            <a:spLocks noChangeArrowheads="1"/>
          </p:cNvSpPr>
          <p:nvPr/>
        </p:nvSpPr>
        <p:spPr bwMode="auto">
          <a:xfrm>
            <a:off x="8256589" y="5549901"/>
            <a:ext cx="2160587"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S’associer aux valeurs du sport (athlétisme, football américain)</a:t>
            </a:r>
          </a:p>
        </p:txBody>
      </p:sp>
      <p:pic>
        <p:nvPicPr>
          <p:cNvPr id="51238" name="Picture 38" descr="Macintosh_128k_transparency">
            <a:extLst>
              <a:ext uri="{FF2B5EF4-FFF2-40B4-BE49-F238E27FC236}">
                <a16:creationId xmlns:a16="http://schemas.microsoft.com/office/drawing/2014/main" id="{039206D1-66D3-8847-B3AD-AE179070B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5" y="5692775"/>
            <a:ext cx="763588" cy="895350"/>
          </a:xfrm>
          <a:prstGeom prst="rect">
            <a:avLst/>
          </a:prstGeom>
          <a:noFill/>
          <a:extLst>
            <a:ext uri="{909E8E84-426E-40DD-AFC4-6F175D3DCCD1}">
              <a14:hiddenFill xmlns:a14="http://schemas.microsoft.com/office/drawing/2010/main">
                <a:solidFill>
                  <a:srgbClr val="FFFFFF"/>
                </a:solidFill>
              </a14:hiddenFill>
            </a:ext>
          </a:extLst>
        </p:spPr>
      </p:pic>
      <p:pic>
        <p:nvPicPr>
          <p:cNvPr id="51239" name="Picture 39" descr="Applecouleur">
            <a:extLst>
              <a:ext uri="{FF2B5EF4-FFF2-40B4-BE49-F238E27FC236}">
                <a16:creationId xmlns:a16="http://schemas.microsoft.com/office/drawing/2014/main" id="{590B5157-FD98-2047-B8D5-77B2341F0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988" y="5794375"/>
            <a:ext cx="684212" cy="812800"/>
          </a:xfrm>
          <a:prstGeom prst="rect">
            <a:avLst/>
          </a:prstGeom>
          <a:noFill/>
          <a:extLst>
            <a:ext uri="{909E8E84-426E-40DD-AFC4-6F175D3DCCD1}">
              <a14:hiddenFill xmlns:a14="http://schemas.microsoft.com/office/drawing/2010/main">
                <a:solidFill>
                  <a:srgbClr val="FFFFFF"/>
                </a:solidFill>
              </a14:hiddenFill>
            </a:ext>
          </a:extLst>
        </p:spPr>
      </p:pic>
      <p:sp>
        <p:nvSpPr>
          <p:cNvPr id="51240" name="Text Box 40">
            <a:extLst>
              <a:ext uri="{FF2B5EF4-FFF2-40B4-BE49-F238E27FC236}">
                <a16:creationId xmlns:a16="http://schemas.microsoft.com/office/drawing/2014/main" id="{C96B78FB-CA7B-5B4C-A9A1-AB958070C6DB}"/>
              </a:ext>
            </a:extLst>
          </p:cNvPr>
          <p:cNvSpPr txBox="1">
            <a:spLocks noChangeArrowheads="1"/>
          </p:cNvSpPr>
          <p:nvPr/>
        </p:nvSpPr>
        <p:spPr bwMode="auto">
          <a:xfrm>
            <a:off x="1774825" y="6524626"/>
            <a:ext cx="8651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1984</a:t>
            </a:r>
          </a:p>
        </p:txBody>
      </p:sp>
      <p:sp>
        <p:nvSpPr>
          <p:cNvPr id="51241" name="Line 41">
            <a:extLst>
              <a:ext uri="{FF2B5EF4-FFF2-40B4-BE49-F238E27FC236}">
                <a16:creationId xmlns:a16="http://schemas.microsoft.com/office/drawing/2014/main" id="{CE7D743D-8E48-9942-A690-DFAB5B8CD4EB}"/>
              </a:ext>
            </a:extLst>
          </p:cNvPr>
          <p:cNvSpPr>
            <a:spLocks noChangeShapeType="1"/>
          </p:cNvSpPr>
          <p:nvPr/>
        </p:nvSpPr>
        <p:spPr bwMode="auto">
          <a:xfrm>
            <a:off x="4511676" y="4757738"/>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42" name="Line 42">
            <a:extLst>
              <a:ext uri="{FF2B5EF4-FFF2-40B4-BE49-F238E27FC236}">
                <a16:creationId xmlns:a16="http://schemas.microsoft.com/office/drawing/2014/main" id="{561357BF-DCE7-8049-A06B-55DC9DE546EF}"/>
              </a:ext>
            </a:extLst>
          </p:cNvPr>
          <p:cNvSpPr>
            <a:spLocks noChangeShapeType="1"/>
          </p:cNvSpPr>
          <p:nvPr/>
        </p:nvSpPr>
        <p:spPr bwMode="auto">
          <a:xfrm>
            <a:off x="4367213" y="6308725"/>
            <a:ext cx="12239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1243" name="Picture 43" descr="budweiser_logo">
            <a:extLst>
              <a:ext uri="{FF2B5EF4-FFF2-40B4-BE49-F238E27FC236}">
                <a16:creationId xmlns:a16="http://schemas.microsoft.com/office/drawing/2014/main" id="{628FD98E-F3B4-4F42-B22C-54D53031E2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5870576"/>
            <a:ext cx="1036638" cy="942975"/>
          </a:xfrm>
          <a:prstGeom prst="rect">
            <a:avLst/>
          </a:prstGeom>
          <a:noFill/>
          <a:extLst>
            <a:ext uri="{909E8E84-426E-40DD-AFC4-6F175D3DCCD1}">
              <a14:hiddenFill xmlns:a14="http://schemas.microsoft.com/office/drawing/2010/main">
                <a:solidFill>
                  <a:srgbClr val="FFFFFF"/>
                </a:solidFill>
              </a14:hiddenFill>
            </a:ext>
          </a:extLst>
        </p:spPr>
      </p:pic>
      <p:pic>
        <p:nvPicPr>
          <p:cNvPr id="51244" name="Picture 44" descr="PepsiLogo">
            <a:extLst>
              <a:ext uri="{FF2B5EF4-FFF2-40B4-BE49-F238E27FC236}">
                <a16:creationId xmlns:a16="http://schemas.microsoft.com/office/drawing/2014/main" id="{07457A40-3ECC-8340-A6D0-4324318E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7714" y="5443538"/>
            <a:ext cx="860425" cy="793750"/>
          </a:xfrm>
          <a:prstGeom prst="rect">
            <a:avLst/>
          </a:prstGeom>
          <a:noFill/>
          <a:extLst>
            <a:ext uri="{909E8E84-426E-40DD-AFC4-6F175D3DCCD1}">
              <a14:hiddenFill xmlns:a14="http://schemas.microsoft.com/office/drawing/2010/main">
                <a:solidFill>
                  <a:srgbClr val="FFFFFF"/>
                </a:solidFill>
              </a14:hiddenFill>
            </a:ext>
          </a:extLst>
        </p:spPr>
      </p:pic>
      <p:sp>
        <p:nvSpPr>
          <p:cNvPr id="51245" name="Text Box 45">
            <a:extLst>
              <a:ext uri="{FF2B5EF4-FFF2-40B4-BE49-F238E27FC236}">
                <a16:creationId xmlns:a16="http://schemas.microsoft.com/office/drawing/2014/main" id="{C4A492E4-3E64-FB45-B4BF-519E1BBE12CE}"/>
              </a:ext>
            </a:extLst>
          </p:cNvPr>
          <p:cNvSpPr txBox="1">
            <a:spLocks noChangeArrowheads="1"/>
          </p:cNvSpPr>
          <p:nvPr/>
        </p:nvSpPr>
        <p:spPr bwMode="auto">
          <a:xfrm>
            <a:off x="5880100" y="5334001"/>
            <a:ext cx="8651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Osaka 2006</a:t>
            </a:r>
          </a:p>
        </p:txBody>
      </p:sp>
      <p:sp>
        <p:nvSpPr>
          <p:cNvPr id="51246" name="AutoShape 46">
            <a:extLst>
              <a:ext uri="{FF2B5EF4-FFF2-40B4-BE49-F238E27FC236}">
                <a16:creationId xmlns:a16="http://schemas.microsoft.com/office/drawing/2014/main" id="{782B5949-EF26-3449-B0D5-5DD495E9E4FF}"/>
              </a:ext>
            </a:extLst>
          </p:cNvPr>
          <p:cNvSpPr>
            <a:spLocks/>
          </p:cNvSpPr>
          <p:nvPr/>
        </p:nvSpPr>
        <p:spPr bwMode="auto">
          <a:xfrm rot="10800000">
            <a:off x="7680325" y="4365626"/>
            <a:ext cx="71438" cy="2232025"/>
          </a:xfrm>
          <a:prstGeom prst="leftBrace">
            <a:avLst>
              <a:gd name="adj1" fmla="val 26036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34612945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a:extLst>
              <a:ext uri="{FF2B5EF4-FFF2-40B4-BE49-F238E27FC236}">
                <a16:creationId xmlns:a16="http://schemas.microsoft.com/office/drawing/2014/main" id="{2158B086-71C5-A541-9491-1282461C9536}"/>
              </a:ext>
            </a:extLst>
          </p:cNvPr>
          <p:cNvSpPr>
            <a:spLocks noGrp="1" noChangeArrowheads="1"/>
          </p:cNvSpPr>
          <p:nvPr>
            <p:ph type="body" idx="1"/>
          </p:nvPr>
        </p:nvSpPr>
        <p:spPr>
          <a:xfrm>
            <a:off x="1919288" y="3716338"/>
            <a:ext cx="7777162" cy="2305050"/>
          </a:xfrm>
          <a:noFill/>
        </p:spPr>
        <p:txBody>
          <a:bodyPr>
            <a:normAutofit lnSpcReduction="10000"/>
          </a:bodyPr>
          <a:lstStyle/>
          <a:p>
            <a:pPr marL="990600" lvl="1" indent="-533400">
              <a:lnSpc>
                <a:spcPct val="80000"/>
              </a:lnSpc>
              <a:buClr>
                <a:schemeClr val="tx1"/>
              </a:buClr>
              <a:buFont typeface="Wingdings" pitchFamily="2" charset="2"/>
              <a:buChar char="Ø"/>
            </a:pPr>
            <a:r>
              <a:rPr lang="fr-FR" altLang="fr-FR" sz="1500"/>
              <a:t>Les valeurs positives du sport :</a:t>
            </a:r>
          </a:p>
          <a:p>
            <a:pPr marL="990600" lvl="1" indent="-533400">
              <a:lnSpc>
                <a:spcPct val="80000"/>
              </a:lnSpc>
              <a:buClr>
                <a:schemeClr val="tx1"/>
              </a:buClr>
              <a:buNone/>
            </a:pPr>
            <a:endParaRPr lang="fr-FR" altLang="fr-FR" sz="1500"/>
          </a:p>
          <a:p>
            <a:pPr lvl="2" indent="-457200">
              <a:lnSpc>
                <a:spcPct val="80000"/>
              </a:lnSpc>
              <a:buClr>
                <a:schemeClr val="tx1"/>
              </a:buClr>
              <a:buFont typeface="Wingdings" pitchFamily="2" charset="2"/>
              <a:buChar char="ü"/>
            </a:pPr>
            <a:r>
              <a:rPr lang="fr-FR" altLang="fr-FR" sz="1500"/>
              <a:t>Le </a:t>
            </a:r>
            <a:r>
              <a:rPr lang="fr-FR" altLang="fr-FR" sz="1500" b="1"/>
              <a:t>fair-play</a:t>
            </a:r>
          </a:p>
          <a:p>
            <a:pPr lvl="2" indent="-457200">
              <a:lnSpc>
                <a:spcPct val="80000"/>
              </a:lnSpc>
              <a:buClr>
                <a:schemeClr val="tx1"/>
              </a:buClr>
              <a:buFont typeface="Wingdings" pitchFamily="2" charset="2"/>
              <a:buChar char="ü"/>
            </a:pPr>
            <a:r>
              <a:rPr lang="fr-FR" altLang="fr-FR" sz="1500"/>
              <a:t>Le </a:t>
            </a:r>
            <a:r>
              <a:rPr lang="fr-FR" altLang="fr-FR" sz="1500" b="1"/>
              <a:t>dépassement de soi</a:t>
            </a:r>
          </a:p>
          <a:p>
            <a:pPr lvl="2" indent="-457200">
              <a:lnSpc>
                <a:spcPct val="80000"/>
              </a:lnSpc>
              <a:buClr>
                <a:schemeClr val="tx1"/>
              </a:buClr>
              <a:buFont typeface="Wingdings" pitchFamily="2" charset="2"/>
              <a:buChar char="ü"/>
            </a:pPr>
            <a:r>
              <a:rPr lang="fr-FR" altLang="fr-FR" sz="1500"/>
              <a:t>La performance dans la compétition</a:t>
            </a:r>
          </a:p>
          <a:p>
            <a:pPr lvl="2" indent="-457200">
              <a:lnSpc>
                <a:spcPct val="80000"/>
              </a:lnSpc>
              <a:buClr>
                <a:schemeClr val="tx1"/>
              </a:buClr>
              <a:buFont typeface="Wingdings" pitchFamily="2" charset="2"/>
              <a:buChar char="ü"/>
            </a:pPr>
            <a:r>
              <a:rPr lang="fr-FR" altLang="fr-FR" sz="1500" b="1"/>
              <a:t>L’esprit d’équipe</a:t>
            </a:r>
          </a:p>
          <a:p>
            <a:pPr lvl="2" indent="-457200">
              <a:lnSpc>
                <a:spcPct val="80000"/>
              </a:lnSpc>
              <a:buClr>
                <a:schemeClr val="tx1"/>
              </a:buClr>
              <a:buFont typeface="Wingdings" pitchFamily="2" charset="2"/>
              <a:buChar char="ü"/>
            </a:pPr>
            <a:r>
              <a:rPr lang="fr-FR" altLang="fr-FR" sz="1500"/>
              <a:t>Le respect des règles, de ses coéquipiers, de son adversaire</a:t>
            </a:r>
          </a:p>
          <a:p>
            <a:pPr lvl="2" indent="-457200">
              <a:lnSpc>
                <a:spcPct val="80000"/>
              </a:lnSpc>
              <a:buClr>
                <a:schemeClr val="tx1"/>
              </a:buClr>
              <a:buFont typeface="Wingdings" pitchFamily="2" charset="2"/>
              <a:buChar char="ü"/>
            </a:pPr>
            <a:r>
              <a:rPr lang="fr-FR" altLang="fr-FR" sz="1500"/>
              <a:t>L’image de </a:t>
            </a:r>
            <a:r>
              <a:rPr lang="fr-FR" altLang="fr-FR" sz="1500" b="1"/>
              <a:t>bonne santé</a:t>
            </a:r>
          </a:p>
          <a:p>
            <a:pPr lvl="2" indent="-457200">
              <a:lnSpc>
                <a:spcPct val="80000"/>
              </a:lnSpc>
              <a:buClr>
                <a:schemeClr val="tx1"/>
              </a:buClr>
              <a:buFont typeface="Wingdings" pitchFamily="2" charset="2"/>
              <a:buChar char="ü"/>
            </a:pPr>
            <a:r>
              <a:rPr lang="fr-FR" altLang="fr-FR" sz="1500" b="1"/>
              <a:t>La haute technologie</a:t>
            </a:r>
            <a:r>
              <a:rPr lang="fr-FR" altLang="fr-FR" sz="1500"/>
              <a:t>, le risque, l’aventure, etc…</a:t>
            </a:r>
          </a:p>
          <a:p>
            <a:pPr marL="990600" lvl="1" indent="-533400">
              <a:lnSpc>
                <a:spcPct val="80000"/>
              </a:lnSpc>
            </a:pPr>
            <a:endParaRPr lang="fr-FR" altLang="fr-FR" sz="1500"/>
          </a:p>
          <a:p>
            <a:pPr marL="990600" lvl="1" indent="-533400">
              <a:lnSpc>
                <a:spcPct val="80000"/>
              </a:lnSpc>
              <a:buClr>
                <a:schemeClr val="tx1"/>
              </a:buClr>
              <a:buNone/>
            </a:pPr>
            <a:endParaRPr lang="fr-FR" altLang="fr-FR" sz="1500"/>
          </a:p>
          <a:p>
            <a:pPr marL="990600" lvl="1" indent="-533400">
              <a:lnSpc>
                <a:spcPct val="80000"/>
              </a:lnSpc>
              <a:buClr>
                <a:schemeClr val="tx1"/>
              </a:buClr>
              <a:buFont typeface="Wingdings" pitchFamily="2" charset="2"/>
              <a:buChar char="Ø"/>
            </a:pPr>
            <a:endParaRPr lang="fr-FR" altLang="fr-FR" sz="1200"/>
          </a:p>
          <a:p>
            <a:pPr marL="609600" indent="-609600">
              <a:lnSpc>
                <a:spcPct val="80000"/>
              </a:lnSpc>
            </a:pPr>
            <a:endParaRPr lang="fr-FR" altLang="fr-FR" sz="1200"/>
          </a:p>
        </p:txBody>
      </p:sp>
      <p:sp>
        <p:nvSpPr>
          <p:cNvPr id="53252" name="Text Box 4">
            <a:extLst>
              <a:ext uri="{FF2B5EF4-FFF2-40B4-BE49-F238E27FC236}">
                <a16:creationId xmlns:a16="http://schemas.microsoft.com/office/drawing/2014/main" id="{8BB83346-1A89-F54D-BF39-07C069AC22FB}"/>
              </a:ext>
            </a:extLst>
          </p:cNvPr>
          <p:cNvSpPr txBox="1">
            <a:spLocks noChangeArrowheads="1"/>
          </p:cNvSpPr>
          <p:nvPr/>
        </p:nvSpPr>
        <p:spPr bwMode="auto">
          <a:xfrm>
            <a:off x="1774826" y="6007100"/>
            <a:ext cx="84248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b="1" i="1">
                <a:solidFill>
                  <a:srgbClr val="FF6600"/>
                </a:solidFill>
              </a:rPr>
              <a:t>L’attitude du consommateur n’est pas seulement utilitaire mais elle s’appuie sur des représentations et des symboles dont les produits et les marques sont porteurs (Gary Tribou)</a:t>
            </a:r>
          </a:p>
        </p:txBody>
      </p:sp>
      <p:sp>
        <p:nvSpPr>
          <p:cNvPr id="53255" name="Text Box 7">
            <a:extLst>
              <a:ext uri="{FF2B5EF4-FFF2-40B4-BE49-F238E27FC236}">
                <a16:creationId xmlns:a16="http://schemas.microsoft.com/office/drawing/2014/main" id="{28945E92-23E5-2748-A552-0955DE7241B1}"/>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53256" name="Text Box 8">
            <a:extLst>
              <a:ext uri="{FF2B5EF4-FFF2-40B4-BE49-F238E27FC236}">
                <a16:creationId xmlns:a16="http://schemas.microsoft.com/office/drawing/2014/main" id="{6DD2F620-A63C-1C4B-8EEF-E8D5EF2F689B}"/>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Améliorer/consolider son image de marque</a:t>
            </a:r>
          </a:p>
        </p:txBody>
      </p:sp>
      <p:sp>
        <p:nvSpPr>
          <p:cNvPr id="53258" name="Text Box 10">
            <a:extLst>
              <a:ext uri="{FF2B5EF4-FFF2-40B4-BE49-F238E27FC236}">
                <a16:creationId xmlns:a16="http://schemas.microsoft.com/office/drawing/2014/main" id="{9FA1F2C7-21EE-154B-92FE-EC5CDD37923E}"/>
              </a:ext>
            </a:extLst>
          </p:cNvPr>
          <p:cNvSpPr txBox="1">
            <a:spLocks noChangeArrowheads="1"/>
          </p:cNvSpPr>
          <p:nvPr/>
        </p:nvSpPr>
        <p:spPr bwMode="auto">
          <a:xfrm>
            <a:off x="4367214" y="1557339"/>
            <a:ext cx="19970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500"/>
              <a:t>Le sport est universel</a:t>
            </a:r>
          </a:p>
        </p:txBody>
      </p:sp>
      <p:sp>
        <p:nvSpPr>
          <p:cNvPr id="53259" name="Text Box 11">
            <a:extLst>
              <a:ext uri="{FF2B5EF4-FFF2-40B4-BE49-F238E27FC236}">
                <a16:creationId xmlns:a16="http://schemas.microsoft.com/office/drawing/2014/main" id="{9471C633-F4C1-4440-B11A-729B35D03A43}"/>
              </a:ext>
            </a:extLst>
          </p:cNvPr>
          <p:cNvSpPr txBox="1">
            <a:spLocks noChangeArrowheads="1"/>
          </p:cNvSpPr>
          <p:nvPr/>
        </p:nvSpPr>
        <p:spPr bwMode="auto">
          <a:xfrm>
            <a:off x="4872038" y="1731964"/>
            <a:ext cx="7921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500" b="1"/>
              <a:t>+</a:t>
            </a:r>
          </a:p>
        </p:txBody>
      </p:sp>
      <p:sp>
        <p:nvSpPr>
          <p:cNvPr id="53260" name="Text Box 12">
            <a:extLst>
              <a:ext uri="{FF2B5EF4-FFF2-40B4-BE49-F238E27FC236}">
                <a16:creationId xmlns:a16="http://schemas.microsoft.com/office/drawing/2014/main" id="{40EB6195-4AC8-0744-8A17-067CC583F536}"/>
              </a:ext>
            </a:extLst>
          </p:cNvPr>
          <p:cNvSpPr txBox="1">
            <a:spLocks noChangeArrowheads="1"/>
          </p:cNvSpPr>
          <p:nvPr/>
        </p:nvSpPr>
        <p:spPr bwMode="auto">
          <a:xfrm>
            <a:off x="4872038" y="2235201"/>
            <a:ext cx="7921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500" b="1"/>
              <a:t>+</a:t>
            </a:r>
          </a:p>
        </p:txBody>
      </p:sp>
      <p:sp>
        <p:nvSpPr>
          <p:cNvPr id="53261" name="Text Box 13">
            <a:extLst>
              <a:ext uri="{FF2B5EF4-FFF2-40B4-BE49-F238E27FC236}">
                <a16:creationId xmlns:a16="http://schemas.microsoft.com/office/drawing/2014/main" id="{D3F8A730-8206-AA49-A3A7-70EC91067250}"/>
              </a:ext>
            </a:extLst>
          </p:cNvPr>
          <p:cNvSpPr txBox="1">
            <a:spLocks noChangeArrowheads="1"/>
          </p:cNvSpPr>
          <p:nvPr/>
        </p:nvSpPr>
        <p:spPr bwMode="auto">
          <a:xfrm>
            <a:off x="3432176" y="2060576"/>
            <a:ext cx="43084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500"/>
              <a:t>fortement présent dans les sociétés occidentales</a:t>
            </a:r>
          </a:p>
        </p:txBody>
      </p:sp>
      <p:sp>
        <p:nvSpPr>
          <p:cNvPr id="53262" name="Text Box 14">
            <a:extLst>
              <a:ext uri="{FF2B5EF4-FFF2-40B4-BE49-F238E27FC236}">
                <a16:creationId xmlns:a16="http://schemas.microsoft.com/office/drawing/2014/main" id="{4BBBFE98-8278-514D-88B6-0260555B1929}"/>
              </a:ext>
            </a:extLst>
          </p:cNvPr>
          <p:cNvSpPr txBox="1">
            <a:spLocks noChangeArrowheads="1"/>
          </p:cNvSpPr>
          <p:nvPr/>
        </p:nvSpPr>
        <p:spPr bwMode="auto">
          <a:xfrm>
            <a:off x="4151314" y="2492376"/>
            <a:ext cx="25177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500"/>
              <a:t>porteur de valeurs positives</a:t>
            </a:r>
          </a:p>
        </p:txBody>
      </p:sp>
      <p:sp>
        <p:nvSpPr>
          <p:cNvPr id="53263" name="Text Box 15">
            <a:extLst>
              <a:ext uri="{FF2B5EF4-FFF2-40B4-BE49-F238E27FC236}">
                <a16:creationId xmlns:a16="http://schemas.microsoft.com/office/drawing/2014/main" id="{4821F6EA-4D66-2F41-9483-4D51BB06FE1F}"/>
              </a:ext>
            </a:extLst>
          </p:cNvPr>
          <p:cNvSpPr txBox="1">
            <a:spLocks noChangeArrowheads="1"/>
          </p:cNvSpPr>
          <p:nvPr/>
        </p:nvSpPr>
        <p:spPr bwMode="auto">
          <a:xfrm>
            <a:off x="4872038" y="2603501"/>
            <a:ext cx="7921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500" b="1"/>
              <a:t>=</a:t>
            </a:r>
          </a:p>
        </p:txBody>
      </p:sp>
      <p:sp>
        <p:nvSpPr>
          <p:cNvPr id="53264" name="Text Box 16">
            <a:extLst>
              <a:ext uri="{FF2B5EF4-FFF2-40B4-BE49-F238E27FC236}">
                <a16:creationId xmlns:a16="http://schemas.microsoft.com/office/drawing/2014/main" id="{570C7C96-DD43-C749-9156-2756743C64ED}"/>
              </a:ext>
            </a:extLst>
          </p:cNvPr>
          <p:cNvSpPr txBox="1">
            <a:spLocks noChangeArrowheads="1"/>
          </p:cNvSpPr>
          <p:nvPr/>
        </p:nvSpPr>
        <p:spPr bwMode="auto">
          <a:xfrm>
            <a:off x="2782889" y="2892426"/>
            <a:ext cx="552862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500"/>
              <a:t>Les marques s’y intéressent pour améliorer leur image de marque</a:t>
            </a:r>
          </a:p>
        </p:txBody>
      </p:sp>
      <p:sp>
        <p:nvSpPr>
          <p:cNvPr id="53265" name="Text Box 17">
            <a:extLst>
              <a:ext uri="{FF2B5EF4-FFF2-40B4-BE49-F238E27FC236}">
                <a16:creationId xmlns:a16="http://schemas.microsoft.com/office/drawing/2014/main" id="{533CCAEC-7D0F-9743-8FAA-E49B71264DFD}"/>
              </a:ext>
            </a:extLst>
          </p:cNvPr>
          <p:cNvSpPr txBox="1">
            <a:spLocks noChangeArrowheads="1"/>
          </p:cNvSpPr>
          <p:nvPr/>
        </p:nvSpPr>
        <p:spPr bwMode="auto">
          <a:xfrm>
            <a:off x="1558925" y="901701"/>
            <a:ext cx="763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 en s’associant aux valeurs positives du sport</a:t>
            </a:r>
          </a:p>
        </p:txBody>
      </p:sp>
      <p:sp>
        <p:nvSpPr>
          <p:cNvPr id="53267" name="Oval 19">
            <a:extLst>
              <a:ext uri="{FF2B5EF4-FFF2-40B4-BE49-F238E27FC236}">
                <a16:creationId xmlns:a16="http://schemas.microsoft.com/office/drawing/2014/main" id="{B400F127-5D32-D54D-B806-D4655A2D5758}"/>
              </a:ext>
            </a:extLst>
          </p:cNvPr>
          <p:cNvSpPr>
            <a:spLocks noChangeArrowheads="1"/>
          </p:cNvSpPr>
          <p:nvPr/>
        </p:nvSpPr>
        <p:spPr bwMode="auto">
          <a:xfrm>
            <a:off x="2091847" y="1412875"/>
            <a:ext cx="6667979" cy="21605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40160656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Text Box 6">
            <a:extLst>
              <a:ext uri="{FF2B5EF4-FFF2-40B4-BE49-F238E27FC236}">
                <a16:creationId xmlns:a16="http://schemas.microsoft.com/office/drawing/2014/main" id="{7D7199E1-B081-1F4B-9178-AE1563D81A17}"/>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54279" name="Text Box 7">
            <a:extLst>
              <a:ext uri="{FF2B5EF4-FFF2-40B4-BE49-F238E27FC236}">
                <a16:creationId xmlns:a16="http://schemas.microsoft.com/office/drawing/2014/main" id="{67DB03F2-AAAB-3D48-9F08-7106BE562C78}"/>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Développer la proximité avec les consommateurs</a:t>
            </a:r>
          </a:p>
        </p:txBody>
      </p:sp>
      <p:sp>
        <p:nvSpPr>
          <p:cNvPr id="54280" name="Text Box 8">
            <a:extLst>
              <a:ext uri="{FF2B5EF4-FFF2-40B4-BE49-F238E27FC236}">
                <a16:creationId xmlns:a16="http://schemas.microsoft.com/office/drawing/2014/main" id="{90F8FD6E-DA35-F348-8DA5-C6CE958E4C5A}"/>
              </a:ext>
            </a:extLst>
          </p:cNvPr>
          <p:cNvSpPr txBox="1">
            <a:spLocks noChangeArrowheads="1"/>
          </p:cNvSpPr>
          <p:nvPr/>
        </p:nvSpPr>
        <p:spPr bwMode="auto">
          <a:xfrm>
            <a:off x="1558925" y="901701"/>
            <a:ext cx="763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 exploiter le gain d’image engendré par le sponsoring </a:t>
            </a:r>
          </a:p>
        </p:txBody>
      </p:sp>
      <p:sp>
        <p:nvSpPr>
          <p:cNvPr id="54281" name="Text Box 9">
            <a:extLst>
              <a:ext uri="{FF2B5EF4-FFF2-40B4-BE49-F238E27FC236}">
                <a16:creationId xmlns:a16="http://schemas.microsoft.com/office/drawing/2014/main" id="{26DEC3AD-89F8-2B4F-BC84-7FBD18B776B3}"/>
              </a:ext>
            </a:extLst>
          </p:cNvPr>
          <p:cNvSpPr txBox="1">
            <a:spLocks noChangeArrowheads="1"/>
          </p:cNvSpPr>
          <p:nvPr/>
        </p:nvSpPr>
        <p:spPr bwMode="auto">
          <a:xfrm>
            <a:off x="3071814" y="1812926"/>
            <a:ext cx="5832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500"/>
              <a:t>Lors d’un événement sportif, le spectateur recherche émotion &amp; communion avec les compétiteurs &amp; le public</a:t>
            </a:r>
          </a:p>
        </p:txBody>
      </p:sp>
      <p:sp>
        <p:nvSpPr>
          <p:cNvPr id="54282" name="Text Box 10">
            <a:extLst>
              <a:ext uri="{FF2B5EF4-FFF2-40B4-BE49-F238E27FC236}">
                <a16:creationId xmlns:a16="http://schemas.microsoft.com/office/drawing/2014/main" id="{E1D91A3F-4BF4-AA45-A6BD-B2AF05D5FBC5}"/>
              </a:ext>
            </a:extLst>
          </p:cNvPr>
          <p:cNvSpPr txBox="1">
            <a:spLocks noChangeArrowheads="1"/>
          </p:cNvSpPr>
          <p:nvPr/>
        </p:nvSpPr>
        <p:spPr bwMode="auto">
          <a:xfrm>
            <a:off x="5087938" y="2270126"/>
            <a:ext cx="7921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500" b="1"/>
              <a:t>+</a:t>
            </a:r>
          </a:p>
        </p:txBody>
      </p:sp>
      <p:sp>
        <p:nvSpPr>
          <p:cNvPr id="54283" name="Text Box 11">
            <a:extLst>
              <a:ext uri="{FF2B5EF4-FFF2-40B4-BE49-F238E27FC236}">
                <a16:creationId xmlns:a16="http://schemas.microsoft.com/office/drawing/2014/main" id="{56554249-FFA7-204B-AA95-DC2E373865C0}"/>
              </a:ext>
            </a:extLst>
          </p:cNvPr>
          <p:cNvSpPr txBox="1">
            <a:spLocks noChangeArrowheads="1"/>
          </p:cNvSpPr>
          <p:nvPr/>
        </p:nvSpPr>
        <p:spPr bwMode="auto">
          <a:xfrm>
            <a:off x="2640013" y="2559051"/>
            <a:ext cx="63357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500"/>
              <a:t>Or le sponsoring sportif permet de communiquer sur les valeurs, de l’entreprise et non pas sur le produit en soi (publicité)</a:t>
            </a:r>
          </a:p>
        </p:txBody>
      </p:sp>
      <p:sp>
        <p:nvSpPr>
          <p:cNvPr id="54286" name="AutoShape 14">
            <a:extLst>
              <a:ext uri="{FF2B5EF4-FFF2-40B4-BE49-F238E27FC236}">
                <a16:creationId xmlns:a16="http://schemas.microsoft.com/office/drawing/2014/main" id="{277780FD-53C9-374B-9791-C35849329387}"/>
              </a:ext>
            </a:extLst>
          </p:cNvPr>
          <p:cNvSpPr>
            <a:spLocks noChangeArrowheads="1"/>
          </p:cNvSpPr>
          <p:nvPr/>
        </p:nvSpPr>
        <p:spPr bwMode="auto">
          <a:xfrm>
            <a:off x="1919289" y="4870450"/>
            <a:ext cx="649287"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287" name="Text Box 15">
            <a:extLst>
              <a:ext uri="{FF2B5EF4-FFF2-40B4-BE49-F238E27FC236}">
                <a16:creationId xmlns:a16="http://schemas.microsoft.com/office/drawing/2014/main" id="{B68BB9BF-A903-EA47-8493-BF5047E65595}"/>
              </a:ext>
            </a:extLst>
          </p:cNvPr>
          <p:cNvSpPr txBox="1">
            <a:spLocks noChangeArrowheads="1"/>
          </p:cNvSpPr>
          <p:nvPr/>
        </p:nvSpPr>
        <p:spPr bwMode="auto">
          <a:xfrm>
            <a:off x="3287713" y="3292476"/>
            <a:ext cx="5486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tLang="fr-FR" sz="1500"/>
              <a:t>le consommateur est en confiance (situation non commerciale)</a:t>
            </a:r>
          </a:p>
        </p:txBody>
      </p:sp>
      <p:sp>
        <p:nvSpPr>
          <p:cNvPr id="54288" name="Text Box 16">
            <a:extLst>
              <a:ext uri="{FF2B5EF4-FFF2-40B4-BE49-F238E27FC236}">
                <a16:creationId xmlns:a16="http://schemas.microsoft.com/office/drawing/2014/main" id="{6BDE9B84-56A2-EF4A-BACC-8D4A76872F45}"/>
              </a:ext>
            </a:extLst>
          </p:cNvPr>
          <p:cNvSpPr txBox="1">
            <a:spLocks noChangeArrowheads="1"/>
          </p:cNvSpPr>
          <p:nvPr/>
        </p:nvSpPr>
        <p:spPr bwMode="auto">
          <a:xfrm>
            <a:off x="3049588" y="3868739"/>
            <a:ext cx="49911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500"/>
              <a:t>La marque se rapproche des consommateurs et construit avec eux un lien affectif</a:t>
            </a:r>
          </a:p>
        </p:txBody>
      </p:sp>
      <p:sp>
        <p:nvSpPr>
          <p:cNvPr id="54289" name="Text Box 17">
            <a:extLst>
              <a:ext uri="{FF2B5EF4-FFF2-40B4-BE49-F238E27FC236}">
                <a16:creationId xmlns:a16="http://schemas.microsoft.com/office/drawing/2014/main" id="{CBAB6031-3563-FE41-921A-3B99077992C0}"/>
              </a:ext>
            </a:extLst>
          </p:cNvPr>
          <p:cNvSpPr txBox="1">
            <a:spLocks noChangeArrowheads="1"/>
          </p:cNvSpPr>
          <p:nvPr/>
        </p:nvSpPr>
        <p:spPr bwMode="auto">
          <a:xfrm>
            <a:off x="2168525" y="4883151"/>
            <a:ext cx="8104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500"/>
              <a:t>Le sponsoring est un moyen de se rapprocher du public en partageant sa vision, ses émotions, ses centres d’intérêt</a:t>
            </a:r>
          </a:p>
        </p:txBody>
      </p:sp>
      <p:sp>
        <p:nvSpPr>
          <p:cNvPr id="54290" name="Text Box 18">
            <a:extLst>
              <a:ext uri="{FF2B5EF4-FFF2-40B4-BE49-F238E27FC236}">
                <a16:creationId xmlns:a16="http://schemas.microsoft.com/office/drawing/2014/main" id="{1625BC65-E5FB-E843-9B45-CCBCFB1F1097}"/>
              </a:ext>
            </a:extLst>
          </p:cNvPr>
          <p:cNvSpPr txBox="1">
            <a:spLocks noChangeArrowheads="1"/>
          </p:cNvSpPr>
          <p:nvPr/>
        </p:nvSpPr>
        <p:spPr bwMode="auto">
          <a:xfrm>
            <a:off x="5087938" y="3005139"/>
            <a:ext cx="7921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500" b="1"/>
              <a:t>=</a:t>
            </a:r>
          </a:p>
        </p:txBody>
      </p:sp>
      <p:sp>
        <p:nvSpPr>
          <p:cNvPr id="54291" name="Text Box 19">
            <a:extLst>
              <a:ext uri="{FF2B5EF4-FFF2-40B4-BE49-F238E27FC236}">
                <a16:creationId xmlns:a16="http://schemas.microsoft.com/office/drawing/2014/main" id="{D9CF735C-C15D-D840-BE0B-196D6BE00984}"/>
              </a:ext>
            </a:extLst>
          </p:cNvPr>
          <p:cNvSpPr txBox="1">
            <a:spLocks noChangeArrowheads="1"/>
          </p:cNvSpPr>
          <p:nvPr/>
        </p:nvSpPr>
        <p:spPr bwMode="auto">
          <a:xfrm>
            <a:off x="5087938" y="3540126"/>
            <a:ext cx="7921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500" b="1"/>
              <a:t>=</a:t>
            </a:r>
          </a:p>
        </p:txBody>
      </p:sp>
      <p:sp>
        <p:nvSpPr>
          <p:cNvPr id="54292" name="AutoShape 20">
            <a:extLst>
              <a:ext uri="{FF2B5EF4-FFF2-40B4-BE49-F238E27FC236}">
                <a16:creationId xmlns:a16="http://schemas.microsoft.com/office/drawing/2014/main" id="{4CDB169C-8620-1F42-A73D-4A4F079F9D9B}"/>
              </a:ext>
            </a:extLst>
          </p:cNvPr>
          <p:cNvSpPr>
            <a:spLocks noChangeArrowheads="1"/>
          </p:cNvSpPr>
          <p:nvPr/>
        </p:nvSpPr>
        <p:spPr bwMode="auto">
          <a:xfrm>
            <a:off x="1919289" y="5518150"/>
            <a:ext cx="649287"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293" name="Text Box 21">
            <a:extLst>
              <a:ext uri="{FF2B5EF4-FFF2-40B4-BE49-F238E27FC236}">
                <a16:creationId xmlns:a16="http://schemas.microsoft.com/office/drawing/2014/main" id="{B750C637-4F4B-C741-B827-A006808FC7A7}"/>
              </a:ext>
            </a:extLst>
          </p:cNvPr>
          <p:cNvSpPr txBox="1">
            <a:spLocks noChangeArrowheads="1"/>
          </p:cNvSpPr>
          <p:nvPr/>
        </p:nvSpPr>
        <p:spPr bwMode="auto">
          <a:xfrm>
            <a:off x="2168525" y="5557839"/>
            <a:ext cx="81041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500"/>
              <a:t>Le sponsoring est un moyen de développer un marketing relationnel &amp; une proximité</a:t>
            </a:r>
          </a:p>
        </p:txBody>
      </p:sp>
      <p:sp>
        <p:nvSpPr>
          <p:cNvPr id="54297" name="Oval 25">
            <a:extLst>
              <a:ext uri="{FF2B5EF4-FFF2-40B4-BE49-F238E27FC236}">
                <a16:creationId xmlns:a16="http://schemas.microsoft.com/office/drawing/2014/main" id="{88F1A7BE-1A58-5B4D-A820-9A949A42F4D8}"/>
              </a:ext>
            </a:extLst>
          </p:cNvPr>
          <p:cNvSpPr>
            <a:spLocks noChangeAspect="1" noChangeArrowheads="1"/>
          </p:cNvSpPr>
          <p:nvPr/>
        </p:nvSpPr>
        <p:spPr bwMode="auto">
          <a:xfrm>
            <a:off x="1847850" y="1412875"/>
            <a:ext cx="7848600" cy="31686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5125586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Text Box 5">
            <a:extLst>
              <a:ext uri="{FF2B5EF4-FFF2-40B4-BE49-F238E27FC236}">
                <a16:creationId xmlns:a16="http://schemas.microsoft.com/office/drawing/2014/main" id="{7BA4C7AF-0075-2344-896C-1DF6FF3B7DE9}"/>
              </a:ext>
            </a:extLst>
          </p:cNvPr>
          <p:cNvSpPr txBox="1">
            <a:spLocks noChangeArrowheads="1"/>
          </p:cNvSpPr>
          <p:nvPr/>
        </p:nvSpPr>
        <p:spPr bwMode="auto">
          <a:xfrm>
            <a:off x="1703389" y="188913"/>
            <a:ext cx="87852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b="1">
                <a:solidFill>
                  <a:srgbClr val="FF6600"/>
                </a:solidFill>
              </a:rPr>
              <a:t>Le sponsoring est un moyen de développer un marketing relationnel &amp; une proximité</a:t>
            </a:r>
          </a:p>
        </p:txBody>
      </p:sp>
      <p:sp>
        <p:nvSpPr>
          <p:cNvPr id="237575" name="Text Box 7">
            <a:extLst>
              <a:ext uri="{FF2B5EF4-FFF2-40B4-BE49-F238E27FC236}">
                <a16:creationId xmlns:a16="http://schemas.microsoft.com/office/drawing/2014/main" id="{F7A94A07-E565-224F-A843-6A436E78FB24}"/>
              </a:ext>
            </a:extLst>
          </p:cNvPr>
          <p:cNvSpPr txBox="1">
            <a:spLocks noChangeArrowheads="1"/>
          </p:cNvSpPr>
          <p:nvPr/>
        </p:nvSpPr>
        <p:spPr bwMode="auto">
          <a:xfrm>
            <a:off x="3143250" y="765176"/>
            <a:ext cx="70564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SzPct val="300000"/>
            </a:pPr>
            <a:r>
              <a:rPr lang="fr-FR" altLang="fr-FR" sz="1500" b="1"/>
              <a:t>Utilisé par de très « gros » sponsors au niveau national</a:t>
            </a:r>
            <a:r>
              <a:rPr lang="fr-FR" altLang="fr-FR" sz="1300"/>
              <a:t>, </a:t>
            </a:r>
            <a:r>
              <a:rPr lang="fr-FR" altLang="fr-FR" sz="1500"/>
              <a:t>exemple : Coca-Cola. Connu par plus de 9 personnes sur 10 dans le monde, l’objectif n’est plus la notoriété mais se rapprocher le plus possible des consommateurs et d’entretenir un lien affectif avec eux.</a:t>
            </a:r>
          </a:p>
        </p:txBody>
      </p:sp>
      <p:sp>
        <p:nvSpPr>
          <p:cNvPr id="237576" name="Text Box 8">
            <a:extLst>
              <a:ext uri="{FF2B5EF4-FFF2-40B4-BE49-F238E27FC236}">
                <a16:creationId xmlns:a16="http://schemas.microsoft.com/office/drawing/2014/main" id="{509A4424-1096-AD4D-8E1B-FC2F8C84BE77}"/>
              </a:ext>
            </a:extLst>
          </p:cNvPr>
          <p:cNvSpPr txBox="1">
            <a:spLocks noChangeArrowheads="1"/>
          </p:cNvSpPr>
          <p:nvPr/>
        </p:nvSpPr>
        <p:spPr bwMode="auto">
          <a:xfrm>
            <a:off x="3143251" y="1989139"/>
            <a:ext cx="7343775"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Utilisé en sponsoring local :</a:t>
            </a:r>
          </a:p>
          <a:p>
            <a:pPr>
              <a:spcBef>
                <a:spcPct val="50000"/>
              </a:spcBef>
              <a:buFontTx/>
              <a:buChar char="•"/>
            </a:pPr>
            <a:r>
              <a:rPr lang="fr-FR" altLang="fr-FR" sz="1500"/>
              <a:t>Exemple : une banque qui sponsorise un club de football local.</a:t>
            </a:r>
          </a:p>
          <a:p>
            <a:pPr>
              <a:spcBef>
                <a:spcPct val="50000"/>
              </a:spcBef>
              <a:buFontTx/>
              <a:buChar char="•"/>
            </a:pPr>
            <a:r>
              <a:rPr lang="fr-FR" altLang="fr-FR" sz="1500"/>
              <a:t>Les joueurs, parents des joueurs, dirigeants, spectateurs sont des clients potentiels.</a:t>
            </a:r>
          </a:p>
          <a:p>
            <a:pPr>
              <a:spcBef>
                <a:spcPct val="50000"/>
              </a:spcBef>
              <a:buFontTx/>
              <a:buChar char="•"/>
            </a:pPr>
            <a:r>
              <a:rPr lang="fr-FR" altLang="fr-FR" sz="1500"/>
              <a:t>Bouche à oreille + opé RP = le sponsor peut communiquer sur son action de sponsoring + fidéliser/toucher ces prospects  sensibles à son engagement local</a:t>
            </a:r>
          </a:p>
          <a:p>
            <a:pPr>
              <a:spcBef>
                <a:spcPct val="50000"/>
              </a:spcBef>
              <a:buFontTx/>
              <a:buChar char="•"/>
            </a:pPr>
            <a:r>
              <a:rPr lang="fr-FR" altLang="fr-FR" sz="1500"/>
              <a:t>Résultat : gain de notoriété + d’image + gain commercial (ouvertures de comptes bancaires ou de clientèles de magasins)</a:t>
            </a:r>
          </a:p>
          <a:p>
            <a:pPr>
              <a:spcBef>
                <a:spcPct val="50000"/>
              </a:spcBef>
            </a:pPr>
            <a:endParaRPr lang="fr-FR" altLang="fr-FR" sz="1500"/>
          </a:p>
          <a:p>
            <a:endParaRPr lang="fr-FR" altLang="fr-FR"/>
          </a:p>
          <a:p>
            <a:pPr>
              <a:spcBef>
                <a:spcPct val="30000"/>
              </a:spcBef>
            </a:pPr>
            <a:endParaRPr lang="fr-FR" altLang="fr-FR" sz="1500"/>
          </a:p>
          <a:p>
            <a:pPr>
              <a:spcBef>
                <a:spcPct val="50000"/>
              </a:spcBef>
            </a:pPr>
            <a:endParaRPr lang="fr-FR" altLang="fr-FR" sz="1500"/>
          </a:p>
        </p:txBody>
      </p:sp>
      <p:sp>
        <p:nvSpPr>
          <p:cNvPr id="237577" name="AutoShape 9">
            <a:extLst>
              <a:ext uri="{FF2B5EF4-FFF2-40B4-BE49-F238E27FC236}">
                <a16:creationId xmlns:a16="http://schemas.microsoft.com/office/drawing/2014/main" id="{EA48B6F0-007E-3941-A5AF-F1AD834C2276}"/>
              </a:ext>
            </a:extLst>
          </p:cNvPr>
          <p:cNvSpPr>
            <a:spLocks noChangeArrowheads="1"/>
          </p:cNvSpPr>
          <p:nvPr/>
        </p:nvSpPr>
        <p:spPr bwMode="auto">
          <a:xfrm>
            <a:off x="1919289" y="6237288"/>
            <a:ext cx="649287" cy="431800"/>
          </a:xfrm>
          <a:prstGeom prst="rightArrow">
            <a:avLst>
              <a:gd name="adj1" fmla="val 50000"/>
              <a:gd name="adj2" fmla="val 3759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7578" name="Text Box 10">
            <a:extLst>
              <a:ext uri="{FF2B5EF4-FFF2-40B4-BE49-F238E27FC236}">
                <a16:creationId xmlns:a16="http://schemas.microsoft.com/office/drawing/2014/main" id="{0ABD9C53-A857-B74B-8AC5-8CAA4C6B5067}"/>
              </a:ext>
            </a:extLst>
          </p:cNvPr>
          <p:cNvSpPr txBox="1">
            <a:spLocks noChangeArrowheads="1"/>
          </p:cNvSpPr>
          <p:nvPr/>
        </p:nvSpPr>
        <p:spPr bwMode="auto">
          <a:xfrm>
            <a:off x="2168525" y="6237289"/>
            <a:ext cx="81041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500">
                <a:solidFill>
                  <a:srgbClr val="FF6600"/>
                </a:solidFill>
              </a:rPr>
              <a:t>Le sponsoring devient aussi un outil de promotion des ventes</a:t>
            </a:r>
          </a:p>
        </p:txBody>
      </p:sp>
      <p:pic>
        <p:nvPicPr>
          <p:cNvPr id="237580" name="Picture 12" descr="LogoLCL">
            <a:extLst>
              <a:ext uri="{FF2B5EF4-FFF2-40B4-BE49-F238E27FC236}">
                <a16:creationId xmlns:a16="http://schemas.microsoft.com/office/drawing/2014/main" id="{05CB6F6C-753D-6347-8478-5DC3D337D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1" y="4724400"/>
            <a:ext cx="1122363" cy="825500"/>
          </a:xfrm>
          <a:prstGeom prst="rect">
            <a:avLst/>
          </a:prstGeom>
          <a:noFill/>
          <a:extLst>
            <a:ext uri="{909E8E84-426E-40DD-AFC4-6F175D3DCCD1}">
              <a14:hiddenFill xmlns:a14="http://schemas.microsoft.com/office/drawing/2010/main">
                <a:solidFill>
                  <a:srgbClr val="FFFFFF"/>
                </a:solidFill>
              </a14:hiddenFill>
            </a:ext>
          </a:extLst>
        </p:spPr>
      </p:pic>
      <p:sp>
        <p:nvSpPr>
          <p:cNvPr id="237581" name="Text Box 13">
            <a:extLst>
              <a:ext uri="{FF2B5EF4-FFF2-40B4-BE49-F238E27FC236}">
                <a16:creationId xmlns:a16="http://schemas.microsoft.com/office/drawing/2014/main" id="{8D36F8A9-B71B-624D-8393-D4F21A6BD573}"/>
              </a:ext>
            </a:extLst>
          </p:cNvPr>
          <p:cNvSpPr txBox="1">
            <a:spLocks noChangeArrowheads="1"/>
          </p:cNvSpPr>
          <p:nvPr/>
        </p:nvSpPr>
        <p:spPr bwMode="auto">
          <a:xfrm>
            <a:off x="2078038" y="4868864"/>
            <a:ext cx="1223962"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1500"/>
              <a:t>Partenariat</a:t>
            </a:r>
          </a:p>
          <a:p>
            <a:pPr algn="r">
              <a:spcBef>
                <a:spcPct val="50000"/>
              </a:spcBef>
            </a:pPr>
            <a:r>
              <a:rPr lang="fr-FR" altLang="fr-FR" sz="1500"/>
              <a:t>Relayé au niveau local</a:t>
            </a:r>
          </a:p>
        </p:txBody>
      </p:sp>
      <p:pic>
        <p:nvPicPr>
          <p:cNvPr id="237583" name="Picture 15" descr="ffjudo">
            <a:extLst>
              <a:ext uri="{FF2B5EF4-FFF2-40B4-BE49-F238E27FC236}">
                <a16:creationId xmlns:a16="http://schemas.microsoft.com/office/drawing/2014/main" id="{03FAA230-865B-C248-A949-E38BF9FD6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9300" y="4652963"/>
            <a:ext cx="704850" cy="838200"/>
          </a:xfrm>
          <a:prstGeom prst="rect">
            <a:avLst/>
          </a:prstGeom>
          <a:noFill/>
          <a:extLst>
            <a:ext uri="{909E8E84-426E-40DD-AFC4-6F175D3DCCD1}">
              <a14:hiddenFill xmlns:a14="http://schemas.microsoft.com/office/drawing/2010/main">
                <a:solidFill>
                  <a:srgbClr val="FFFFFF"/>
                </a:solidFill>
              </a14:hiddenFill>
            </a:ext>
          </a:extLst>
        </p:spPr>
      </p:pic>
      <p:sp>
        <p:nvSpPr>
          <p:cNvPr id="237584" name="Line 16">
            <a:extLst>
              <a:ext uri="{FF2B5EF4-FFF2-40B4-BE49-F238E27FC236}">
                <a16:creationId xmlns:a16="http://schemas.microsoft.com/office/drawing/2014/main" id="{B9F475B8-6A3A-DA40-B467-14A4A65903FC}"/>
              </a:ext>
            </a:extLst>
          </p:cNvPr>
          <p:cNvSpPr>
            <a:spLocks noChangeShapeType="1"/>
          </p:cNvSpPr>
          <p:nvPr/>
        </p:nvSpPr>
        <p:spPr bwMode="auto">
          <a:xfrm>
            <a:off x="4454525" y="4868863"/>
            <a:ext cx="511175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7585" name="Text Box 17">
            <a:extLst>
              <a:ext uri="{FF2B5EF4-FFF2-40B4-BE49-F238E27FC236}">
                <a16:creationId xmlns:a16="http://schemas.microsoft.com/office/drawing/2014/main" id="{01134E75-878C-0B41-95ED-BDDB6DAD9942}"/>
              </a:ext>
            </a:extLst>
          </p:cNvPr>
          <p:cNvSpPr txBox="1">
            <a:spLocks noChangeArrowheads="1"/>
          </p:cNvSpPr>
          <p:nvPr/>
        </p:nvSpPr>
        <p:spPr bwMode="auto">
          <a:xfrm>
            <a:off x="4598989" y="4508501"/>
            <a:ext cx="50260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solidFill>
                  <a:srgbClr val="FF0000"/>
                </a:solidFill>
              </a:rPr>
              <a:t>Soutien ($) des agences LCL aux clubs de judo locaux</a:t>
            </a:r>
          </a:p>
        </p:txBody>
      </p:sp>
      <p:sp>
        <p:nvSpPr>
          <p:cNvPr id="237586" name="Line 18">
            <a:extLst>
              <a:ext uri="{FF2B5EF4-FFF2-40B4-BE49-F238E27FC236}">
                <a16:creationId xmlns:a16="http://schemas.microsoft.com/office/drawing/2014/main" id="{BA063264-5D78-9B45-A56F-3BE2B886B7C1}"/>
              </a:ext>
            </a:extLst>
          </p:cNvPr>
          <p:cNvSpPr>
            <a:spLocks noChangeShapeType="1"/>
          </p:cNvSpPr>
          <p:nvPr/>
        </p:nvSpPr>
        <p:spPr bwMode="auto">
          <a:xfrm flipH="1">
            <a:off x="4454525" y="5084763"/>
            <a:ext cx="5111750" cy="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7587" name="Text Box 19">
            <a:extLst>
              <a:ext uri="{FF2B5EF4-FFF2-40B4-BE49-F238E27FC236}">
                <a16:creationId xmlns:a16="http://schemas.microsoft.com/office/drawing/2014/main" id="{D645AD1D-DCDC-0C49-AAC5-62C0E3938145}"/>
              </a:ext>
            </a:extLst>
          </p:cNvPr>
          <p:cNvSpPr txBox="1">
            <a:spLocks noChangeArrowheads="1"/>
          </p:cNvSpPr>
          <p:nvPr/>
        </p:nvSpPr>
        <p:spPr bwMode="auto">
          <a:xfrm>
            <a:off x="4598989" y="5195889"/>
            <a:ext cx="4751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solidFill>
                  <a:srgbClr val="0000FF"/>
                </a:solidFill>
              </a:rPr>
              <a:t>Accès au fichier des adhérents….. Essentiellement jeunes…. La cible privilégiée des banquiers !</a:t>
            </a:r>
          </a:p>
        </p:txBody>
      </p:sp>
      <p:sp>
        <p:nvSpPr>
          <p:cNvPr id="237589" name="Line 21">
            <a:extLst>
              <a:ext uri="{FF2B5EF4-FFF2-40B4-BE49-F238E27FC236}">
                <a16:creationId xmlns:a16="http://schemas.microsoft.com/office/drawing/2014/main" id="{4B6BC3B4-5269-D649-A520-C65F5C3EAA6F}"/>
              </a:ext>
            </a:extLst>
          </p:cNvPr>
          <p:cNvSpPr>
            <a:spLocks noChangeShapeType="1"/>
          </p:cNvSpPr>
          <p:nvPr/>
        </p:nvSpPr>
        <p:spPr bwMode="auto">
          <a:xfrm>
            <a:off x="2135188" y="908050"/>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7590" name="Line 22">
            <a:extLst>
              <a:ext uri="{FF2B5EF4-FFF2-40B4-BE49-F238E27FC236}">
                <a16:creationId xmlns:a16="http://schemas.microsoft.com/office/drawing/2014/main" id="{5A965E92-B5EF-0D4E-BAEF-B704BC9AF0B1}"/>
              </a:ext>
            </a:extLst>
          </p:cNvPr>
          <p:cNvSpPr>
            <a:spLocks noChangeShapeType="1"/>
          </p:cNvSpPr>
          <p:nvPr/>
        </p:nvSpPr>
        <p:spPr bwMode="auto">
          <a:xfrm>
            <a:off x="2208213" y="2133600"/>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40836469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C4AF072-F45F-6241-8C62-1CF7EFA813D4}"/>
              </a:ext>
            </a:extLst>
          </p:cNvPr>
          <p:cNvSpPr>
            <a:spLocks noGrp="1" noChangeArrowheads="1"/>
          </p:cNvSpPr>
          <p:nvPr>
            <p:ph type="body" idx="1"/>
          </p:nvPr>
        </p:nvSpPr>
        <p:spPr>
          <a:xfrm>
            <a:off x="1774826" y="1484314"/>
            <a:ext cx="8435975" cy="4968875"/>
          </a:xfrm>
        </p:spPr>
        <p:txBody>
          <a:bodyPr/>
          <a:lstStyle/>
          <a:p>
            <a:pPr marL="609600" indent="-609600">
              <a:lnSpc>
                <a:spcPct val="80000"/>
              </a:lnSpc>
              <a:buClr>
                <a:schemeClr val="tx1"/>
              </a:buClr>
            </a:pPr>
            <a:r>
              <a:rPr lang="fr-FR" altLang="fr-FR" sz="2100"/>
              <a:t>Montrer que </a:t>
            </a:r>
            <a:r>
              <a:rPr lang="fr-FR" altLang="fr-FR" sz="2100" b="1"/>
              <a:t>l’entreprise n’est pas seulement un acteur économique producteur de richesses</a:t>
            </a:r>
            <a:r>
              <a:rPr lang="fr-FR" altLang="fr-FR" sz="2100"/>
              <a:t> mais aussi :</a:t>
            </a:r>
          </a:p>
          <a:p>
            <a:pPr marL="990600" lvl="1" indent="-533400">
              <a:lnSpc>
                <a:spcPct val="80000"/>
              </a:lnSpc>
              <a:buClr>
                <a:schemeClr val="tx1"/>
              </a:buClr>
              <a:buFont typeface="Wingdings" pitchFamily="2" charset="2"/>
              <a:buChar char="Ø"/>
            </a:pPr>
            <a:r>
              <a:rPr lang="fr-FR" altLang="fr-FR" sz="2100"/>
              <a:t>Une institution qui participe à la vie de la communauté</a:t>
            </a:r>
          </a:p>
          <a:p>
            <a:pPr marL="990600" lvl="1" indent="-533400">
              <a:lnSpc>
                <a:spcPct val="80000"/>
              </a:lnSpc>
              <a:buClr>
                <a:schemeClr val="tx1"/>
              </a:buClr>
              <a:buFont typeface="Wingdings" pitchFamily="2" charset="2"/>
              <a:buChar char="Ø"/>
            </a:pPr>
            <a:r>
              <a:rPr lang="fr-FR" altLang="fr-FR" sz="2100"/>
              <a:t>Qui a un « comportement citoyen » </a:t>
            </a:r>
          </a:p>
          <a:p>
            <a:pPr marL="990600" lvl="1" indent="-533400">
              <a:lnSpc>
                <a:spcPct val="80000"/>
              </a:lnSpc>
              <a:buClr>
                <a:schemeClr val="tx1"/>
              </a:buClr>
              <a:buFont typeface="Wingdings" pitchFamily="2" charset="2"/>
              <a:buChar char="Ø"/>
            </a:pPr>
            <a:r>
              <a:rPr lang="fr-FR" altLang="fr-FR" sz="2100"/>
              <a:t>Qui est concernée par des questions de société (environnement, insertion, etc.)</a:t>
            </a:r>
          </a:p>
          <a:p>
            <a:pPr marL="609600" indent="-609600">
              <a:lnSpc>
                <a:spcPct val="80000"/>
              </a:lnSpc>
              <a:buClr>
                <a:schemeClr val="tx1"/>
              </a:buClr>
            </a:pPr>
            <a:endParaRPr lang="fr-FR" altLang="fr-FR" sz="2100"/>
          </a:p>
          <a:p>
            <a:pPr marL="609600" indent="-609600">
              <a:lnSpc>
                <a:spcPct val="80000"/>
              </a:lnSpc>
              <a:buClr>
                <a:schemeClr val="tx1"/>
              </a:buClr>
            </a:pPr>
            <a:r>
              <a:rPr lang="fr-FR" altLang="fr-FR" sz="2100" b="1"/>
              <a:t>Cet objectif se rapproche du mécénat</a:t>
            </a:r>
            <a:r>
              <a:rPr lang="fr-FR" altLang="fr-FR" sz="2100"/>
              <a:t> : le sponsor apparaît comme un donateur fondamentalement désintéressé</a:t>
            </a:r>
          </a:p>
          <a:p>
            <a:pPr marL="609600" indent="-609600">
              <a:lnSpc>
                <a:spcPct val="80000"/>
              </a:lnSpc>
              <a:buClr>
                <a:schemeClr val="tx1"/>
              </a:buClr>
            </a:pPr>
            <a:endParaRPr lang="fr-FR" altLang="fr-FR" sz="2100"/>
          </a:p>
          <a:p>
            <a:pPr marL="609600" indent="-609600">
              <a:lnSpc>
                <a:spcPct val="80000"/>
              </a:lnSpc>
            </a:pPr>
            <a:r>
              <a:rPr lang="fr-FR" altLang="fr-FR" sz="2100" b="1"/>
              <a:t>Objectif notamment valable pour les entreprises qui souhaitent répondre à des défauts d’image</a:t>
            </a:r>
            <a:r>
              <a:rPr lang="fr-FR" altLang="fr-FR" sz="2100"/>
              <a:t>, avec des objectifs de réhabilitation (stratégie de disculpation)</a:t>
            </a:r>
          </a:p>
          <a:p>
            <a:pPr marL="990600" lvl="1" indent="-533400">
              <a:lnSpc>
                <a:spcPct val="80000"/>
              </a:lnSpc>
              <a:buFont typeface="Wingdings" pitchFamily="2" charset="2"/>
              <a:buChar char="Ø"/>
            </a:pPr>
            <a:r>
              <a:rPr lang="fr-FR" altLang="fr-FR" sz="2100"/>
              <a:t>Ex : Secteurs du tabac &amp; de l’alcool (coûtent cher à la société), de la chimie (pollueurs), banques (dominé par l’argent)</a:t>
            </a:r>
          </a:p>
          <a:p>
            <a:pPr marL="609600" indent="-609600">
              <a:lnSpc>
                <a:spcPct val="80000"/>
              </a:lnSpc>
              <a:buClr>
                <a:schemeClr val="tx1"/>
              </a:buClr>
            </a:pPr>
            <a:endParaRPr lang="fr-FR" altLang="fr-FR" sz="2100"/>
          </a:p>
          <a:p>
            <a:pPr marL="609600" indent="-609600">
              <a:lnSpc>
                <a:spcPct val="80000"/>
              </a:lnSpc>
              <a:buClr>
                <a:schemeClr val="tx1"/>
              </a:buClr>
            </a:pPr>
            <a:endParaRPr lang="fr-FR" altLang="fr-FR" sz="2800"/>
          </a:p>
          <a:p>
            <a:pPr marL="609600" indent="-609600">
              <a:lnSpc>
                <a:spcPct val="80000"/>
              </a:lnSpc>
              <a:buClr>
                <a:schemeClr val="tx1"/>
              </a:buClr>
            </a:pPr>
            <a:endParaRPr lang="fr-FR" altLang="fr-FR" sz="2800"/>
          </a:p>
          <a:p>
            <a:pPr marL="990600" lvl="1" indent="-533400">
              <a:lnSpc>
                <a:spcPct val="80000"/>
              </a:lnSpc>
              <a:buClr>
                <a:schemeClr val="tx1"/>
              </a:buClr>
              <a:buFont typeface="Wingdings" pitchFamily="2" charset="2"/>
              <a:buChar char="Ø"/>
            </a:pPr>
            <a:endParaRPr lang="fr-FR" altLang="fr-FR" sz="2400"/>
          </a:p>
          <a:p>
            <a:pPr marL="990600" lvl="1" indent="-533400">
              <a:lnSpc>
                <a:spcPct val="80000"/>
              </a:lnSpc>
              <a:buClr>
                <a:schemeClr val="tx1"/>
              </a:buClr>
              <a:buFont typeface="Wingdings" pitchFamily="2" charset="2"/>
              <a:buChar char="Ø"/>
            </a:pPr>
            <a:endParaRPr lang="fr-FR" altLang="fr-FR" sz="2400"/>
          </a:p>
          <a:p>
            <a:pPr marL="990600" lvl="1" indent="-533400">
              <a:lnSpc>
                <a:spcPct val="80000"/>
              </a:lnSpc>
              <a:buClr>
                <a:schemeClr val="tx1"/>
              </a:buClr>
              <a:buFont typeface="Wingdings" pitchFamily="2" charset="2"/>
              <a:buChar char="Ø"/>
            </a:pPr>
            <a:endParaRPr lang="fr-FR" altLang="fr-FR" sz="2400"/>
          </a:p>
          <a:p>
            <a:pPr marL="990600" lvl="1" indent="-533400">
              <a:lnSpc>
                <a:spcPct val="80000"/>
              </a:lnSpc>
            </a:pPr>
            <a:endParaRPr lang="fr-FR" altLang="fr-FR" sz="3200"/>
          </a:p>
          <a:p>
            <a:pPr marL="990600" lvl="1" indent="-533400">
              <a:lnSpc>
                <a:spcPct val="80000"/>
              </a:lnSpc>
              <a:buClr>
                <a:schemeClr val="tx1"/>
              </a:buClr>
              <a:buNone/>
            </a:pPr>
            <a:endParaRPr lang="fr-FR" altLang="fr-FR" sz="3600"/>
          </a:p>
          <a:p>
            <a:pPr marL="990600" lvl="1" indent="-533400">
              <a:lnSpc>
                <a:spcPct val="80000"/>
              </a:lnSpc>
              <a:buClr>
                <a:schemeClr val="tx1"/>
              </a:buClr>
              <a:buFont typeface="Wingdings" pitchFamily="2" charset="2"/>
              <a:buChar char="Ø"/>
            </a:pPr>
            <a:endParaRPr lang="fr-FR" altLang="fr-FR"/>
          </a:p>
          <a:p>
            <a:pPr marL="609600" indent="-609600">
              <a:lnSpc>
                <a:spcPct val="80000"/>
              </a:lnSpc>
            </a:pPr>
            <a:endParaRPr lang="fr-FR" altLang="fr-FR" sz="2800"/>
          </a:p>
        </p:txBody>
      </p:sp>
      <p:sp>
        <p:nvSpPr>
          <p:cNvPr id="69646" name="Text Box 14">
            <a:extLst>
              <a:ext uri="{FF2B5EF4-FFF2-40B4-BE49-F238E27FC236}">
                <a16:creationId xmlns:a16="http://schemas.microsoft.com/office/drawing/2014/main" id="{FD816FB9-B87A-5D48-AE5E-8A9210099EFF}"/>
              </a:ext>
            </a:extLst>
          </p:cNvPr>
          <p:cNvSpPr txBox="1">
            <a:spLocks noChangeArrowheads="1"/>
          </p:cNvSpPr>
          <p:nvPr/>
        </p:nvSpPr>
        <p:spPr bwMode="auto">
          <a:xfrm>
            <a:off x="1992313" y="3644901"/>
            <a:ext cx="194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69650" name="Text Box 18">
            <a:extLst>
              <a:ext uri="{FF2B5EF4-FFF2-40B4-BE49-F238E27FC236}">
                <a16:creationId xmlns:a16="http://schemas.microsoft.com/office/drawing/2014/main" id="{A4413331-CE68-FA43-9D39-13F83C91D443}"/>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69651" name="Text Box 19">
            <a:extLst>
              <a:ext uri="{FF2B5EF4-FFF2-40B4-BE49-F238E27FC236}">
                <a16:creationId xmlns:a16="http://schemas.microsoft.com/office/drawing/2014/main" id="{BD9621C8-4F79-5344-8D00-0BD29E945D62}"/>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autres objectifs : développer une image citoyenne</a:t>
            </a:r>
          </a:p>
        </p:txBody>
      </p:sp>
    </p:spTree>
    <p:extLst>
      <p:ext uri="{BB962C8B-B14F-4D97-AF65-F5344CB8AC3E}">
        <p14:creationId xmlns:p14="http://schemas.microsoft.com/office/powerpoint/2010/main" val="28281841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3" name="Picture 3" descr="adecco_logo">
            <a:extLst>
              <a:ext uri="{FF2B5EF4-FFF2-40B4-BE49-F238E27FC236}">
                <a16:creationId xmlns:a16="http://schemas.microsoft.com/office/drawing/2014/main" id="{19D2F3B8-23C1-3248-8F18-18E08BC62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08250"/>
            <a:ext cx="876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30404" name="Picture 4" descr="florence_gravellier">
            <a:extLst>
              <a:ext uri="{FF2B5EF4-FFF2-40B4-BE49-F238E27FC236}">
                <a16:creationId xmlns:a16="http://schemas.microsoft.com/office/drawing/2014/main" id="{1F71ED61-4B75-FF4C-8FB3-299B1F762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9" y="2133600"/>
            <a:ext cx="2054225" cy="1454150"/>
          </a:xfrm>
          <a:prstGeom prst="rect">
            <a:avLst/>
          </a:prstGeom>
          <a:noFill/>
          <a:extLst>
            <a:ext uri="{909E8E84-426E-40DD-AFC4-6F175D3DCCD1}">
              <a14:hiddenFill xmlns:a14="http://schemas.microsoft.com/office/drawing/2010/main">
                <a:solidFill>
                  <a:srgbClr val="FFFFFF"/>
                </a:solidFill>
              </a14:hiddenFill>
            </a:ext>
          </a:extLst>
        </p:spPr>
      </p:pic>
      <p:pic>
        <p:nvPicPr>
          <p:cNvPr id="230405" name="Picture 5" descr="romain_riboud_ski_handisport">
            <a:extLst>
              <a:ext uri="{FF2B5EF4-FFF2-40B4-BE49-F238E27FC236}">
                <a16:creationId xmlns:a16="http://schemas.microsoft.com/office/drawing/2014/main" id="{D2DA7353-49FA-D943-95C1-3ADFE18DE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089" y="2133601"/>
            <a:ext cx="1558925" cy="1146175"/>
          </a:xfrm>
          <a:prstGeom prst="rect">
            <a:avLst/>
          </a:prstGeom>
          <a:noFill/>
          <a:extLst>
            <a:ext uri="{909E8E84-426E-40DD-AFC4-6F175D3DCCD1}">
              <a14:hiddenFill xmlns:a14="http://schemas.microsoft.com/office/drawing/2010/main">
                <a:solidFill>
                  <a:srgbClr val="FFFFFF"/>
                </a:solidFill>
              </a14:hiddenFill>
            </a:ext>
          </a:extLst>
        </p:spPr>
      </p:pic>
      <p:sp>
        <p:nvSpPr>
          <p:cNvPr id="230406" name="Text Box 6">
            <a:extLst>
              <a:ext uri="{FF2B5EF4-FFF2-40B4-BE49-F238E27FC236}">
                <a16:creationId xmlns:a16="http://schemas.microsoft.com/office/drawing/2014/main" id="{2F92C304-F10E-5D4B-9904-2B08AF9ADE09}"/>
              </a:ext>
            </a:extLst>
          </p:cNvPr>
          <p:cNvSpPr txBox="1">
            <a:spLocks noChangeArrowheads="1"/>
          </p:cNvSpPr>
          <p:nvPr/>
        </p:nvSpPr>
        <p:spPr bwMode="auto">
          <a:xfrm>
            <a:off x="1919289" y="1341439"/>
            <a:ext cx="83534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nSpc>
                <a:spcPct val="80000"/>
              </a:lnSpc>
              <a:spcBef>
                <a:spcPct val="20000"/>
              </a:spcBef>
              <a:buFont typeface="Wingdings" pitchFamily="2" charset="2"/>
              <a:buNone/>
            </a:pPr>
            <a:r>
              <a:rPr lang="fr-FR" altLang="fr-FR" sz="1500" b="1"/>
              <a:t>Exemples ?</a:t>
            </a:r>
          </a:p>
          <a:p>
            <a:pPr lvl="2">
              <a:lnSpc>
                <a:spcPct val="80000"/>
              </a:lnSpc>
              <a:spcBef>
                <a:spcPct val="20000"/>
              </a:spcBef>
              <a:buFont typeface="Wingdings" pitchFamily="2" charset="2"/>
              <a:buNone/>
            </a:pPr>
            <a:r>
              <a:rPr lang="fr-FR" altLang="fr-FR" sz="1500" b="1">
                <a:solidFill>
                  <a:srgbClr val="FF6600"/>
                </a:solidFill>
              </a:rPr>
              <a:t>Lutte pour l’intégration et contre l’exclusion sociale (ex : les handicapés)</a:t>
            </a:r>
          </a:p>
          <a:p>
            <a:pPr>
              <a:spcBef>
                <a:spcPct val="50000"/>
              </a:spcBef>
            </a:pPr>
            <a:endParaRPr lang="fr-FR" altLang="fr-FR" b="1">
              <a:solidFill>
                <a:srgbClr val="FF6600"/>
              </a:solidFill>
            </a:endParaRPr>
          </a:p>
        </p:txBody>
      </p:sp>
      <p:sp>
        <p:nvSpPr>
          <p:cNvPr id="230409" name="Text Box 9">
            <a:extLst>
              <a:ext uri="{FF2B5EF4-FFF2-40B4-BE49-F238E27FC236}">
                <a16:creationId xmlns:a16="http://schemas.microsoft.com/office/drawing/2014/main" id="{58F616DB-CDB3-4041-8777-175CCEF14922}"/>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230410" name="Text Box 10">
            <a:extLst>
              <a:ext uri="{FF2B5EF4-FFF2-40B4-BE49-F238E27FC236}">
                <a16:creationId xmlns:a16="http://schemas.microsoft.com/office/drawing/2014/main" id="{B72C0AFD-2989-2C4E-B613-5CCCC5D03C11}"/>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autres objectifs : développer une image citoyenne</a:t>
            </a:r>
          </a:p>
        </p:txBody>
      </p:sp>
      <p:pic>
        <p:nvPicPr>
          <p:cNvPr id="230411" name="Picture 11" descr="bnp_logo">
            <a:extLst>
              <a:ext uri="{FF2B5EF4-FFF2-40B4-BE49-F238E27FC236}">
                <a16:creationId xmlns:a16="http://schemas.microsoft.com/office/drawing/2014/main" id="{E22AA8A2-9026-2F47-8A53-86F423F13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651" y="4781550"/>
            <a:ext cx="13811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30412" name="Picture 12" descr="open-france-handisport_logo">
            <a:extLst>
              <a:ext uri="{FF2B5EF4-FFF2-40B4-BE49-F238E27FC236}">
                <a16:creationId xmlns:a16="http://schemas.microsoft.com/office/drawing/2014/main" id="{44A17FC0-FA52-8742-9BC9-E85FBE88E2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3825" y="4565651"/>
            <a:ext cx="1638300" cy="1095375"/>
          </a:xfrm>
          <a:prstGeom prst="rect">
            <a:avLst/>
          </a:prstGeom>
          <a:noFill/>
          <a:extLst>
            <a:ext uri="{909E8E84-426E-40DD-AFC4-6F175D3DCCD1}">
              <a14:hiddenFill xmlns:a14="http://schemas.microsoft.com/office/drawing/2010/main">
                <a:solidFill>
                  <a:srgbClr val="FFFFFF"/>
                </a:solidFill>
              </a14:hiddenFill>
            </a:ext>
          </a:extLst>
        </p:spPr>
      </p:pic>
      <p:sp>
        <p:nvSpPr>
          <p:cNvPr id="230413" name="Text Box 13">
            <a:extLst>
              <a:ext uri="{FF2B5EF4-FFF2-40B4-BE49-F238E27FC236}">
                <a16:creationId xmlns:a16="http://schemas.microsoft.com/office/drawing/2014/main" id="{13744E16-0E9E-804E-8A9A-15DD88A914D1}"/>
              </a:ext>
            </a:extLst>
          </p:cNvPr>
          <p:cNvSpPr txBox="1">
            <a:spLocks noChangeArrowheads="1"/>
          </p:cNvSpPr>
          <p:nvPr/>
        </p:nvSpPr>
        <p:spPr bwMode="auto">
          <a:xfrm>
            <a:off x="1992314" y="6124575"/>
            <a:ext cx="6624637"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nSpc>
                <a:spcPct val="80000"/>
              </a:lnSpc>
              <a:spcBef>
                <a:spcPct val="20000"/>
              </a:spcBef>
              <a:buFont typeface="Wingdings" pitchFamily="2" charset="2"/>
              <a:buNone/>
            </a:pPr>
            <a:r>
              <a:rPr lang="fr-FR" altLang="fr-FR" sz="1500" b="1"/>
              <a:t>Utiliser le sport comme vecteur de lien social</a:t>
            </a:r>
          </a:p>
          <a:p>
            <a:pPr>
              <a:spcBef>
                <a:spcPct val="50000"/>
              </a:spcBef>
            </a:pPr>
            <a:endParaRPr lang="fr-FR" altLang="fr-FR" sz="1500"/>
          </a:p>
        </p:txBody>
      </p:sp>
      <p:sp>
        <p:nvSpPr>
          <p:cNvPr id="230414" name="AutoShape 14">
            <a:extLst>
              <a:ext uri="{FF2B5EF4-FFF2-40B4-BE49-F238E27FC236}">
                <a16:creationId xmlns:a16="http://schemas.microsoft.com/office/drawing/2014/main" id="{4DCC453F-9C6D-0148-9AC0-29878936F8CB}"/>
              </a:ext>
            </a:extLst>
          </p:cNvPr>
          <p:cNvSpPr>
            <a:spLocks noChangeArrowheads="1"/>
          </p:cNvSpPr>
          <p:nvPr/>
        </p:nvSpPr>
        <p:spPr bwMode="auto">
          <a:xfrm>
            <a:off x="1847850" y="6053138"/>
            <a:ext cx="863600" cy="431800"/>
          </a:xfrm>
          <a:prstGeom prst="right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0415" name="AutoShape 15">
            <a:hlinkClick r:id="" action="ppaction://noaction" highlightClick="1"/>
            <a:extLst>
              <a:ext uri="{FF2B5EF4-FFF2-40B4-BE49-F238E27FC236}">
                <a16:creationId xmlns:a16="http://schemas.microsoft.com/office/drawing/2014/main" id="{4C1B82B1-8EAC-ED49-B8E5-B76E6907FB77}"/>
              </a:ext>
            </a:extLst>
          </p:cNvPr>
          <p:cNvSpPr>
            <a:spLocks noChangeArrowheads="1"/>
          </p:cNvSpPr>
          <p:nvPr/>
        </p:nvSpPr>
        <p:spPr bwMode="auto">
          <a:xfrm>
            <a:off x="2135189" y="1412875"/>
            <a:ext cx="504825" cy="431800"/>
          </a:xfrm>
          <a:prstGeom prst="actionButtonHelp">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0417" name="Text Box 17">
            <a:extLst>
              <a:ext uri="{FF2B5EF4-FFF2-40B4-BE49-F238E27FC236}">
                <a16:creationId xmlns:a16="http://schemas.microsoft.com/office/drawing/2014/main" id="{F3BFD0FB-55F6-7343-815F-8C7904682EC5}"/>
              </a:ext>
            </a:extLst>
          </p:cNvPr>
          <p:cNvSpPr txBox="1">
            <a:spLocks noChangeArrowheads="1"/>
          </p:cNvSpPr>
          <p:nvPr/>
        </p:nvSpPr>
        <p:spPr bwMode="auto">
          <a:xfrm>
            <a:off x="3575050" y="3644900"/>
            <a:ext cx="30241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300"/>
              <a:t>1er Tournoi de Roland Garros Handisport en 2007</a:t>
            </a:r>
          </a:p>
        </p:txBody>
      </p:sp>
      <p:sp>
        <p:nvSpPr>
          <p:cNvPr id="230418" name="Text Box 18">
            <a:extLst>
              <a:ext uri="{FF2B5EF4-FFF2-40B4-BE49-F238E27FC236}">
                <a16:creationId xmlns:a16="http://schemas.microsoft.com/office/drawing/2014/main" id="{AD9F89EF-4767-BB48-9D2A-C1C629D39C6E}"/>
              </a:ext>
            </a:extLst>
          </p:cNvPr>
          <p:cNvSpPr txBox="1">
            <a:spLocks noChangeArrowheads="1"/>
          </p:cNvSpPr>
          <p:nvPr/>
        </p:nvSpPr>
        <p:spPr bwMode="auto">
          <a:xfrm>
            <a:off x="6456363" y="3389314"/>
            <a:ext cx="3384550"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300"/>
              <a:t>Romain Riboud : médaillé d'argent aux JO Paralympiques de Salt Lake City (2002), et vainqueur de la Coupe du Monde (2004)</a:t>
            </a:r>
          </a:p>
        </p:txBody>
      </p:sp>
      <p:sp>
        <p:nvSpPr>
          <p:cNvPr id="230419" name="Text Box 19">
            <a:extLst>
              <a:ext uri="{FF2B5EF4-FFF2-40B4-BE49-F238E27FC236}">
                <a16:creationId xmlns:a16="http://schemas.microsoft.com/office/drawing/2014/main" id="{24749C52-D72C-5F40-AB01-7AEE204DFA13}"/>
              </a:ext>
            </a:extLst>
          </p:cNvPr>
          <p:cNvSpPr txBox="1">
            <a:spLocks noChangeArrowheads="1"/>
          </p:cNvSpPr>
          <p:nvPr/>
        </p:nvSpPr>
        <p:spPr bwMode="auto">
          <a:xfrm>
            <a:off x="8328025" y="4508500"/>
            <a:ext cx="1512888" cy="17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fr-FR" altLang="fr-FR" sz="1300"/>
          </a:p>
          <a:p>
            <a:pPr algn="ctr">
              <a:spcBef>
                <a:spcPct val="50000"/>
              </a:spcBef>
            </a:pPr>
            <a:r>
              <a:rPr lang="fr-FR" altLang="fr-FR" sz="1300"/>
              <a:t>Aussi appelé :</a:t>
            </a:r>
          </a:p>
          <a:p>
            <a:pPr algn="ctr">
              <a:spcBef>
                <a:spcPct val="50000"/>
              </a:spcBef>
            </a:pPr>
            <a:r>
              <a:rPr lang="fr-FR" altLang="fr-FR" sz="1300"/>
              <a:t>BNP PARIBAS Open de France Handisport</a:t>
            </a:r>
            <a:r>
              <a:rPr lang="fr-FR" altLang="fr-FR" b="1"/>
              <a:t> </a:t>
            </a:r>
          </a:p>
          <a:p>
            <a:pPr>
              <a:spcBef>
                <a:spcPct val="50000"/>
              </a:spcBef>
            </a:pPr>
            <a:endParaRPr lang="fr-FR" altLang="fr-FR"/>
          </a:p>
        </p:txBody>
      </p:sp>
      <p:sp>
        <p:nvSpPr>
          <p:cNvPr id="230420" name="Text Box 20">
            <a:extLst>
              <a:ext uri="{FF2B5EF4-FFF2-40B4-BE49-F238E27FC236}">
                <a16:creationId xmlns:a16="http://schemas.microsoft.com/office/drawing/2014/main" id="{9F9E0C9C-0F21-4745-B29A-1DF10786045C}"/>
              </a:ext>
            </a:extLst>
          </p:cNvPr>
          <p:cNvSpPr txBox="1">
            <a:spLocks noChangeArrowheads="1"/>
          </p:cNvSpPr>
          <p:nvPr/>
        </p:nvSpPr>
        <p:spPr bwMode="auto">
          <a:xfrm>
            <a:off x="1847851" y="3141664"/>
            <a:ext cx="1871663"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300"/>
              <a:t>premier employeur privé d'handicapés en France</a:t>
            </a:r>
          </a:p>
        </p:txBody>
      </p:sp>
      <p:sp>
        <p:nvSpPr>
          <p:cNvPr id="230421" name="Text Box 21">
            <a:extLst>
              <a:ext uri="{FF2B5EF4-FFF2-40B4-BE49-F238E27FC236}">
                <a16:creationId xmlns:a16="http://schemas.microsoft.com/office/drawing/2014/main" id="{053FA267-30CB-3640-A997-20682918960D}"/>
              </a:ext>
            </a:extLst>
          </p:cNvPr>
          <p:cNvSpPr txBox="1">
            <a:spLocks noChangeArrowheads="1"/>
          </p:cNvSpPr>
          <p:nvPr/>
        </p:nvSpPr>
        <p:spPr bwMode="auto">
          <a:xfrm>
            <a:off x="2063750" y="5405438"/>
            <a:ext cx="21605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300"/>
              <a:t>Soutient le tennis handisport depuis 1993</a:t>
            </a:r>
          </a:p>
        </p:txBody>
      </p:sp>
    </p:spTree>
    <p:extLst>
      <p:ext uri="{BB962C8B-B14F-4D97-AF65-F5344CB8AC3E}">
        <p14:creationId xmlns:p14="http://schemas.microsoft.com/office/powerpoint/2010/main" val="27914872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8" name="Text Box 6">
            <a:extLst>
              <a:ext uri="{FF2B5EF4-FFF2-40B4-BE49-F238E27FC236}">
                <a16:creationId xmlns:a16="http://schemas.microsoft.com/office/drawing/2014/main" id="{02EC4E32-ADA3-2146-BDF5-76B8BF68F408}"/>
              </a:ext>
            </a:extLst>
          </p:cNvPr>
          <p:cNvSpPr txBox="1">
            <a:spLocks noChangeArrowheads="1"/>
          </p:cNvSpPr>
          <p:nvPr/>
        </p:nvSpPr>
        <p:spPr bwMode="auto">
          <a:xfrm>
            <a:off x="1919289" y="2205039"/>
            <a:ext cx="835342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nSpc>
                <a:spcPct val="80000"/>
              </a:lnSpc>
              <a:spcBef>
                <a:spcPct val="20000"/>
              </a:spcBef>
              <a:buFont typeface="Wingdings" pitchFamily="2" charset="2"/>
              <a:buNone/>
            </a:pPr>
            <a:r>
              <a:rPr lang="fr-FR" altLang="fr-FR" sz="1500" b="1"/>
              <a:t>Exemples ?</a:t>
            </a:r>
          </a:p>
          <a:p>
            <a:pPr lvl="2">
              <a:lnSpc>
                <a:spcPct val="80000"/>
              </a:lnSpc>
              <a:spcBef>
                <a:spcPct val="20000"/>
              </a:spcBef>
              <a:buFont typeface="Wingdings" pitchFamily="2" charset="2"/>
              <a:buNone/>
            </a:pPr>
            <a:r>
              <a:rPr lang="fr-FR" altLang="fr-FR" sz="1500" b="1">
                <a:solidFill>
                  <a:srgbClr val="FF6600"/>
                </a:solidFill>
              </a:rPr>
              <a:t>Développer la fonction éducative et sociale du sport</a:t>
            </a:r>
          </a:p>
          <a:p>
            <a:pPr>
              <a:spcBef>
                <a:spcPct val="50000"/>
              </a:spcBef>
            </a:pPr>
            <a:endParaRPr lang="fr-FR" altLang="fr-FR" sz="1500" b="1">
              <a:solidFill>
                <a:srgbClr val="FF6600"/>
              </a:solidFill>
            </a:endParaRPr>
          </a:p>
        </p:txBody>
      </p:sp>
      <p:sp>
        <p:nvSpPr>
          <p:cNvPr id="228360" name="Text Box 8">
            <a:extLst>
              <a:ext uri="{FF2B5EF4-FFF2-40B4-BE49-F238E27FC236}">
                <a16:creationId xmlns:a16="http://schemas.microsoft.com/office/drawing/2014/main" id="{AFEBBF17-A9FC-7D4A-9E83-AB9E41F6B655}"/>
              </a:ext>
            </a:extLst>
          </p:cNvPr>
          <p:cNvSpPr txBox="1">
            <a:spLocks noChangeArrowheads="1"/>
          </p:cNvSpPr>
          <p:nvPr/>
        </p:nvSpPr>
        <p:spPr bwMode="auto">
          <a:xfrm>
            <a:off x="1992313" y="3644901"/>
            <a:ext cx="194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28361" name="Text Box 9">
            <a:extLst>
              <a:ext uri="{FF2B5EF4-FFF2-40B4-BE49-F238E27FC236}">
                <a16:creationId xmlns:a16="http://schemas.microsoft.com/office/drawing/2014/main" id="{BC56834B-C2CE-3F41-BD46-1DBD6B1CCD90}"/>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228362" name="Text Box 10">
            <a:extLst>
              <a:ext uri="{FF2B5EF4-FFF2-40B4-BE49-F238E27FC236}">
                <a16:creationId xmlns:a16="http://schemas.microsoft.com/office/drawing/2014/main" id="{20161778-21A8-E54E-954D-B807C26533AD}"/>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autres objectifs : développer une image citoyenne</a:t>
            </a:r>
          </a:p>
        </p:txBody>
      </p:sp>
      <p:sp>
        <p:nvSpPr>
          <p:cNvPr id="228365" name="Text Box 13">
            <a:extLst>
              <a:ext uri="{FF2B5EF4-FFF2-40B4-BE49-F238E27FC236}">
                <a16:creationId xmlns:a16="http://schemas.microsoft.com/office/drawing/2014/main" id="{36081967-DDC1-9D4E-ABBD-9785555E6721}"/>
              </a:ext>
            </a:extLst>
          </p:cNvPr>
          <p:cNvSpPr txBox="1">
            <a:spLocks noChangeArrowheads="1"/>
          </p:cNvSpPr>
          <p:nvPr/>
        </p:nvSpPr>
        <p:spPr bwMode="auto">
          <a:xfrm>
            <a:off x="1992314" y="4940300"/>
            <a:ext cx="6624637"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nSpc>
                <a:spcPct val="80000"/>
              </a:lnSpc>
              <a:spcBef>
                <a:spcPct val="20000"/>
              </a:spcBef>
              <a:buFont typeface="Wingdings" pitchFamily="2" charset="2"/>
              <a:buNone/>
            </a:pPr>
            <a:r>
              <a:rPr lang="fr-FR" altLang="fr-FR" sz="1500" b="1"/>
              <a:t>Utiliser le sport comme vecteur d’éducation</a:t>
            </a:r>
          </a:p>
          <a:p>
            <a:pPr>
              <a:spcBef>
                <a:spcPct val="50000"/>
              </a:spcBef>
            </a:pPr>
            <a:endParaRPr lang="fr-FR" altLang="fr-FR" sz="1500"/>
          </a:p>
        </p:txBody>
      </p:sp>
      <p:sp>
        <p:nvSpPr>
          <p:cNvPr id="228366" name="AutoShape 14">
            <a:extLst>
              <a:ext uri="{FF2B5EF4-FFF2-40B4-BE49-F238E27FC236}">
                <a16:creationId xmlns:a16="http://schemas.microsoft.com/office/drawing/2014/main" id="{0C9EED8D-8180-C64C-B288-DFDBE866C56A}"/>
              </a:ext>
            </a:extLst>
          </p:cNvPr>
          <p:cNvSpPr>
            <a:spLocks noChangeArrowheads="1"/>
          </p:cNvSpPr>
          <p:nvPr/>
        </p:nvSpPr>
        <p:spPr bwMode="auto">
          <a:xfrm>
            <a:off x="1847850" y="4868863"/>
            <a:ext cx="863600" cy="431800"/>
          </a:xfrm>
          <a:prstGeom prst="right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8367" name="AutoShape 15">
            <a:hlinkClick r:id="" action="ppaction://noaction" highlightClick="1"/>
            <a:extLst>
              <a:ext uri="{FF2B5EF4-FFF2-40B4-BE49-F238E27FC236}">
                <a16:creationId xmlns:a16="http://schemas.microsoft.com/office/drawing/2014/main" id="{DF53CF67-D83D-184B-8284-C9E1A939E455}"/>
              </a:ext>
            </a:extLst>
          </p:cNvPr>
          <p:cNvSpPr>
            <a:spLocks noChangeArrowheads="1"/>
          </p:cNvSpPr>
          <p:nvPr/>
        </p:nvSpPr>
        <p:spPr bwMode="auto">
          <a:xfrm>
            <a:off x="2135189" y="2276475"/>
            <a:ext cx="504825" cy="431800"/>
          </a:xfrm>
          <a:prstGeom prst="actionButtonHelp">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8370" name="Text Box 18">
            <a:extLst>
              <a:ext uri="{FF2B5EF4-FFF2-40B4-BE49-F238E27FC236}">
                <a16:creationId xmlns:a16="http://schemas.microsoft.com/office/drawing/2014/main" id="{BC74F342-C19F-A74A-8A4E-09B05BE9332C}"/>
              </a:ext>
            </a:extLst>
          </p:cNvPr>
          <p:cNvSpPr txBox="1">
            <a:spLocks noChangeArrowheads="1"/>
          </p:cNvSpPr>
          <p:nvPr/>
        </p:nvSpPr>
        <p:spPr bwMode="auto">
          <a:xfrm>
            <a:off x="5951538" y="2924176"/>
            <a:ext cx="374491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 La rentrée du foot »  en 2005 &amp; 2006</a:t>
            </a:r>
          </a:p>
        </p:txBody>
      </p:sp>
      <p:sp>
        <p:nvSpPr>
          <p:cNvPr id="228371" name="Text Box 19">
            <a:extLst>
              <a:ext uri="{FF2B5EF4-FFF2-40B4-BE49-F238E27FC236}">
                <a16:creationId xmlns:a16="http://schemas.microsoft.com/office/drawing/2014/main" id="{6F5DBA94-E615-B941-BDA6-918E2D6D7F9A}"/>
              </a:ext>
            </a:extLst>
          </p:cNvPr>
          <p:cNvSpPr txBox="1">
            <a:spLocks noChangeArrowheads="1"/>
          </p:cNvSpPr>
          <p:nvPr/>
        </p:nvSpPr>
        <p:spPr bwMode="auto">
          <a:xfrm>
            <a:off x="5880101" y="3573464"/>
            <a:ext cx="3529013"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soutien pédagogique, logistique et matériel à l'opération qui a permis à près de 230.000 enfants de s’initier au football.</a:t>
            </a:r>
          </a:p>
          <a:p>
            <a:pPr>
              <a:spcBef>
                <a:spcPct val="50000"/>
              </a:spcBef>
            </a:pPr>
            <a:endParaRPr lang="fr-FR" altLang="fr-FR" sz="1500"/>
          </a:p>
        </p:txBody>
      </p:sp>
      <p:pic>
        <p:nvPicPr>
          <p:cNvPr id="228372" name="Picture 20" descr="carrefour_logook">
            <a:extLst>
              <a:ext uri="{FF2B5EF4-FFF2-40B4-BE49-F238E27FC236}">
                <a16:creationId xmlns:a16="http://schemas.microsoft.com/office/drawing/2014/main" id="{0A283428-4114-CF4C-8D53-A244894C8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1" y="2997201"/>
            <a:ext cx="1152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2133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8" name="Picture 14" descr="veolia-proprete">
            <a:extLst>
              <a:ext uri="{FF2B5EF4-FFF2-40B4-BE49-F238E27FC236}">
                <a16:creationId xmlns:a16="http://schemas.microsoft.com/office/drawing/2014/main" id="{67943202-1955-484C-8168-AD593FE81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919289"/>
            <a:ext cx="1003300" cy="587375"/>
          </a:xfrm>
          <a:prstGeom prst="rect">
            <a:avLst/>
          </a:prstGeom>
          <a:noFill/>
          <a:extLst>
            <a:ext uri="{909E8E84-426E-40DD-AFC4-6F175D3DCCD1}">
              <a14:hiddenFill xmlns:a14="http://schemas.microsoft.com/office/drawing/2010/main">
                <a:solidFill>
                  <a:srgbClr val="FFFFFF"/>
                </a:solidFill>
              </a14:hiddenFill>
            </a:ext>
          </a:extLst>
        </p:spPr>
      </p:pic>
      <p:pic>
        <p:nvPicPr>
          <p:cNvPr id="62480" name="Picture 16" descr="logoFFV">
            <a:extLst>
              <a:ext uri="{FF2B5EF4-FFF2-40B4-BE49-F238E27FC236}">
                <a16:creationId xmlns:a16="http://schemas.microsoft.com/office/drawing/2014/main" id="{86DD6C96-70F7-B64B-A871-B65F87485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1846264"/>
            <a:ext cx="1123950" cy="638175"/>
          </a:xfrm>
          <a:prstGeom prst="rect">
            <a:avLst/>
          </a:prstGeom>
          <a:noFill/>
          <a:extLst>
            <a:ext uri="{909E8E84-426E-40DD-AFC4-6F175D3DCCD1}">
              <a14:hiddenFill xmlns:a14="http://schemas.microsoft.com/office/drawing/2010/main">
                <a:solidFill>
                  <a:srgbClr val="FFFFFF"/>
                </a:solidFill>
              </a14:hiddenFill>
            </a:ext>
          </a:extLst>
        </p:spPr>
      </p:pic>
      <p:sp>
        <p:nvSpPr>
          <p:cNvPr id="62481" name="Text Box 17">
            <a:extLst>
              <a:ext uri="{FF2B5EF4-FFF2-40B4-BE49-F238E27FC236}">
                <a16:creationId xmlns:a16="http://schemas.microsoft.com/office/drawing/2014/main" id="{A1FADC18-80BF-A846-8DF7-C2C92428AA7C}"/>
              </a:ext>
            </a:extLst>
          </p:cNvPr>
          <p:cNvSpPr txBox="1">
            <a:spLocks noChangeArrowheads="1"/>
          </p:cNvSpPr>
          <p:nvPr/>
        </p:nvSpPr>
        <p:spPr bwMode="auto">
          <a:xfrm>
            <a:off x="6743701" y="1846263"/>
            <a:ext cx="3673475"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a:t>
            </a:r>
            <a:r>
              <a:rPr lang="fr-FR" altLang="fr-FR" sz="1500" b="1"/>
              <a:t>Je</a:t>
            </a:r>
            <a:r>
              <a:rPr lang="fr-FR" altLang="fr-FR" sz="1500"/>
              <a:t> </a:t>
            </a:r>
            <a:r>
              <a:rPr lang="fr-FR" altLang="fr-FR" sz="1500" b="1"/>
              <a:t>fais de la voile, j'aime la mer, je la respecte</a:t>
            </a:r>
            <a:r>
              <a:rPr lang="fr-FR" altLang="fr-FR" sz="1500"/>
              <a:t>®", relayée auprès des Ecoles Françaises de Voile</a:t>
            </a:r>
          </a:p>
          <a:p>
            <a:pPr>
              <a:spcBef>
                <a:spcPct val="50000"/>
              </a:spcBef>
            </a:pPr>
            <a:endParaRPr lang="fr-FR" altLang="fr-FR" sz="500"/>
          </a:p>
          <a:p>
            <a:pPr>
              <a:buFontTx/>
              <a:buChar char="•"/>
            </a:pPr>
            <a:r>
              <a:rPr lang="fr-FR" altLang="fr-FR" sz="1300"/>
              <a:t>Collecter et traiter les déchets des EFV; </a:t>
            </a:r>
          </a:p>
          <a:p>
            <a:pPr>
              <a:buFontTx/>
              <a:buChar char="•"/>
            </a:pPr>
            <a:r>
              <a:rPr lang="fr-FR" altLang="fr-FR" sz="1300"/>
              <a:t>Accompagner la FFVoile dans l'élaboration d'une pédagogie dédiée à la sauvegarde de l'environnement nautique (moniteurs et stagiaires des EFV)</a:t>
            </a:r>
          </a:p>
        </p:txBody>
      </p:sp>
      <p:pic>
        <p:nvPicPr>
          <p:cNvPr id="62483" name="Picture 19" descr="romain_jourdain">
            <a:extLst>
              <a:ext uri="{FF2B5EF4-FFF2-40B4-BE49-F238E27FC236}">
                <a16:creationId xmlns:a16="http://schemas.microsoft.com/office/drawing/2014/main" id="{766B0607-D204-D04D-B5AB-F25420100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825" y="4151313"/>
            <a:ext cx="1778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62484" name="Text Box 20">
            <a:extLst>
              <a:ext uri="{FF2B5EF4-FFF2-40B4-BE49-F238E27FC236}">
                <a16:creationId xmlns:a16="http://schemas.microsoft.com/office/drawing/2014/main" id="{765B3AD9-F494-294F-93B1-D2FC213D02DC}"/>
              </a:ext>
            </a:extLst>
          </p:cNvPr>
          <p:cNvSpPr txBox="1">
            <a:spLocks noChangeArrowheads="1"/>
          </p:cNvSpPr>
          <p:nvPr/>
        </p:nvSpPr>
        <p:spPr bwMode="auto">
          <a:xfrm>
            <a:off x="6816725" y="4078289"/>
            <a:ext cx="3600450"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Canyousea.com :</a:t>
            </a:r>
          </a:p>
          <a:p>
            <a:pPr>
              <a:spcBef>
                <a:spcPct val="50000"/>
              </a:spcBef>
              <a:buFontTx/>
              <a:buChar char="•"/>
            </a:pPr>
            <a:r>
              <a:rPr lang="fr-FR" altLang="fr-FR" sz="1300"/>
              <a:t>un site interactif qui veut fédérer tous les passionnés de bateau, de mer et d'environnement....</a:t>
            </a:r>
          </a:p>
          <a:p>
            <a:pPr>
              <a:spcBef>
                <a:spcPct val="50000"/>
              </a:spcBef>
              <a:buFontTx/>
              <a:buChar char="•"/>
            </a:pPr>
            <a:r>
              <a:rPr lang="fr-FR" altLang="fr-FR" sz="1300"/>
              <a:t>et aussi sensibiliser et intéresser le plus grand nombre au respect de la planète.</a:t>
            </a:r>
          </a:p>
          <a:p>
            <a:pPr>
              <a:spcBef>
                <a:spcPct val="50000"/>
              </a:spcBef>
            </a:pPr>
            <a:endParaRPr lang="fr-FR" altLang="fr-FR" sz="1500"/>
          </a:p>
          <a:p>
            <a:pPr>
              <a:spcBef>
                <a:spcPct val="50000"/>
              </a:spcBef>
            </a:pPr>
            <a:endParaRPr lang="fr-FR" altLang="fr-FR" sz="1000"/>
          </a:p>
        </p:txBody>
      </p:sp>
      <p:sp>
        <p:nvSpPr>
          <p:cNvPr id="62486" name="Text Box 22">
            <a:extLst>
              <a:ext uri="{FF2B5EF4-FFF2-40B4-BE49-F238E27FC236}">
                <a16:creationId xmlns:a16="http://schemas.microsoft.com/office/drawing/2014/main" id="{F6925FDC-98FB-D346-9AEB-4FCE058CDD91}"/>
              </a:ext>
            </a:extLst>
          </p:cNvPr>
          <p:cNvSpPr txBox="1">
            <a:spLocks noChangeArrowheads="1"/>
          </p:cNvSpPr>
          <p:nvPr/>
        </p:nvSpPr>
        <p:spPr bwMode="auto">
          <a:xfrm>
            <a:off x="1919289" y="1196975"/>
            <a:ext cx="83534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nSpc>
                <a:spcPct val="80000"/>
              </a:lnSpc>
              <a:spcBef>
                <a:spcPct val="20000"/>
              </a:spcBef>
              <a:buFont typeface="Wingdings" pitchFamily="2" charset="2"/>
              <a:buNone/>
            </a:pPr>
            <a:r>
              <a:rPr lang="fr-FR" altLang="fr-FR" sz="1500" b="1"/>
              <a:t>Exemples ?</a:t>
            </a:r>
          </a:p>
          <a:p>
            <a:pPr lvl="2">
              <a:lnSpc>
                <a:spcPct val="80000"/>
              </a:lnSpc>
              <a:spcBef>
                <a:spcPct val="20000"/>
              </a:spcBef>
              <a:buFont typeface="Wingdings" pitchFamily="2" charset="2"/>
              <a:buNone/>
            </a:pPr>
            <a:r>
              <a:rPr lang="fr-FR" altLang="fr-FR" sz="1500" b="1">
                <a:solidFill>
                  <a:srgbClr val="FF6600"/>
                </a:solidFill>
              </a:rPr>
              <a:t>Protection de l’environnement</a:t>
            </a:r>
          </a:p>
          <a:p>
            <a:pPr>
              <a:spcBef>
                <a:spcPct val="50000"/>
              </a:spcBef>
            </a:pPr>
            <a:endParaRPr lang="fr-FR" altLang="fr-FR" b="1">
              <a:solidFill>
                <a:srgbClr val="FF6600"/>
              </a:solidFill>
            </a:endParaRPr>
          </a:p>
        </p:txBody>
      </p:sp>
      <p:sp>
        <p:nvSpPr>
          <p:cNvPr id="62487" name="AutoShape 23">
            <a:hlinkClick r:id="" action="ppaction://noaction" highlightClick="1"/>
            <a:extLst>
              <a:ext uri="{FF2B5EF4-FFF2-40B4-BE49-F238E27FC236}">
                <a16:creationId xmlns:a16="http://schemas.microsoft.com/office/drawing/2014/main" id="{6B86E9BC-34EF-DA47-91FA-E0870421DE16}"/>
              </a:ext>
            </a:extLst>
          </p:cNvPr>
          <p:cNvSpPr>
            <a:spLocks noChangeArrowheads="1"/>
          </p:cNvSpPr>
          <p:nvPr/>
        </p:nvSpPr>
        <p:spPr bwMode="auto">
          <a:xfrm>
            <a:off x="2135189" y="1268413"/>
            <a:ext cx="504825" cy="431800"/>
          </a:xfrm>
          <a:prstGeom prst="actionButtonHelp">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2488" name="Line 24">
            <a:extLst>
              <a:ext uri="{FF2B5EF4-FFF2-40B4-BE49-F238E27FC236}">
                <a16:creationId xmlns:a16="http://schemas.microsoft.com/office/drawing/2014/main" id="{AE1508AC-E64F-9A4C-9762-341C91E35108}"/>
              </a:ext>
            </a:extLst>
          </p:cNvPr>
          <p:cNvSpPr>
            <a:spLocks noChangeShapeType="1"/>
          </p:cNvSpPr>
          <p:nvPr/>
        </p:nvSpPr>
        <p:spPr bwMode="auto">
          <a:xfrm>
            <a:off x="3648075" y="2206625"/>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62489" name="Picture 25" descr="veolia-environnement-xl">
            <a:extLst>
              <a:ext uri="{FF2B5EF4-FFF2-40B4-BE49-F238E27FC236}">
                <a16:creationId xmlns:a16="http://schemas.microsoft.com/office/drawing/2014/main" id="{45B44A6D-95A0-1F48-9A27-3BE6852EE5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9" y="4481514"/>
            <a:ext cx="1457325" cy="447675"/>
          </a:xfrm>
          <a:prstGeom prst="rect">
            <a:avLst/>
          </a:prstGeom>
          <a:noFill/>
          <a:extLst>
            <a:ext uri="{909E8E84-426E-40DD-AFC4-6F175D3DCCD1}">
              <a14:hiddenFill xmlns:a14="http://schemas.microsoft.com/office/drawing/2010/main">
                <a:solidFill>
                  <a:srgbClr val="FFFFFF"/>
                </a:solidFill>
              </a14:hiddenFill>
            </a:ext>
          </a:extLst>
        </p:spPr>
      </p:pic>
      <p:sp>
        <p:nvSpPr>
          <p:cNvPr id="62490" name="Line 26">
            <a:extLst>
              <a:ext uri="{FF2B5EF4-FFF2-40B4-BE49-F238E27FC236}">
                <a16:creationId xmlns:a16="http://schemas.microsoft.com/office/drawing/2014/main" id="{B91110BC-F5D9-954D-94D0-EFB9B6221D74}"/>
              </a:ext>
            </a:extLst>
          </p:cNvPr>
          <p:cNvSpPr>
            <a:spLocks noChangeShapeType="1"/>
          </p:cNvSpPr>
          <p:nvPr/>
        </p:nvSpPr>
        <p:spPr bwMode="auto">
          <a:xfrm>
            <a:off x="3648075" y="477043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2491" name="Text Box 27">
            <a:extLst>
              <a:ext uri="{FF2B5EF4-FFF2-40B4-BE49-F238E27FC236}">
                <a16:creationId xmlns:a16="http://schemas.microsoft.com/office/drawing/2014/main" id="{D861D501-1082-EC4B-9BD6-FF682220F6B4}"/>
              </a:ext>
            </a:extLst>
          </p:cNvPr>
          <p:cNvSpPr txBox="1">
            <a:spLocks noChangeArrowheads="1"/>
          </p:cNvSpPr>
          <p:nvPr/>
        </p:nvSpPr>
        <p:spPr bwMode="auto">
          <a:xfrm>
            <a:off x="5087939" y="5634039"/>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Roland Jourdain</a:t>
            </a:r>
          </a:p>
        </p:txBody>
      </p:sp>
      <p:sp>
        <p:nvSpPr>
          <p:cNvPr id="62492" name="Text Box 28">
            <a:extLst>
              <a:ext uri="{FF2B5EF4-FFF2-40B4-BE49-F238E27FC236}">
                <a16:creationId xmlns:a16="http://schemas.microsoft.com/office/drawing/2014/main" id="{86733B37-59B9-4E44-8ACD-6A31644E6C55}"/>
              </a:ext>
            </a:extLst>
          </p:cNvPr>
          <p:cNvSpPr txBox="1">
            <a:spLocks noChangeArrowheads="1"/>
          </p:cNvSpPr>
          <p:nvPr/>
        </p:nvSpPr>
        <p:spPr bwMode="auto">
          <a:xfrm>
            <a:off x="3071814" y="6021388"/>
            <a:ext cx="7272337"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30000"/>
              </a:spcBef>
            </a:pPr>
            <a:r>
              <a:rPr lang="fr-FR" altLang="fr-FR" sz="1500" b="1"/>
              <a:t>Utiliser le sport comme vecteur d’éducation pour protéger l'environnement nautique et promouvoir sa sauvegarde.</a:t>
            </a:r>
            <a:r>
              <a:rPr lang="fr-FR" altLang="fr-FR" b="1"/>
              <a:t> </a:t>
            </a:r>
            <a:endParaRPr lang="fr-FR" altLang="fr-FR"/>
          </a:p>
          <a:p>
            <a:pPr>
              <a:spcBef>
                <a:spcPct val="50000"/>
              </a:spcBef>
            </a:pPr>
            <a:endParaRPr lang="fr-FR" altLang="fr-FR"/>
          </a:p>
        </p:txBody>
      </p:sp>
      <p:sp>
        <p:nvSpPr>
          <p:cNvPr id="62493" name="AutoShape 29">
            <a:extLst>
              <a:ext uri="{FF2B5EF4-FFF2-40B4-BE49-F238E27FC236}">
                <a16:creationId xmlns:a16="http://schemas.microsoft.com/office/drawing/2014/main" id="{C777A5B5-5C4A-E840-A28B-484BF0316908}"/>
              </a:ext>
            </a:extLst>
          </p:cNvPr>
          <p:cNvSpPr>
            <a:spLocks noChangeArrowheads="1"/>
          </p:cNvSpPr>
          <p:nvPr/>
        </p:nvSpPr>
        <p:spPr bwMode="auto">
          <a:xfrm>
            <a:off x="1847850" y="6021388"/>
            <a:ext cx="863600" cy="431800"/>
          </a:xfrm>
          <a:prstGeom prst="right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2494" name="Text Box 30">
            <a:extLst>
              <a:ext uri="{FF2B5EF4-FFF2-40B4-BE49-F238E27FC236}">
                <a16:creationId xmlns:a16="http://schemas.microsoft.com/office/drawing/2014/main" id="{06A9F439-A47B-9342-A8AB-A432535B5BE3}"/>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62495" name="Text Box 31">
            <a:extLst>
              <a:ext uri="{FF2B5EF4-FFF2-40B4-BE49-F238E27FC236}">
                <a16:creationId xmlns:a16="http://schemas.microsoft.com/office/drawing/2014/main" id="{37091977-78D1-2649-90DB-9BE9346B9BBD}"/>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autres objectifs : développer une image citoyenne</a:t>
            </a:r>
          </a:p>
        </p:txBody>
      </p:sp>
    </p:spTree>
    <p:extLst>
      <p:ext uri="{BB962C8B-B14F-4D97-AF65-F5344CB8AC3E}">
        <p14:creationId xmlns:p14="http://schemas.microsoft.com/office/powerpoint/2010/main" val="22495209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totalparraineminutepolaire">
            <a:extLst>
              <a:ext uri="{FF2B5EF4-FFF2-40B4-BE49-F238E27FC236}">
                <a16:creationId xmlns:a16="http://schemas.microsoft.com/office/drawing/2014/main" id="{C623EFD4-6684-504D-ABE5-EEA41E64B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125538"/>
            <a:ext cx="6756400" cy="5537200"/>
          </a:xfrm>
          <a:prstGeom prst="rect">
            <a:avLst/>
          </a:prstGeom>
          <a:noFill/>
          <a:extLst>
            <a:ext uri="{909E8E84-426E-40DD-AFC4-6F175D3DCCD1}">
              <a14:hiddenFill xmlns:a14="http://schemas.microsoft.com/office/drawing/2010/main">
                <a:solidFill>
                  <a:srgbClr val="FFFFFF"/>
                </a:solidFill>
              </a14:hiddenFill>
            </a:ext>
          </a:extLst>
        </p:spPr>
      </p:pic>
      <p:sp>
        <p:nvSpPr>
          <p:cNvPr id="286723" name="Oval 3">
            <a:extLst>
              <a:ext uri="{FF2B5EF4-FFF2-40B4-BE49-F238E27FC236}">
                <a16:creationId xmlns:a16="http://schemas.microsoft.com/office/drawing/2014/main" id="{ECB9DE1B-A28A-E840-B698-D14B794E896F}"/>
              </a:ext>
            </a:extLst>
          </p:cNvPr>
          <p:cNvSpPr>
            <a:spLocks noChangeArrowheads="1"/>
          </p:cNvSpPr>
          <p:nvPr/>
        </p:nvSpPr>
        <p:spPr bwMode="auto">
          <a:xfrm>
            <a:off x="1631950" y="5734051"/>
            <a:ext cx="6553200" cy="1008063"/>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6724" name="Text Box 4">
            <a:extLst>
              <a:ext uri="{FF2B5EF4-FFF2-40B4-BE49-F238E27FC236}">
                <a16:creationId xmlns:a16="http://schemas.microsoft.com/office/drawing/2014/main" id="{36F0FC03-0B91-3E44-8776-4EF317B6CD1F}"/>
              </a:ext>
            </a:extLst>
          </p:cNvPr>
          <p:cNvSpPr txBox="1">
            <a:spLocks noChangeArrowheads="1"/>
          </p:cNvSpPr>
          <p:nvPr/>
        </p:nvSpPr>
        <p:spPr bwMode="auto">
          <a:xfrm>
            <a:off x="8401051" y="2854326"/>
            <a:ext cx="2016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Exemple de sponsoring pour répondre à un défaut d’image…</a:t>
            </a:r>
          </a:p>
        </p:txBody>
      </p:sp>
      <p:sp>
        <p:nvSpPr>
          <p:cNvPr id="286725" name="Oval 5">
            <a:extLst>
              <a:ext uri="{FF2B5EF4-FFF2-40B4-BE49-F238E27FC236}">
                <a16:creationId xmlns:a16="http://schemas.microsoft.com/office/drawing/2014/main" id="{72402A0A-A585-CC48-9362-51347BC14BE5}"/>
              </a:ext>
            </a:extLst>
          </p:cNvPr>
          <p:cNvSpPr>
            <a:spLocks noChangeArrowheads="1"/>
          </p:cNvSpPr>
          <p:nvPr/>
        </p:nvSpPr>
        <p:spPr bwMode="auto">
          <a:xfrm>
            <a:off x="8401051" y="2493964"/>
            <a:ext cx="2016125" cy="17287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6726" name="Text Box 6">
            <a:extLst>
              <a:ext uri="{FF2B5EF4-FFF2-40B4-BE49-F238E27FC236}">
                <a16:creationId xmlns:a16="http://schemas.microsoft.com/office/drawing/2014/main" id="{58DED120-8579-E047-947C-3C99D18B8837}"/>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286727" name="Text Box 7">
            <a:extLst>
              <a:ext uri="{FF2B5EF4-FFF2-40B4-BE49-F238E27FC236}">
                <a16:creationId xmlns:a16="http://schemas.microsoft.com/office/drawing/2014/main" id="{07C59220-D5EF-AB46-B9D7-94D2DE8284D4}"/>
              </a:ext>
            </a:extLst>
          </p:cNvPr>
          <p:cNvSpPr txBox="1">
            <a:spLocks noChangeArrowheads="1"/>
          </p:cNvSpPr>
          <p:nvPr/>
        </p:nvSpPr>
        <p:spPr bwMode="auto">
          <a:xfrm>
            <a:off x="1558926" y="549276"/>
            <a:ext cx="8785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autres objectifs : répondre à un défaut d’image (stratégie de disculpation)</a:t>
            </a:r>
          </a:p>
        </p:txBody>
      </p:sp>
    </p:spTree>
    <p:extLst>
      <p:ext uri="{BB962C8B-B14F-4D97-AF65-F5344CB8AC3E}">
        <p14:creationId xmlns:p14="http://schemas.microsoft.com/office/powerpoint/2010/main" val="9850949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totalmarenoire">
            <a:extLst>
              <a:ext uri="{FF2B5EF4-FFF2-40B4-BE49-F238E27FC236}">
                <a16:creationId xmlns:a16="http://schemas.microsoft.com/office/drawing/2014/main" id="{57E96787-A126-F746-9EB5-0B1BCD25D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908050"/>
            <a:ext cx="762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87747" name="Picture 3" descr="totalpoints">
            <a:extLst>
              <a:ext uri="{FF2B5EF4-FFF2-40B4-BE49-F238E27FC236}">
                <a16:creationId xmlns:a16="http://schemas.microsoft.com/office/drawing/2014/main" id="{A7FD9A29-4170-E340-925A-DB4BA46A5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4005264"/>
            <a:ext cx="2286000" cy="1876425"/>
          </a:xfrm>
          <a:prstGeom prst="rect">
            <a:avLst/>
          </a:prstGeom>
          <a:noFill/>
          <a:extLst>
            <a:ext uri="{909E8E84-426E-40DD-AFC4-6F175D3DCCD1}">
              <a14:hiddenFill xmlns:a14="http://schemas.microsoft.com/office/drawing/2010/main">
                <a:solidFill>
                  <a:srgbClr val="FFFFFF"/>
                </a:solidFill>
              </a14:hiddenFill>
            </a:ext>
          </a:extLst>
        </p:spPr>
      </p:pic>
      <p:sp>
        <p:nvSpPr>
          <p:cNvPr id="287748" name="Text Box 4">
            <a:extLst>
              <a:ext uri="{FF2B5EF4-FFF2-40B4-BE49-F238E27FC236}">
                <a16:creationId xmlns:a16="http://schemas.microsoft.com/office/drawing/2014/main" id="{93800283-FFC7-A14C-99FE-BA1C7AF9B1FA}"/>
              </a:ext>
            </a:extLst>
          </p:cNvPr>
          <p:cNvSpPr txBox="1">
            <a:spLocks noChangeArrowheads="1"/>
          </p:cNvSpPr>
          <p:nvPr/>
        </p:nvSpPr>
        <p:spPr bwMode="auto">
          <a:xfrm>
            <a:off x="2566989" y="4292600"/>
            <a:ext cx="309562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t>Pas sûr en revanche que l’opé prenne auprès du public (pb d’adéquation) </a:t>
            </a:r>
          </a:p>
          <a:p>
            <a:pPr>
              <a:spcBef>
                <a:spcPct val="50000"/>
              </a:spcBef>
            </a:pPr>
            <a:endParaRPr lang="fr-FR" altLang="fr-FR"/>
          </a:p>
        </p:txBody>
      </p:sp>
      <p:sp>
        <p:nvSpPr>
          <p:cNvPr id="287749" name="Oval 5">
            <a:extLst>
              <a:ext uri="{FF2B5EF4-FFF2-40B4-BE49-F238E27FC236}">
                <a16:creationId xmlns:a16="http://schemas.microsoft.com/office/drawing/2014/main" id="{261DCE61-1A3E-0348-B682-446D9651F4D5}"/>
              </a:ext>
            </a:extLst>
          </p:cNvPr>
          <p:cNvSpPr>
            <a:spLocks noChangeArrowheads="1"/>
          </p:cNvSpPr>
          <p:nvPr/>
        </p:nvSpPr>
        <p:spPr bwMode="auto">
          <a:xfrm>
            <a:off x="2351088" y="3933825"/>
            <a:ext cx="3529012" cy="1727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564592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84653-E91E-9C48-B5DC-AA7E91C02523}"/>
              </a:ext>
            </a:extLst>
          </p:cNvPr>
          <p:cNvSpPr>
            <a:spLocks noGrp="1"/>
          </p:cNvSpPr>
          <p:nvPr>
            <p:ph type="title"/>
          </p:nvPr>
        </p:nvSpPr>
        <p:spPr/>
        <p:txBody>
          <a:bodyPr/>
          <a:lstStyle/>
          <a:p>
            <a:r>
              <a:rPr lang="fr-FR" dirty="0"/>
              <a:t>Le sport ??? C’est quoi ?</a:t>
            </a:r>
          </a:p>
        </p:txBody>
      </p:sp>
      <p:sp>
        <p:nvSpPr>
          <p:cNvPr id="3" name="Espace réservé du contenu 2">
            <a:extLst>
              <a:ext uri="{FF2B5EF4-FFF2-40B4-BE49-F238E27FC236}">
                <a16:creationId xmlns:a16="http://schemas.microsoft.com/office/drawing/2014/main" id="{7B636462-926C-6244-8319-1189A48A9429}"/>
              </a:ext>
            </a:extLst>
          </p:cNvPr>
          <p:cNvSpPr>
            <a:spLocks noGrp="1"/>
          </p:cNvSpPr>
          <p:nvPr>
            <p:ph idx="1"/>
          </p:nvPr>
        </p:nvSpPr>
        <p:spPr>
          <a:xfrm>
            <a:off x="1521913" y="1972850"/>
            <a:ext cx="9601200" cy="3581400"/>
          </a:xfrm>
        </p:spPr>
        <p:txBody>
          <a:bodyPr>
            <a:normAutofit/>
          </a:bodyPr>
          <a:lstStyle/>
          <a:p>
            <a:pPr marL="0" indent="0">
              <a:buNone/>
            </a:pPr>
            <a:r>
              <a:rPr lang="fr-FR" dirty="0"/>
              <a:t>De l’anglais </a:t>
            </a:r>
            <a:r>
              <a:rPr lang="fr-FR" i="1" dirty="0"/>
              <a:t>sport,</a:t>
            </a:r>
            <a:r>
              <a:rPr lang="fr-FR" dirty="0"/>
              <a:t> de l'ancien français </a:t>
            </a:r>
            <a:r>
              <a:rPr lang="fr-FR" i="1" dirty="0" err="1"/>
              <a:t>desport</a:t>
            </a:r>
            <a:r>
              <a:rPr lang="fr-FR" i="1" dirty="0"/>
              <a:t>,</a:t>
            </a:r>
            <a:r>
              <a:rPr lang="fr-FR" dirty="0"/>
              <a:t> amusement</a:t>
            </a:r>
          </a:p>
          <a:p>
            <a:pPr marL="0" indent="0">
              <a:buNone/>
            </a:pPr>
            <a:endParaRPr lang="fr-FR" dirty="0"/>
          </a:p>
          <a:p>
            <a:pPr marL="0" indent="0">
              <a:buNone/>
            </a:pPr>
            <a:r>
              <a:rPr lang="fr-FR" b="1" dirty="0"/>
              <a:t>1.</a:t>
            </a:r>
            <a:r>
              <a:rPr lang="fr-FR" dirty="0"/>
              <a:t> Activité physique visant à améliorer sa condition physique.</a:t>
            </a:r>
          </a:p>
          <a:p>
            <a:pPr marL="0" indent="0">
              <a:buNone/>
            </a:pPr>
            <a:r>
              <a:rPr lang="fr-FR" b="1" dirty="0"/>
              <a:t>2.</a:t>
            </a:r>
            <a:r>
              <a:rPr lang="fr-FR" dirty="0"/>
              <a:t> Ensemble des exercices physiques se présentant sous forme de jeux individuels ou collectifs, donnant généralement lieu à compétition, pratiqués en observant certaines règles précises.</a:t>
            </a:r>
          </a:p>
          <a:p>
            <a:pPr marL="0" indent="0">
              <a:buNone/>
            </a:pPr>
            <a:r>
              <a:rPr lang="fr-FR" b="1" dirty="0"/>
              <a:t>3.</a:t>
            </a:r>
            <a:r>
              <a:rPr lang="fr-FR" dirty="0"/>
              <a:t> Chacune des formes particulières de cette activité.</a:t>
            </a:r>
          </a:p>
          <a:p>
            <a:pPr marL="0" indent="0">
              <a:buNone/>
            </a:pPr>
            <a:r>
              <a:rPr lang="fr-FR" b="1" dirty="0"/>
              <a:t>4.</a:t>
            </a:r>
            <a:r>
              <a:rPr lang="fr-FR" dirty="0"/>
              <a:t> Familier. Toute activité nécessitant à la fois du savoir-faire et une particulière attention à ce que fait le partenaire : Avec lui, la conversation est un sport.</a:t>
            </a:r>
          </a:p>
          <a:p>
            <a:pPr marL="0" indent="0">
              <a:buNone/>
            </a:pPr>
            <a:endParaRPr lang="fr-FR" dirty="0"/>
          </a:p>
        </p:txBody>
      </p:sp>
    </p:spTree>
    <p:extLst>
      <p:ext uri="{BB962C8B-B14F-4D97-AF65-F5344CB8AC3E}">
        <p14:creationId xmlns:p14="http://schemas.microsoft.com/office/powerpoint/2010/main" val="29595798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Box 4">
            <a:extLst>
              <a:ext uri="{FF2B5EF4-FFF2-40B4-BE49-F238E27FC236}">
                <a16:creationId xmlns:a16="http://schemas.microsoft.com/office/drawing/2014/main" id="{4FD65AE7-E546-724B-9C62-49F78B6C150B}"/>
              </a:ext>
            </a:extLst>
          </p:cNvPr>
          <p:cNvSpPr txBox="1">
            <a:spLocks noChangeArrowheads="1"/>
          </p:cNvSpPr>
          <p:nvPr/>
        </p:nvSpPr>
        <p:spPr bwMode="auto">
          <a:xfrm>
            <a:off x="1992313" y="3644901"/>
            <a:ext cx="194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77832" name="Text Box 8">
            <a:extLst>
              <a:ext uri="{FF2B5EF4-FFF2-40B4-BE49-F238E27FC236}">
                <a16:creationId xmlns:a16="http://schemas.microsoft.com/office/drawing/2014/main" id="{337012B6-FF52-3F40-81DE-FB76E83484A8}"/>
              </a:ext>
            </a:extLst>
          </p:cNvPr>
          <p:cNvSpPr txBox="1">
            <a:spLocks noChangeArrowheads="1"/>
          </p:cNvSpPr>
          <p:nvPr/>
        </p:nvSpPr>
        <p:spPr bwMode="auto">
          <a:xfrm>
            <a:off x="1343026" y="3313113"/>
            <a:ext cx="4932363"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ctr">
              <a:buFont typeface="Wingdings" pitchFamily="2" charset="2"/>
              <a:buNone/>
            </a:pPr>
            <a:r>
              <a:rPr lang="fr-FR" altLang="fr-FR" sz="1400" b="1" i="1"/>
              <a:t>Une marque sans nom et sans visage n’est jamais efficace » (www.lamarque.com)</a:t>
            </a:r>
          </a:p>
          <a:p>
            <a:pPr>
              <a:spcBef>
                <a:spcPct val="50000"/>
              </a:spcBef>
            </a:pPr>
            <a:endParaRPr lang="fr-FR" altLang="fr-FR" sz="1400" b="1" i="1"/>
          </a:p>
        </p:txBody>
      </p:sp>
      <p:sp>
        <p:nvSpPr>
          <p:cNvPr id="77833" name="Text Box 9">
            <a:extLst>
              <a:ext uri="{FF2B5EF4-FFF2-40B4-BE49-F238E27FC236}">
                <a16:creationId xmlns:a16="http://schemas.microsoft.com/office/drawing/2014/main" id="{39AB32A3-D3D9-004E-B573-89B1AF622820}"/>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externes du sponsoring sportif</a:t>
            </a:r>
          </a:p>
        </p:txBody>
      </p:sp>
      <p:sp>
        <p:nvSpPr>
          <p:cNvPr id="77836" name="Text Box 12">
            <a:extLst>
              <a:ext uri="{FF2B5EF4-FFF2-40B4-BE49-F238E27FC236}">
                <a16:creationId xmlns:a16="http://schemas.microsoft.com/office/drawing/2014/main" id="{56D93C01-33EF-6940-8D66-09A3CB0FF439}"/>
              </a:ext>
            </a:extLst>
          </p:cNvPr>
          <p:cNvSpPr txBox="1">
            <a:spLocks noChangeArrowheads="1"/>
          </p:cNvSpPr>
          <p:nvPr/>
        </p:nvSpPr>
        <p:spPr bwMode="auto">
          <a:xfrm>
            <a:off x="1558926" y="549276"/>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autres objectifs : démontrer l’efficacité des produits</a:t>
            </a:r>
          </a:p>
        </p:txBody>
      </p:sp>
      <p:sp>
        <p:nvSpPr>
          <p:cNvPr id="77837" name="Text Box 13">
            <a:extLst>
              <a:ext uri="{FF2B5EF4-FFF2-40B4-BE49-F238E27FC236}">
                <a16:creationId xmlns:a16="http://schemas.microsoft.com/office/drawing/2014/main" id="{9F60986F-CB48-9F41-A591-B8F15214531C}"/>
              </a:ext>
            </a:extLst>
          </p:cNvPr>
          <p:cNvSpPr txBox="1">
            <a:spLocks noChangeArrowheads="1"/>
          </p:cNvSpPr>
          <p:nvPr/>
        </p:nvSpPr>
        <p:spPr bwMode="auto">
          <a:xfrm>
            <a:off x="2351089" y="1412876"/>
            <a:ext cx="324008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b="1">
                <a:solidFill>
                  <a:srgbClr val="FF6600"/>
                </a:solidFill>
              </a:rPr>
              <a:t>Stratégie de branding</a:t>
            </a:r>
          </a:p>
          <a:p>
            <a:pPr algn="ctr">
              <a:spcBef>
                <a:spcPct val="50000"/>
              </a:spcBef>
            </a:pPr>
            <a:r>
              <a:rPr lang="fr-FR" altLang="fr-FR" sz="1500" b="1">
                <a:solidFill>
                  <a:srgbClr val="FF6600"/>
                </a:solidFill>
              </a:rPr>
              <a:t>(compétition de marque)</a:t>
            </a:r>
          </a:p>
          <a:p>
            <a:pPr algn="ctr">
              <a:spcBef>
                <a:spcPct val="50000"/>
              </a:spcBef>
            </a:pPr>
            <a:r>
              <a:rPr lang="fr-FR" altLang="fr-FR" sz="1500"/>
              <a:t>associer une marque à un sportif (et si possible le meilleur) pour en démontrer la qualité.</a:t>
            </a:r>
          </a:p>
        </p:txBody>
      </p:sp>
      <p:sp>
        <p:nvSpPr>
          <p:cNvPr id="77838" name="Text Box 14">
            <a:extLst>
              <a:ext uri="{FF2B5EF4-FFF2-40B4-BE49-F238E27FC236}">
                <a16:creationId xmlns:a16="http://schemas.microsoft.com/office/drawing/2014/main" id="{23C0E822-BE4B-5D44-8F94-39F5CEE3D410}"/>
              </a:ext>
            </a:extLst>
          </p:cNvPr>
          <p:cNvSpPr txBox="1">
            <a:spLocks noChangeArrowheads="1"/>
          </p:cNvSpPr>
          <p:nvPr/>
        </p:nvSpPr>
        <p:spPr bwMode="auto">
          <a:xfrm>
            <a:off x="2422525" y="4883151"/>
            <a:ext cx="3240088"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b="1">
                <a:solidFill>
                  <a:srgbClr val="FF6600"/>
                </a:solidFill>
              </a:rPr>
              <a:t>Sponsoring de la preuve</a:t>
            </a:r>
          </a:p>
          <a:p>
            <a:pPr algn="ctr">
              <a:spcBef>
                <a:spcPct val="50000"/>
              </a:spcBef>
            </a:pPr>
            <a:r>
              <a:rPr lang="fr-FR" altLang="fr-FR" sz="1500"/>
              <a:t>organiser ou sponsoriser des épreuves permettant de démontrer l’efficacité de leur produit/service.</a:t>
            </a:r>
          </a:p>
        </p:txBody>
      </p:sp>
      <p:pic>
        <p:nvPicPr>
          <p:cNvPr id="77839" name="Picture 15" descr="adidas2">
            <a:extLst>
              <a:ext uri="{FF2B5EF4-FFF2-40B4-BE49-F238E27FC236}">
                <a16:creationId xmlns:a16="http://schemas.microsoft.com/office/drawing/2014/main" id="{C8556C5B-109C-8F42-B964-0E030FAA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364" y="908050"/>
            <a:ext cx="471487" cy="471488"/>
          </a:xfrm>
          <a:prstGeom prst="rect">
            <a:avLst/>
          </a:prstGeom>
          <a:noFill/>
          <a:extLst>
            <a:ext uri="{909E8E84-426E-40DD-AFC4-6F175D3DCCD1}">
              <a14:hiddenFill xmlns:a14="http://schemas.microsoft.com/office/drawing/2010/main">
                <a:solidFill>
                  <a:srgbClr val="FFFFFF"/>
                </a:solidFill>
              </a14:hiddenFill>
            </a:ext>
          </a:extLst>
        </p:spPr>
      </p:pic>
      <p:pic>
        <p:nvPicPr>
          <p:cNvPr id="77840" name="Picture 16" descr="nike">
            <a:extLst>
              <a:ext uri="{FF2B5EF4-FFF2-40B4-BE49-F238E27FC236}">
                <a16:creationId xmlns:a16="http://schemas.microsoft.com/office/drawing/2014/main" id="{90AB3A83-CDA7-8E4C-B0CE-388BAB435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439" y="981076"/>
            <a:ext cx="695325" cy="333375"/>
          </a:xfrm>
          <a:prstGeom prst="rect">
            <a:avLst/>
          </a:prstGeom>
          <a:noFill/>
          <a:extLst>
            <a:ext uri="{909E8E84-426E-40DD-AFC4-6F175D3DCCD1}">
              <a14:hiddenFill xmlns:a14="http://schemas.microsoft.com/office/drawing/2010/main">
                <a:solidFill>
                  <a:srgbClr val="FFFFFF"/>
                </a:solidFill>
              </a14:hiddenFill>
            </a:ext>
          </a:extLst>
        </p:spPr>
      </p:pic>
      <p:sp>
        <p:nvSpPr>
          <p:cNvPr id="77841" name="Oval 17">
            <a:extLst>
              <a:ext uri="{FF2B5EF4-FFF2-40B4-BE49-F238E27FC236}">
                <a16:creationId xmlns:a16="http://schemas.microsoft.com/office/drawing/2014/main" id="{07FF4FB2-9A92-D64B-8BD5-61F3E74A14B6}"/>
              </a:ext>
            </a:extLst>
          </p:cNvPr>
          <p:cNvSpPr>
            <a:spLocks noChangeArrowheads="1"/>
          </p:cNvSpPr>
          <p:nvPr/>
        </p:nvSpPr>
        <p:spPr bwMode="auto">
          <a:xfrm>
            <a:off x="1919288" y="1196976"/>
            <a:ext cx="4032250" cy="20161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42" name="Oval 18">
            <a:extLst>
              <a:ext uri="{FF2B5EF4-FFF2-40B4-BE49-F238E27FC236}">
                <a16:creationId xmlns:a16="http://schemas.microsoft.com/office/drawing/2014/main" id="{896FBEF6-02B2-4E43-A90A-579A8A3029C9}"/>
              </a:ext>
            </a:extLst>
          </p:cNvPr>
          <p:cNvSpPr>
            <a:spLocks noChangeArrowheads="1"/>
          </p:cNvSpPr>
          <p:nvPr/>
        </p:nvSpPr>
        <p:spPr bwMode="auto">
          <a:xfrm>
            <a:off x="1992313" y="4564064"/>
            <a:ext cx="4032250" cy="20161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43" name="Text Box 19">
            <a:extLst>
              <a:ext uri="{FF2B5EF4-FFF2-40B4-BE49-F238E27FC236}">
                <a16:creationId xmlns:a16="http://schemas.microsoft.com/office/drawing/2014/main" id="{B8B2A32A-495C-A74F-A703-6952D2162DF0}"/>
              </a:ext>
            </a:extLst>
          </p:cNvPr>
          <p:cNvSpPr txBox="1">
            <a:spLocks noChangeArrowheads="1"/>
          </p:cNvSpPr>
          <p:nvPr/>
        </p:nvSpPr>
        <p:spPr bwMode="auto">
          <a:xfrm>
            <a:off x="5591175" y="1412875"/>
            <a:ext cx="4897438" cy="297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r>
              <a:rPr lang="fr-FR" altLang="fr-FR" sz="1500">
                <a:solidFill>
                  <a:srgbClr val="FF6600"/>
                </a:solidFill>
              </a:rPr>
              <a:t>Création de des célébrités du sport</a:t>
            </a:r>
            <a:r>
              <a:rPr lang="fr-FR" altLang="fr-FR" sz="1500"/>
              <a:t> : Michael JORDAN introduisit Nike dans le basketball et, inversement, ce sont les publicités de Nike qui firent de JORDAN une superstar mondiale</a:t>
            </a:r>
          </a:p>
          <a:p>
            <a:pPr lvl="2"/>
            <a:r>
              <a:rPr lang="fr-FR" altLang="fr-FR" sz="1500">
                <a:solidFill>
                  <a:srgbClr val="FF6600"/>
                </a:solidFill>
              </a:rPr>
              <a:t>Création d’événements</a:t>
            </a:r>
            <a:r>
              <a:rPr lang="fr-FR" altLang="fr-FR" sz="1500"/>
              <a:t> : pour déterminer l’homme le plus rapide au monde (Michael Johnson vs Donovan Bailey, Toronto, 1997)</a:t>
            </a:r>
          </a:p>
          <a:p>
            <a:pPr lvl="2"/>
            <a:r>
              <a:rPr lang="fr-FR" altLang="fr-FR" sz="1500">
                <a:solidFill>
                  <a:srgbClr val="FF0000"/>
                </a:solidFill>
              </a:rPr>
              <a:t>S’attribuer les équipes les plus prestigieuses comme support de communication</a:t>
            </a:r>
            <a:r>
              <a:rPr lang="fr-FR" altLang="fr-FR" sz="1500"/>
              <a:t> :</a:t>
            </a:r>
          </a:p>
          <a:p>
            <a:pPr lvl="2"/>
            <a:r>
              <a:rPr lang="fr-FR" altLang="fr-FR" sz="1500"/>
              <a:t>Football : Brésil vs France (CMF 1998)</a:t>
            </a:r>
          </a:p>
          <a:p>
            <a:pPr lvl="2"/>
            <a:r>
              <a:rPr lang="fr-FR" altLang="fr-FR" sz="1500"/>
              <a:t>Rugby : France vs NZ (RWC 2007)</a:t>
            </a:r>
          </a:p>
          <a:p>
            <a:pPr>
              <a:spcBef>
                <a:spcPct val="50000"/>
              </a:spcBef>
            </a:pPr>
            <a:endParaRPr lang="fr-FR" altLang="fr-FR" sz="1500"/>
          </a:p>
        </p:txBody>
      </p:sp>
      <p:pic>
        <p:nvPicPr>
          <p:cNvPr id="77844" name="Picture 20" descr="logo-sfr">
            <a:extLst>
              <a:ext uri="{FF2B5EF4-FFF2-40B4-BE49-F238E27FC236}">
                <a16:creationId xmlns:a16="http://schemas.microsoft.com/office/drawing/2014/main" id="{E947458C-92A5-0A4B-8442-EFD0D127D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1" y="4784725"/>
            <a:ext cx="581025" cy="571500"/>
          </a:xfrm>
          <a:prstGeom prst="rect">
            <a:avLst/>
          </a:prstGeom>
          <a:noFill/>
          <a:extLst>
            <a:ext uri="{909E8E84-426E-40DD-AFC4-6F175D3DCCD1}">
              <a14:hiddenFill xmlns:a14="http://schemas.microsoft.com/office/drawing/2010/main">
                <a:solidFill>
                  <a:srgbClr val="FFFFFF"/>
                </a:solidFill>
              </a14:hiddenFill>
            </a:ext>
          </a:extLst>
        </p:spPr>
      </p:pic>
      <p:sp>
        <p:nvSpPr>
          <p:cNvPr id="77845" name="Text Box 21">
            <a:extLst>
              <a:ext uri="{FF2B5EF4-FFF2-40B4-BE49-F238E27FC236}">
                <a16:creationId xmlns:a16="http://schemas.microsoft.com/office/drawing/2014/main" id="{F69435E8-C8C8-4146-9DD7-029A328E8F5F}"/>
              </a:ext>
            </a:extLst>
          </p:cNvPr>
          <p:cNvSpPr txBox="1">
            <a:spLocks noChangeArrowheads="1"/>
          </p:cNvSpPr>
          <p:nvPr/>
        </p:nvSpPr>
        <p:spPr bwMode="auto">
          <a:xfrm>
            <a:off x="6456363" y="5180014"/>
            <a:ext cx="4032250" cy="141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sz="1200" b="1"/>
          </a:p>
          <a:p>
            <a:pPr>
              <a:spcBef>
                <a:spcPct val="50000"/>
              </a:spcBef>
            </a:pPr>
            <a:r>
              <a:rPr lang="fr-FR" altLang="fr-FR" sz="1500"/>
              <a:t>Épreuve accessible au plus grand nombre (course d’orientation, VTT, canöe)</a:t>
            </a:r>
          </a:p>
          <a:p>
            <a:pPr>
              <a:spcBef>
                <a:spcPct val="50000"/>
              </a:spcBef>
            </a:pPr>
            <a:r>
              <a:rPr lang="fr-FR" altLang="fr-FR" sz="1500"/>
              <a:t>Objectif : </a:t>
            </a:r>
            <a:r>
              <a:rPr lang="fr-FR" altLang="fr-FR" sz="1500">
                <a:solidFill>
                  <a:srgbClr val="FF6600"/>
                </a:solidFill>
              </a:rPr>
              <a:t>démontrer tout d’abord l’efficacité du réseau en pleine nature</a:t>
            </a:r>
          </a:p>
        </p:txBody>
      </p:sp>
      <p:sp>
        <p:nvSpPr>
          <p:cNvPr id="77846" name="Text Box 22">
            <a:extLst>
              <a:ext uri="{FF2B5EF4-FFF2-40B4-BE49-F238E27FC236}">
                <a16:creationId xmlns:a16="http://schemas.microsoft.com/office/drawing/2014/main" id="{749DA136-EEF3-7145-8498-D4F149810DDA}"/>
              </a:ext>
            </a:extLst>
          </p:cNvPr>
          <p:cNvSpPr txBox="1">
            <a:spLocks noChangeArrowheads="1"/>
          </p:cNvSpPr>
          <p:nvPr/>
        </p:nvSpPr>
        <p:spPr bwMode="auto">
          <a:xfrm>
            <a:off x="7894639" y="908051"/>
            <a:ext cx="50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vs</a:t>
            </a:r>
          </a:p>
        </p:txBody>
      </p:sp>
      <p:sp>
        <p:nvSpPr>
          <p:cNvPr id="77847" name="AutoShape 23">
            <a:extLst>
              <a:ext uri="{FF2B5EF4-FFF2-40B4-BE49-F238E27FC236}">
                <a16:creationId xmlns:a16="http://schemas.microsoft.com/office/drawing/2014/main" id="{BD59543F-9EB8-5E4F-AD6E-DBF36C0677D7}"/>
              </a:ext>
            </a:extLst>
          </p:cNvPr>
          <p:cNvSpPr>
            <a:spLocks noChangeAspect="1"/>
          </p:cNvSpPr>
          <p:nvPr/>
        </p:nvSpPr>
        <p:spPr bwMode="auto">
          <a:xfrm>
            <a:off x="1631951" y="1628776"/>
            <a:ext cx="201613" cy="4778375"/>
          </a:xfrm>
          <a:prstGeom prst="leftBrace">
            <a:avLst>
              <a:gd name="adj1" fmla="val 19750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49" name="AutoShape 25">
            <a:extLst>
              <a:ext uri="{FF2B5EF4-FFF2-40B4-BE49-F238E27FC236}">
                <a16:creationId xmlns:a16="http://schemas.microsoft.com/office/drawing/2014/main" id="{9288648F-63CE-5D4A-8BA1-39492C5D892A}"/>
              </a:ext>
            </a:extLst>
          </p:cNvPr>
          <p:cNvSpPr>
            <a:spLocks noChangeAspect="1"/>
          </p:cNvSpPr>
          <p:nvPr/>
        </p:nvSpPr>
        <p:spPr bwMode="auto">
          <a:xfrm>
            <a:off x="6240463" y="1447801"/>
            <a:ext cx="144462" cy="2701925"/>
          </a:xfrm>
          <a:prstGeom prst="leftBrace">
            <a:avLst>
              <a:gd name="adj1" fmla="val 15586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50" name="AutoShape 26">
            <a:extLst>
              <a:ext uri="{FF2B5EF4-FFF2-40B4-BE49-F238E27FC236}">
                <a16:creationId xmlns:a16="http://schemas.microsoft.com/office/drawing/2014/main" id="{E6730A79-301B-154B-AB50-270C6C6BC38D}"/>
              </a:ext>
            </a:extLst>
          </p:cNvPr>
          <p:cNvSpPr>
            <a:spLocks noChangeAspect="1"/>
          </p:cNvSpPr>
          <p:nvPr/>
        </p:nvSpPr>
        <p:spPr bwMode="auto">
          <a:xfrm>
            <a:off x="6240464" y="4564063"/>
            <a:ext cx="115887" cy="2178050"/>
          </a:xfrm>
          <a:prstGeom prst="leftBrace">
            <a:avLst>
              <a:gd name="adj1" fmla="val 1566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7852" name="Text Box 28">
            <a:extLst>
              <a:ext uri="{FF2B5EF4-FFF2-40B4-BE49-F238E27FC236}">
                <a16:creationId xmlns:a16="http://schemas.microsoft.com/office/drawing/2014/main" id="{62929C14-2CC7-E44A-941A-5E5FD354976A}"/>
              </a:ext>
            </a:extLst>
          </p:cNvPr>
          <p:cNvSpPr txBox="1">
            <a:spLocks noChangeArrowheads="1"/>
          </p:cNvSpPr>
          <p:nvPr/>
        </p:nvSpPr>
        <p:spPr bwMode="auto">
          <a:xfrm>
            <a:off x="7391401" y="4797426"/>
            <a:ext cx="2665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Rando Raid SFR</a:t>
            </a:r>
          </a:p>
        </p:txBody>
      </p:sp>
    </p:spTree>
    <p:extLst>
      <p:ext uri="{BB962C8B-B14F-4D97-AF65-F5344CB8AC3E}">
        <p14:creationId xmlns:p14="http://schemas.microsoft.com/office/powerpoint/2010/main" val="7536240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Text Box 4">
            <a:extLst>
              <a:ext uri="{FF2B5EF4-FFF2-40B4-BE49-F238E27FC236}">
                <a16:creationId xmlns:a16="http://schemas.microsoft.com/office/drawing/2014/main" id="{450FBE95-B3E2-8143-9423-B2E6F64C6C11}"/>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Les objectifs internes du sponsoring sportif</a:t>
            </a:r>
          </a:p>
        </p:txBody>
      </p:sp>
      <p:sp>
        <p:nvSpPr>
          <p:cNvPr id="236550" name="Text Box 6">
            <a:extLst>
              <a:ext uri="{FF2B5EF4-FFF2-40B4-BE49-F238E27FC236}">
                <a16:creationId xmlns:a16="http://schemas.microsoft.com/office/drawing/2014/main" id="{DD13B546-C771-3A45-94BF-417F0A1F9EF0}"/>
              </a:ext>
            </a:extLst>
          </p:cNvPr>
          <p:cNvSpPr txBox="1">
            <a:spLocks noChangeArrowheads="1"/>
          </p:cNvSpPr>
          <p:nvPr/>
        </p:nvSpPr>
        <p:spPr bwMode="auto">
          <a:xfrm>
            <a:off x="2495551" y="1989139"/>
            <a:ext cx="7345363"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Le sponsoring sportif fédère un groupe autour d’un projet commun</a:t>
            </a:r>
          </a:p>
          <a:p>
            <a:pPr>
              <a:spcBef>
                <a:spcPct val="50000"/>
              </a:spcBef>
            </a:pPr>
            <a:r>
              <a:rPr lang="fr-FR" altLang="fr-FR" sz="1500"/>
              <a:t>Il renforce l’image de fierté et d’appartenance des salariés</a:t>
            </a:r>
          </a:p>
          <a:p>
            <a:pPr>
              <a:spcBef>
                <a:spcPct val="50000"/>
              </a:spcBef>
            </a:pPr>
            <a:r>
              <a:rPr lang="fr-FR" altLang="fr-FR" sz="1500"/>
              <a:t>C’est un outil de cohésion interne</a:t>
            </a:r>
          </a:p>
          <a:p>
            <a:pPr>
              <a:spcBef>
                <a:spcPct val="50000"/>
              </a:spcBef>
            </a:pPr>
            <a:endParaRPr lang="fr-FR" altLang="fr-FR" sz="1500"/>
          </a:p>
          <a:p>
            <a:pPr>
              <a:spcBef>
                <a:spcPct val="50000"/>
              </a:spcBef>
            </a:pPr>
            <a:endParaRPr lang="fr-FR" altLang="fr-FR"/>
          </a:p>
        </p:txBody>
      </p:sp>
      <p:sp>
        <p:nvSpPr>
          <p:cNvPr id="236552" name="Text Box 8">
            <a:extLst>
              <a:ext uri="{FF2B5EF4-FFF2-40B4-BE49-F238E27FC236}">
                <a16:creationId xmlns:a16="http://schemas.microsoft.com/office/drawing/2014/main" id="{7351469C-685B-B544-A204-D31F0625F3FE}"/>
              </a:ext>
            </a:extLst>
          </p:cNvPr>
          <p:cNvSpPr txBox="1">
            <a:spLocks noChangeArrowheads="1"/>
          </p:cNvSpPr>
          <p:nvPr/>
        </p:nvSpPr>
        <p:spPr bwMode="auto">
          <a:xfrm>
            <a:off x="3287714" y="836614"/>
            <a:ext cx="583247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b="1"/>
              <a:t>Motiver son personnel, attirer des nouvelles recrues</a:t>
            </a:r>
          </a:p>
          <a:p>
            <a:pPr>
              <a:spcBef>
                <a:spcPct val="50000"/>
              </a:spcBef>
            </a:pPr>
            <a:endParaRPr lang="fr-FR" altLang="fr-FR" sz="1500" b="1"/>
          </a:p>
        </p:txBody>
      </p:sp>
      <p:sp>
        <p:nvSpPr>
          <p:cNvPr id="236553" name="Text Box 9">
            <a:extLst>
              <a:ext uri="{FF2B5EF4-FFF2-40B4-BE49-F238E27FC236}">
                <a16:creationId xmlns:a16="http://schemas.microsoft.com/office/drawing/2014/main" id="{E10E96D3-C81E-1443-AC9B-3E0000E6A116}"/>
              </a:ext>
            </a:extLst>
          </p:cNvPr>
          <p:cNvSpPr txBox="1">
            <a:spLocks noChangeArrowheads="1"/>
          </p:cNvSpPr>
          <p:nvPr/>
        </p:nvSpPr>
        <p:spPr bwMode="auto">
          <a:xfrm>
            <a:off x="2495550" y="1628776"/>
            <a:ext cx="32400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Pourquoi ça marche ?</a:t>
            </a:r>
          </a:p>
        </p:txBody>
      </p:sp>
      <p:sp>
        <p:nvSpPr>
          <p:cNvPr id="236554" name="Text Box 10">
            <a:extLst>
              <a:ext uri="{FF2B5EF4-FFF2-40B4-BE49-F238E27FC236}">
                <a16:creationId xmlns:a16="http://schemas.microsoft.com/office/drawing/2014/main" id="{3D411E0F-2DE8-EF4E-8C26-25179890E010}"/>
              </a:ext>
            </a:extLst>
          </p:cNvPr>
          <p:cNvSpPr txBox="1">
            <a:spLocks noChangeArrowheads="1"/>
          </p:cNvSpPr>
          <p:nvPr/>
        </p:nvSpPr>
        <p:spPr bwMode="auto">
          <a:xfrm>
            <a:off x="2495550" y="3068639"/>
            <a:ext cx="48958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Exemples d’opérations à mettre en place :</a:t>
            </a:r>
          </a:p>
        </p:txBody>
      </p:sp>
      <p:sp>
        <p:nvSpPr>
          <p:cNvPr id="236555" name="Text Box 11">
            <a:extLst>
              <a:ext uri="{FF2B5EF4-FFF2-40B4-BE49-F238E27FC236}">
                <a16:creationId xmlns:a16="http://schemas.microsoft.com/office/drawing/2014/main" id="{5D19BDA2-8AA0-4C4F-9CAD-97F899295D04}"/>
              </a:ext>
            </a:extLst>
          </p:cNvPr>
          <p:cNvSpPr txBox="1">
            <a:spLocks noChangeArrowheads="1"/>
          </p:cNvSpPr>
          <p:nvPr/>
        </p:nvSpPr>
        <p:spPr bwMode="auto">
          <a:xfrm>
            <a:off x="2495550" y="3573464"/>
            <a:ext cx="69850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Organisation de conférences avec le sportif sponsorisé</a:t>
            </a:r>
          </a:p>
          <a:p>
            <a:pPr>
              <a:spcBef>
                <a:spcPct val="50000"/>
              </a:spcBef>
            </a:pPr>
            <a:r>
              <a:rPr lang="fr-FR" altLang="fr-FR" sz="1500"/>
              <a:t>séances d’autographes</a:t>
            </a:r>
          </a:p>
          <a:p>
            <a:pPr>
              <a:spcBef>
                <a:spcPct val="50000"/>
              </a:spcBef>
            </a:pPr>
            <a:r>
              <a:rPr lang="fr-FR" altLang="fr-FR" sz="1500"/>
              <a:t>jeux concours (faire gagner des places VIP pour assister à l’événement sponsorisé), etc.</a:t>
            </a:r>
          </a:p>
        </p:txBody>
      </p:sp>
      <p:pic>
        <p:nvPicPr>
          <p:cNvPr id="236556" name="Picture 12" descr="rwc2007_logo">
            <a:extLst>
              <a:ext uri="{FF2B5EF4-FFF2-40B4-BE49-F238E27FC236}">
                <a16:creationId xmlns:a16="http://schemas.microsoft.com/office/drawing/2014/main" id="{2A81376F-7F45-DC42-9E97-ACBF58159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9" y="5045076"/>
            <a:ext cx="1360487" cy="688975"/>
          </a:xfrm>
          <a:prstGeom prst="rect">
            <a:avLst/>
          </a:prstGeom>
          <a:noFill/>
          <a:extLst>
            <a:ext uri="{909E8E84-426E-40DD-AFC4-6F175D3DCCD1}">
              <a14:hiddenFill xmlns:a14="http://schemas.microsoft.com/office/drawing/2010/main">
                <a:solidFill>
                  <a:srgbClr val="FFFFFF"/>
                </a:solidFill>
              </a14:hiddenFill>
            </a:ext>
          </a:extLst>
        </p:spPr>
      </p:pic>
      <p:pic>
        <p:nvPicPr>
          <p:cNvPr id="236557" name="Picture 13" descr="vediorbis_421_SQ_THUMB">
            <a:extLst>
              <a:ext uri="{FF2B5EF4-FFF2-40B4-BE49-F238E27FC236}">
                <a16:creationId xmlns:a16="http://schemas.microsoft.com/office/drawing/2014/main" id="{1BCD90AA-380E-D246-A5E8-33B1C3E4A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486886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36558" name="Oval 14">
            <a:extLst>
              <a:ext uri="{FF2B5EF4-FFF2-40B4-BE49-F238E27FC236}">
                <a16:creationId xmlns:a16="http://schemas.microsoft.com/office/drawing/2014/main" id="{41025293-6C55-ED43-946B-F7CC8245B2C8}"/>
              </a:ext>
            </a:extLst>
          </p:cNvPr>
          <p:cNvSpPr>
            <a:spLocks noChangeAspect="1" noChangeArrowheads="1"/>
          </p:cNvSpPr>
          <p:nvPr/>
        </p:nvSpPr>
        <p:spPr bwMode="auto">
          <a:xfrm>
            <a:off x="2927351" y="620714"/>
            <a:ext cx="6492875" cy="8715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6559" name="AutoShape 15">
            <a:hlinkClick r:id="" action="ppaction://noaction" highlightClick="1"/>
            <a:extLst>
              <a:ext uri="{FF2B5EF4-FFF2-40B4-BE49-F238E27FC236}">
                <a16:creationId xmlns:a16="http://schemas.microsoft.com/office/drawing/2014/main" id="{7BF468CE-A29C-1D49-890D-B96E9159712B}"/>
              </a:ext>
            </a:extLst>
          </p:cNvPr>
          <p:cNvSpPr>
            <a:spLocks noChangeArrowheads="1"/>
          </p:cNvSpPr>
          <p:nvPr/>
        </p:nvSpPr>
        <p:spPr bwMode="auto">
          <a:xfrm>
            <a:off x="2063751" y="1628776"/>
            <a:ext cx="360363" cy="360363"/>
          </a:xfrm>
          <a:prstGeom prst="actionButtonHelp">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6560" name="AutoShape 16">
            <a:hlinkClick r:id="" action="ppaction://noaction" highlightClick="1"/>
            <a:extLst>
              <a:ext uri="{FF2B5EF4-FFF2-40B4-BE49-F238E27FC236}">
                <a16:creationId xmlns:a16="http://schemas.microsoft.com/office/drawing/2014/main" id="{0F351373-EEB2-8C40-BA8E-1BAB4A66BC8A}"/>
              </a:ext>
            </a:extLst>
          </p:cNvPr>
          <p:cNvSpPr>
            <a:spLocks noChangeArrowheads="1"/>
          </p:cNvSpPr>
          <p:nvPr/>
        </p:nvSpPr>
        <p:spPr bwMode="auto">
          <a:xfrm>
            <a:off x="2063751" y="3068638"/>
            <a:ext cx="360363" cy="360362"/>
          </a:xfrm>
          <a:prstGeom prst="actionButtonHelp">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36561" name="Text Box 17">
            <a:extLst>
              <a:ext uri="{FF2B5EF4-FFF2-40B4-BE49-F238E27FC236}">
                <a16:creationId xmlns:a16="http://schemas.microsoft.com/office/drawing/2014/main" id="{F8AD9125-0EA2-9C43-9B03-06AB397249B7}"/>
              </a:ext>
            </a:extLst>
          </p:cNvPr>
          <p:cNvSpPr txBox="1">
            <a:spLocks noChangeArrowheads="1"/>
          </p:cNvSpPr>
          <p:nvPr/>
        </p:nvSpPr>
        <p:spPr bwMode="auto">
          <a:xfrm>
            <a:off x="6167438" y="5040314"/>
            <a:ext cx="2520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Vediorbis Rugby Cup : jeu concours</a:t>
            </a:r>
          </a:p>
        </p:txBody>
      </p:sp>
    </p:spTree>
    <p:extLst>
      <p:ext uri="{BB962C8B-B14F-4D97-AF65-F5344CB8AC3E}">
        <p14:creationId xmlns:p14="http://schemas.microsoft.com/office/powerpoint/2010/main" val="4252430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D43C76-6899-6643-9C02-89DA12283BEB}"/>
              </a:ext>
            </a:extLst>
          </p:cNvPr>
          <p:cNvSpPr>
            <a:spLocks noGrp="1"/>
          </p:cNvSpPr>
          <p:nvPr>
            <p:ph type="title"/>
          </p:nvPr>
        </p:nvSpPr>
        <p:spPr/>
        <p:txBody>
          <a:bodyPr/>
          <a:lstStyle/>
          <a:p>
            <a:r>
              <a:rPr lang="fr-FR" dirty="0"/>
              <a:t>Les acteurs du marketing sportif</a:t>
            </a:r>
          </a:p>
        </p:txBody>
      </p:sp>
      <p:sp>
        <p:nvSpPr>
          <p:cNvPr id="3" name="Espace réservé du contenu 2">
            <a:extLst>
              <a:ext uri="{FF2B5EF4-FFF2-40B4-BE49-F238E27FC236}">
                <a16:creationId xmlns:a16="http://schemas.microsoft.com/office/drawing/2014/main" id="{09636936-44A1-FC42-A53C-DF32F561FCCA}"/>
              </a:ext>
            </a:extLst>
          </p:cNvPr>
          <p:cNvSpPr>
            <a:spLocks noGrp="1"/>
          </p:cNvSpPr>
          <p:nvPr>
            <p:ph idx="1"/>
          </p:nvPr>
        </p:nvSpPr>
        <p:spPr/>
        <p:txBody>
          <a:bodyPr>
            <a:normAutofit/>
          </a:bodyPr>
          <a:lstStyle/>
          <a:p>
            <a:r>
              <a:rPr lang="fr-FR" dirty="0"/>
              <a:t>Les annonceurs qui sponsorisent</a:t>
            </a:r>
          </a:p>
          <a:p>
            <a:r>
              <a:rPr lang="fr-FR" dirty="0"/>
              <a:t>Les détenteurs de droits : Les Fédérations / ligues / organisateurs  d'événements</a:t>
            </a:r>
          </a:p>
          <a:p>
            <a:r>
              <a:rPr lang="fr-FR" dirty="0"/>
              <a:t>Les agences qui conseillent ces acteurs dans leur choix leur stratégie etc..</a:t>
            </a:r>
          </a:p>
          <a:p>
            <a:r>
              <a:rPr lang="fr-FR" dirty="0"/>
              <a:t>Les sportifs qui sont porteurs de valeurs et qui séduisent les marques qui cherchent à s'identifier à ces athlètes</a:t>
            </a:r>
          </a:p>
          <a:p>
            <a:r>
              <a:rPr lang="fr-FR" dirty="0"/>
              <a:t>Les clubs, à  la recherche de partenaires à plusieurs niveaux</a:t>
            </a:r>
          </a:p>
          <a:p>
            <a:r>
              <a:rPr lang="fr-FR" dirty="0"/>
              <a:t>Les médias qui jouent un double rôle: diffuser, financer</a:t>
            </a:r>
          </a:p>
          <a:p>
            <a:pPr marL="0" indent="0">
              <a:buNone/>
            </a:pPr>
            <a:endParaRPr lang="fr-FR" dirty="0"/>
          </a:p>
        </p:txBody>
      </p:sp>
    </p:spTree>
    <p:extLst>
      <p:ext uri="{BB962C8B-B14F-4D97-AF65-F5344CB8AC3E}">
        <p14:creationId xmlns:p14="http://schemas.microsoft.com/office/powerpoint/2010/main" val="14591704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p:txBody>
          <a:bodyPr/>
          <a:lstStyle/>
          <a:p>
            <a:r>
              <a:rPr lang="fr-FR" dirty="0"/>
              <a:t>Mission : Traiter les sujets suivants </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p:txBody>
          <a:bodyPr/>
          <a:lstStyle/>
          <a:p>
            <a:r>
              <a:rPr lang="fr-FR" dirty="0"/>
              <a:t>La télé, le média qui a changé les règles sportives</a:t>
            </a:r>
          </a:p>
          <a:p>
            <a:r>
              <a:rPr lang="fr-FR" dirty="0"/>
              <a:t>Orange, le sponsor qui a « supprimé » le stade vélodrome</a:t>
            </a:r>
          </a:p>
          <a:p>
            <a:r>
              <a:rPr lang="fr-FR" dirty="0"/>
              <a:t>La FFF, la fédération la plus puissante de France</a:t>
            </a:r>
          </a:p>
          <a:p>
            <a:r>
              <a:rPr lang="fr-FR" dirty="0"/>
              <a:t>Les supporters de Lens, au service de leur club</a:t>
            </a:r>
          </a:p>
          <a:p>
            <a:r>
              <a:rPr lang="fr-FR" dirty="0"/>
              <a:t>Jordan et Nike, un partenariat gagnant- gagnant</a:t>
            </a:r>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7975819" y="3450019"/>
            <a:ext cx="3757668" cy="2753711"/>
          </a:xfrm>
          <a:prstGeom prst="rect">
            <a:avLst/>
          </a:prstGeom>
        </p:spPr>
      </p:pic>
    </p:spTree>
    <p:extLst>
      <p:ext uri="{BB962C8B-B14F-4D97-AF65-F5344CB8AC3E}">
        <p14:creationId xmlns:p14="http://schemas.microsoft.com/office/powerpoint/2010/main" val="35143994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FF0E0-83C8-9C42-BDD1-ABF46B6D0AD3}"/>
              </a:ext>
            </a:extLst>
          </p:cNvPr>
          <p:cNvSpPr>
            <a:spLocks noGrp="1"/>
          </p:cNvSpPr>
          <p:nvPr>
            <p:ph type="title"/>
          </p:nvPr>
        </p:nvSpPr>
        <p:spPr/>
        <p:txBody>
          <a:bodyPr/>
          <a:lstStyle/>
          <a:p>
            <a:r>
              <a:rPr lang="fr-FR" dirty="0"/>
              <a:t>Le marketing des sportifs</a:t>
            </a:r>
          </a:p>
        </p:txBody>
      </p:sp>
    </p:spTree>
    <p:extLst>
      <p:ext uri="{BB962C8B-B14F-4D97-AF65-F5344CB8AC3E}">
        <p14:creationId xmlns:p14="http://schemas.microsoft.com/office/powerpoint/2010/main" val="4164558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6888B-3589-E243-8E62-6BD521529C8D}"/>
              </a:ext>
            </a:extLst>
          </p:cNvPr>
          <p:cNvSpPr>
            <a:spLocks noGrp="1"/>
          </p:cNvSpPr>
          <p:nvPr>
            <p:ph type="title"/>
          </p:nvPr>
        </p:nvSpPr>
        <p:spPr/>
        <p:txBody>
          <a:bodyPr/>
          <a:lstStyle/>
          <a:p>
            <a:r>
              <a:rPr lang="fr-FR" dirty="0"/>
              <a:t>Le marketing des sportifs</a:t>
            </a:r>
          </a:p>
        </p:txBody>
      </p:sp>
      <p:sp>
        <p:nvSpPr>
          <p:cNvPr id="3" name="Espace réservé du contenu 2">
            <a:extLst>
              <a:ext uri="{FF2B5EF4-FFF2-40B4-BE49-F238E27FC236}">
                <a16:creationId xmlns:a16="http://schemas.microsoft.com/office/drawing/2014/main" id="{580DB6A0-3D4C-934B-B889-2D7A778A5581}"/>
              </a:ext>
            </a:extLst>
          </p:cNvPr>
          <p:cNvSpPr>
            <a:spLocks noGrp="1"/>
          </p:cNvSpPr>
          <p:nvPr>
            <p:ph idx="1"/>
          </p:nvPr>
        </p:nvSpPr>
        <p:spPr/>
        <p:txBody>
          <a:bodyPr/>
          <a:lstStyle/>
          <a:p>
            <a:r>
              <a:rPr lang="fr-FR" dirty="0"/>
              <a:t>Les sportifs ont leur propre stratégie marketing :</a:t>
            </a:r>
          </a:p>
          <a:p>
            <a:pPr lvl="1"/>
            <a:r>
              <a:rPr lang="fr-FR" dirty="0"/>
              <a:t>Ils soignent leur image</a:t>
            </a:r>
          </a:p>
          <a:p>
            <a:pPr lvl="1"/>
            <a:r>
              <a:rPr lang="fr-FR" dirty="0"/>
              <a:t>Ils communiquent auprès de leur communauté</a:t>
            </a:r>
          </a:p>
          <a:p>
            <a:pPr lvl="1"/>
            <a:r>
              <a:rPr lang="fr-FR" dirty="0"/>
              <a:t>Ils ont un « prix »</a:t>
            </a:r>
          </a:p>
          <a:p>
            <a:pPr lvl="1"/>
            <a:r>
              <a:rPr lang="fr-FR" dirty="0"/>
              <a:t>Ils collaborent avec des marques</a:t>
            </a:r>
          </a:p>
          <a:p>
            <a:pPr lvl="1"/>
            <a:r>
              <a:rPr lang="fr-FR" dirty="0"/>
              <a:t>Ils allient sport, business, image de marque, influence</a:t>
            </a:r>
          </a:p>
        </p:txBody>
      </p:sp>
    </p:spTree>
    <p:extLst>
      <p:ext uri="{BB962C8B-B14F-4D97-AF65-F5344CB8AC3E}">
        <p14:creationId xmlns:p14="http://schemas.microsoft.com/office/powerpoint/2010/main" val="32913324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p:txBody>
          <a:bodyPr/>
          <a:lstStyle/>
          <a:p>
            <a:r>
              <a:rPr lang="fr-FR" dirty="0"/>
              <a:t>Mission : Analyser les stratégies marketing des sportifs suivants</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p:txBody>
          <a:bodyPr>
            <a:normAutofit/>
          </a:bodyPr>
          <a:lstStyle/>
          <a:p>
            <a:r>
              <a:rPr lang="fr-FR" sz="2800" dirty="0"/>
              <a:t>Kylian M’</a:t>
            </a:r>
            <a:r>
              <a:rPr lang="fr-FR" sz="2800" dirty="0" err="1"/>
              <a:t>Bappe</a:t>
            </a:r>
            <a:endParaRPr lang="fr-FR" sz="2800" dirty="0"/>
          </a:p>
          <a:p>
            <a:r>
              <a:rPr lang="fr-FR" sz="2800" dirty="0"/>
              <a:t>Lewis Hamilton</a:t>
            </a:r>
          </a:p>
          <a:p>
            <a:r>
              <a:rPr lang="fr-FR" sz="2800" dirty="0"/>
              <a:t>Serena Williams</a:t>
            </a:r>
          </a:p>
          <a:p>
            <a:r>
              <a:rPr lang="fr-FR" sz="2800" dirty="0"/>
              <a:t>Mike </a:t>
            </a:r>
            <a:r>
              <a:rPr lang="fr-FR" sz="2800" dirty="0" err="1"/>
              <a:t>Tyson</a:t>
            </a:r>
            <a:endParaRPr lang="fr-FR" sz="2800" dirty="0"/>
          </a:p>
          <a:p>
            <a:r>
              <a:rPr lang="fr-FR" sz="2800" dirty="0" err="1"/>
              <a:t>Conor</a:t>
            </a:r>
            <a:r>
              <a:rPr lang="fr-FR" sz="2800" dirty="0"/>
              <a:t> McGregor</a:t>
            </a:r>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7975819" y="3450019"/>
            <a:ext cx="3757668" cy="2753711"/>
          </a:xfrm>
          <a:prstGeom prst="rect">
            <a:avLst/>
          </a:prstGeom>
        </p:spPr>
      </p:pic>
    </p:spTree>
    <p:extLst>
      <p:ext uri="{BB962C8B-B14F-4D97-AF65-F5344CB8AC3E}">
        <p14:creationId xmlns:p14="http://schemas.microsoft.com/office/powerpoint/2010/main" val="34818641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FF0E0-83C8-9C42-BDD1-ABF46B6D0AD3}"/>
              </a:ext>
            </a:extLst>
          </p:cNvPr>
          <p:cNvSpPr>
            <a:spLocks noGrp="1"/>
          </p:cNvSpPr>
          <p:nvPr>
            <p:ph type="title"/>
          </p:nvPr>
        </p:nvSpPr>
        <p:spPr/>
        <p:txBody>
          <a:bodyPr>
            <a:normAutofit fontScale="90000"/>
          </a:bodyPr>
          <a:lstStyle/>
          <a:p>
            <a:r>
              <a:rPr lang="fr-FR" dirty="0"/>
              <a:t>Le marketing des ÉVÉNEMENTS SPORTIFS</a:t>
            </a:r>
          </a:p>
        </p:txBody>
      </p:sp>
    </p:spTree>
    <p:extLst>
      <p:ext uri="{BB962C8B-B14F-4D97-AF65-F5344CB8AC3E}">
        <p14:creationId xmlns:p14="http://schemas.microsoft.com/office/powerpoint/2010/main" val="29983904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6888B-3589-E243-8E62-6BD521529C8D}"/>
              </a:ext>
            </a:extLst>
          </p:cNvPr>
          <p:cNvSpPr>
            <a:spLocks noGrp="1"/>
          </p:cNvSpPr>
          <p:nvPr>
            <p:ph type="title"/>
          </p:nvPr>
        </p:nvSpPr>
        <p:spPr/>
        <p:txBody>
          <a:bodyPr/>
          <a:lstStyle/>
          <a:p>
            <a:r>
              <a:rPr lang="fr-FR" dirty="0"/>
              <a:t>Le marketing des événements sportifs</a:t>
            </a:r>
          </a:p>
        </p:txBody>
      </p:sp>
      <p:sp>
        <p:nvSpPr>
          <p:cNvPr id="3" name="Espace réservé du contenu 2">
            <a:extLst>
              <a:ext uri="{FF2B5EF4-FFF2-40B4-BE49-F238E27FC236}">
                <a16:creationId xmlns:a16="http://schemas.microsoft.com/office/drawing/2014/main" id="{580DB6A0-3D4C-934B-B889-2D7A778A5581}"/>
              </a:ext>
            </a:extLst>
          </p:cNvPr>
          <p:cNvSpPr>
            <a:spLocks noGrp="1"/>
          </p:cNvSpPr>
          <p:nvPr>
            <p:ph idx="1"/>
          </p:nvPr>
        </p:nvSpPr>
        <p:spPr/>
        <p:txBody>
          <a:bodyPr/>
          <a:lstStyle/>
          <a:p>
            <a:r>
              <a:rPr lang="fr-FR" dirty="0"/>
              <a:t>Les événements sportifs ont leur propre stratégie marketing :</a:t>
            </a:r>
          </a:p>
          <a:p>
            <a:pPr lvl="1"/>
            <a:r>
              <a:rPr lang="fr-FR" dirty="0"/>
              <a:t>Ils sont dans un environnement concurrentiel</a:t>
            </a:r>
          </a:p>
          <a:p>
            <a:pPr lvl="1"/>
            <a:r>
              <a:rPr lang="fr-FR" dirty="0"/>
              <a:t>Ils cherchent à attirer des  »publics » à leur événement  (spectateurs, sponsors, médias, personnalités etc…)</a:t>
            </a:r>
          </a:p>
          <a:p>
            <a:pPr lvl="1"/>
            <a:r>
              <a:rPr lang="fr-FR" dirty="0"/>
              <a:t>Ils définissent une stratégie marketing (Mix)</a:t>
            </a:r>
          </a:p>
          <a:p>
            <a:pPr lvl="1"/>
            <a:r>
              <a:rPr lang="fr-FR" dirty="0"/>
              <a:t>Ils collaborent avec des marques</a:t>
            </a:r>
          </a:p>
          <a:p>
            <a:pPr lvl="1"/>
            <a:r>
              <a:rPr lang="fr-FR" dirty="0"/>
              <a:t>Ils allient sport, business, image de marque, influence</a:t>
            </a:r>
          </a:p>
        </p:txBody>
      </p:sp>
    </p:spTree>
    <p:extLst>
      <p:ext uri="{BB962C8B-B14F-4D97-AF65-F5344CB8AC3E}">
        <p14:creationId xmlns:p14="http://schemas.microsoft.com/office/powerpoint/2010/main" val="11783963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p:txBody>
          <a:bodyPr>
            <a:normAutofit fontScale="90000"/>
          </a:bodyPr>
          <a:lstStyle/>
          <a:p>
            <a:r>
              <a:rPr lang="fr-FR" dirty="0"/>
              <a:t>Mission : Analyser les stratégies marketing des événements sportifs suivants</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286000"/>
            <a:ext cx="9601200" cy="3581400"/>
          </a:xfrm>
        </p:spPr>
        <p:txBody>
          <a:bodyPr>
            <a:normAutofit/>
          </a:bodyPr>
          <a:lstStyle/>
          <a:p>
            <a:r>
              <a:rPr lang="fr-FR" sz="2800" dirty="0"/>
              <a:t>Tour de France 2022</a:t>
            </a:r>
          </a:p>
          <a:p>
            <a:r>
              <a:rPr lang="fr-FR" sz="2800" dirty="0"/>
              <a:t>JO Paris 2024</a:t>
            </a:r>
          </a:p>
          <a:p>
            <a:r>
              <a:rPr lang="fr-FR" sz="2800" dirty="0"/>
              <a:t>Coupe du Monde de Football 2022</a:t>
            </a:r>
          </a:p>
          <a:p>
            <a:r>
              <a:rPr lang="fr-FR" sz="2800" dirty="0"/>
              <a:t>Championnat du monde de ski alpin 2023</a:t>
            </a:r>
          </a:p>
          <a:p>
            <a:r>
              <a:rPr lang="fr-FR" sz="2800" dirty="0"/>
              <a:t>Tournoi des 6 Nations 2023</a:t>
            </a:r>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8171758" y="3450019"/>
            <a:ext cx="3757668" cy="2753711"/>
          </a:xfrm>
          <a:prstGeom prst="rect">
            <a:avLst/>
          </a:prstGeom>
        </p:spPr>
      </p:pic>
    </p:spTree>
    <p:extLst>
      <p:ext uri="{BB962C8B-B14F-4D97-AF65-F5344CB8AC3E}">
        <p14:creationId xmlns:p14="http://schemas.microsoft.com/office/powerpoint/2010/main" val="286867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ext Box 3">
            <a:extLst>
              <a:ext uri="{FF2B5EF4-FFF2-40B4-BE49-F238E27FC236}">
                <a16:creationId xmlns:a16="http://schemas.microsoft.com/office/drawing/2014/main" id="{26E8ADDC-5596-844F-96D5-A36BF2F53B08}"/>
              </a:ext>
            </a:extLst>
          </p:cNvPr>
          <p:cNvSpPr txBox="1">
            <a:spLocks noChangeArrowheads="1"/>
          </p:cNvSpPr>
          <p:nvPr/>
        </p:nvSpPr>
        <p:spPr bwMode="auto">
          <a:xfrm>
            <a:off x="2782888" y="393382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65221" name="Text Box 5">
            <a:extLst>
              <a:ext uri="{FF2B5EF4-FFF2-40B4-BE49-F238E27FC236}">
                <a16:creationId xmlns:a16="http://schemas.microsoft.com/office/drawing/2014/main" id="{7BAF3C6C-222A-4D48-952E-1627F4441FA5}"/>
              </a:ext>
            </a:extLst>
          </p:cNvPr>
          <p:cNvSpPr txBox="1">
            <a:spLocks noChangeArrowheads="1"/>
          </p:cNvSpPr>
          <p:nvPr/>
        </p:nvSpPr>
        <p:spPr bwMode="auto">
          <a:xfrm>
            <a:off x="4583114" y="836613"/>
            <a:ext cx="2593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…une </a:t>
            </a:r>
            <a:r>
              <a:rPr lang="fr-FR" altLang="fr-FR" b="1">
                <a:solidFill>
                  <a:srgbClr val="FF6600"/>
                </a:solidFill>
              </a:rPr>
              <a:t>pratique</a:t>
            </a:r>
          </a:p>
        </p:txBody>
      </p:sp>
      <p:sp>
        <p:nvSpPr>
          <p:cNvPr id="265222" name="Text Box 6">
            <a:extLst>
              <a:ext uri="{FF2B5EF4-FFF2-40B4-BE49-F238E27FC236}">
                <a16:creationId xmlns:a16="http://schemas.microsoft.com/office/drawing/2014/main" id="{32CBAA96-B562-4F44-96B6-219464B6CC9D}"/>
              </a:ext>
            </a:extLst>
          </p:cNvPr>
          <p:cNvSpPr txBox="1">
            <a:spLocks noChangeArrowheads="1"/>
          </p:cNvSpPr>
          <p:nvPr/>
        </p:nvSpPr>
        <p:spPr bwMode="auto">
          <a:xfrm>
            <a:off x="2351089" y="1844676"/>
            <a:ext cx="28797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dirty="0"/>
              <a:t>qui s’adresse à tous les âges, le niveau de vie, l'état de santé </a:t>
            </a:r>
          </a:p>
        </p:txBody>
      </p:sp>
      <p:sp>
        <p:nvSpPr>
          <p:cNvPr id="265224" name="Text Box 8">
            <a:extLst>
              <a:ext uri="{FF2B5EF4-FFF2-40B4-BE49-F238E27FC236}">
                <a16:creationId xmlns:a16="http://schemas.microsoft.com/office/drawing/2014/main" id="{67696E87-1386-5744-B3E1-72F6F4D11D59}"/>
              </a:ext>
            </a:extLst>
          </p:cNvPr>
          <p:cNvSpPr txBox="1">
            <a:spLocks noChangeArrowheads="1"/>
          </p:cNvSpPr>
          <p:nvPr/>
        </p:nvSpPr>
        <p:spPr bwMode="auto">
          <a:xfrm>
            <a:off x="2351089" y="3095626"/>
            <a:ext cx="24479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amplifiée par l’augmentation du temps libre</a:t>
            </a:r>
          </a:p>
        </p:txBody>
      </p:sp>
      <p:sp>
        <p:nvSpPr>
          <p:cNvPr id="265225" name="Text Box 9">
            <a:extLst>
              <a:ext uri="{FF2B5EF4-FFF2-40B4-BE49-F238E27FC236}">
                <a16:creationId xmlns:a16="http://schemas.microsoft.com/office/drawing/2014/main" id="{29578CE9-857B-C14C-B11C-7AE3C22A79BF}"/>
              </a:ext>
            </a:extLst>
          </p:cNvPr>
          <p:cNvSpPr txBox="1">
            <a:spLocks noChangeArrowheads="1"/>
          </p:cNvSpPr>
          <p:nvPr/>
        </p:nvSpPr>
        <p:spPr bwMode="auto">
          <a:xfrm>
            <a:off x="2351089" y="4981576"/>
            <a:ext cx="151288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accessible</a:t>
            </a:r>
          </a:p>
        </p:txBody>
      </p:sp>
      <p:sp>
        <p:nvSpPr>
          <p:cNvPr id="265227" name="Text Box 11">
            <a:extLst>
              <a:ext uri="{FF2B5EF4-FFF2-40B4-BE49-F238E27FC236}">
                <a16:creationId xmlns:a16="http://schemas.microsoft.com/office/drawing/2014/main" id="{4B910A8B-63F6-1E4F-8C70-F6E69E70124A}"/>
              </a:ext>
            </a:extLst>
          </p:cNvPr>
          <p:cNvSpPr txBox="1">
            <a:spLocks noChangeArrowheads="1"/>
          </p:cNvSpPr>
          <p:nvPr/>
        </p:nvSpPr>
        <p:spPr bwMode="auto">
          <a:xfrm>
            <a:off x="5878513" y="4403726"/>
            <a:ext cx="34353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individuellement/groupe</a:t>
            </a:r>
          </a:p>
        </p:txBody>
      </p:sp>
      <p:sp>
        <p:nvSpPr>
          <p:cNvPr id="265228" name="Text Box 12">
            <a:extLst>
              <a:ext uri="{FF2B5EF4-FFF2-40B4-BE49-F238E27FC236}">
                <a16:creationId xmlns:a16="http://schemas.microsoft.com/office/drawing/2014/main" id="{94AC9DD9-E1DD-784B-8C2B-77F5B6D0AD82}"/>
              </a:ext>
            </a:extLst>
          </p:cNvPr>
          <p:cNvSpPr txBox="1">
            <a:spLocks noChangeArrowheads="1"/>
          </p:cNvSpPr>
          <p:nvPr/>
        </p:nvSpPr>
        <p:spPr bwMode="auto">
          <a:xfrm>
            <a:off x="5878514" y="4764089"/>
            <a:ext cx="41052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dans le cadre/en dehors d’assos sportives</a:t>
            </a:r>
          </a:p>
        </p:txBody>
      </p:sp>
      <p:sp>
        <p:nvSpPr>
          <p:cNvPr id="265229" name="Text Box 13">
            <a:extLst>
              <a:ext uri="{FF2B5EF4-FFF2-40B4-BE49-F238E27FC236}">
                <a16:creationId xmlns:a16="http://schemas.microsoft.com/office/drawing/2014/main" id="{BF4A3045-825C-3F44-A33D-AE941393E546}"/>
              </a:ext>
            </a:extLst>
          </p:cNvPr>
          <p:cNvSpPr txBox="1">
            <a:spLocks noChangeArrowheads="1"/>
          </p:cNvSpPr>
          <p:nvPr/>
        </p:nvSpPr>
        <p:spPr bwMode="auto">
          <a:xfrm>
            <a:off x="4727575" y="1643064"/>
            <a:ext cx="381793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buFontTx/>
              <a:buChar char="•"/>
            </a:pPr>
            <a:r>
              <a:rPr lang="fr-FR" altLang="fr-FR" sz="1500"/>
              <a:t>marche p/ personnes âgées</a:t>
            </a:r>
          </a:p>
          <a:p>
            <a:pPr lvl="2">
              <a:buFontTx/>
              <a:buChar char="•"/>
            </a:pPr>
            <a:r>
              <a:rPr lang="fr-FR" altLang="fr-FR" sz="1500"/>
              <a:t>sports collectifs p/ enfants</a:t>
            </a:r>
          </a:p>
          <a:p>
            <a:pPr lvl="2">
              <a:buFontTx/>
              <a:buChar char="•"/>
            </a:pPr>
            <a:r>
              <a:rPr lang="fr-FR" altLang="fr-FR" sz="1500"/>
              <a:t>natation p/ rééducation, etc.</a:t>
            </a:r>
          </a:p>
        </p:txBody>
      </p:sp>
      <p:sp>
        <p:nvSpPr>
          <p:cNvPr id="265230" name="Text Box 14">
            <a:extLst>
              <a:ext uri="{FF2B5EF4-FFF2-40B4-BE49-F238E27FC236}">
                <a16:creationId xmlns:a16="http://schemas.microsoft.com/office/drawing/2014/main" id="{734F6C8E-1C18-B64D-B040-186E9C0519FC}"/>
              </a:ext>
            </a:extLst>
          </p:cNvPr>
          <p:cNvSpPr txBox="1">
            <a:spLocks noChangeArrowheads="1"/>
          </p:cNvSpPr>
          <p:nvPr/>
        </p:nvSpPr>
        <p:spPr bwMode="auto">
          <a:xfrm>
            <a:off x="5878513" y="5300664"/>
            <a:ext cx="40195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de nombreux sports ne nécessitent aucun investissement financier</a:t>
            </a:r>
          </a:p>
        </p:txBody>
      </p:sp>
      <p:sp>
        <p:nvSpPr>
          <p:cNvPr id="265231" name="Text Box 15">
            <a:extLst>
              <a:ext uri="{FF2B5EF4-FFF2-40B4-BE49-F238E27FC236}">
                <a16:creationId xmlns:a16="http://schemas.microsoft.com/office/drawing/2014/main" id="{D88D8313-D5A4-1047-8280-17465C886737}"/>
              </a:ext>
            </a:extLst>
          </p:cNvPr>
          <p:cNvSpPr txBox="1">
            <a:spLocks noChangeArrowheads="1"/>
          </p:cNvSpPr>
          <p:nvPr/>
        </p:nvSpPr>
        <p:spPr bwMode="auto">
          <a:xfrm>
            <a:off x="5126038" y="3141663"/>
            <a:ext cx="4787900"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nSpc>
                <a:spcPct val="80000"/>
              </a:lnSpc>
              <a:spcBef>
                <a:spcPct val="20000"/>
              </a:spcBef>
              <a:buClr>
                <a:schemeClr val="tx1"/>
              </a:buClr>
              <a:buFont typeface="Wingdings" pitchFamily="2" charset="2"/>
              <a:buNone/>
            </a:pPr>
            <a:r>
              <a:rPr lang="fr-FR" altLang="fr-FR" sz="1500"/>
              <a:t>88% des hommes et 78% des femmes de 15 à 75 ans déclarent avoir une activité physique ou sportive, Insee juin 2004</a:t>
            </a:r>
          </a:p>
          <a:p>
            <a:pPr>
              <a:spcBef>
                <a:spcPct val="50000"/>
              </a:spcBef>
            </a:pPr>
            <a:endParaRPr lang="fr-FR" altLang="fr-FR"/>
          </a:p>
        </p:txBody>
      </p:sp>
      <p:sp>
        <p:nvSpPr>
          <p:cNvPr id="265239" name="AutoShape 23">
            <a:extLst>
              <a:ext uri="{FF2B5EF4-FFF2-40B4-BE49-F238E27FC236}">
                <a16:creationId xmlns:a16="http://schemas.microsoft.com/office/drawing/2014/main" id="{48497E10-2705-EF47-8B34-D0E1D9FED30B}"/>
              </a:ext>
            </a:extLst>
          </p:cNvPr>
          <p:cNvSpPr>
            <a:spLocks/>
          </p:cNvSpPr>
          <p:nvPr/>
        </p:nvSpPr>
        <p:spPr bwMode="auto">
          <a:xfrm>
            <a:off x="5519739" y="1701801"/>
            <a:ext cx="71437" cy="792163"/>
          </a:xfrm>
          <a:prstGeom prst="leftBrace">
            <a:avLst>
              <a:gd name="adj1" fmla="val 9240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5240" name="AutoShape 24">
            <a:extLst>
              <a:ext uri="{FF2B5EF4-FFF2-40B4-BE49-F238E27FC236}">
                <a16:creationId xmlns:a16="http://schemas.microsoft.com/office/drawing/2014/main" id="{87EBBEE1-9772-C142-BDC4-8302B3663196}"/>
              </a:ext>
            </a:extLst>
          </p:cNvPr>
          <p:cNvSpPr>
            <a:spLocks/>
          </p:cNvSpPr>
          <p:nvPr/>
        </p:nvSpPr>
        <p:spPr bwMode="auto">
          <a:xfrm>
            <a:off x="5591175" y="4437063"/>
            <a:ext cx="82550" cy="1439862"/>
          </a:xfrm>
          <a:prstGeom prst="leftBrace">
            <a:avLst>
              <a:gd name="adj1" fmla="val 14535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5242" name="Oval 26">
            <a:extLst>
              <a:ext uri="{FF2B5EF4-FFF2-40B4-BE49-F238E27FC236}">
                <a16:creationId xmlns:a16="http://schemas.microsoft.com/office/drawing/2014/main" id="{1538E992-823D-A048-B65B-EFB4E2BA3768}"/>
              </a:ext>
            </a:extLst>
          </p:cNvPr>
          <p:cNvSpPr>
            <a:spLocks noChangeArrowheads="1"/>
          </p:cNvSpPr>
          <p:nvPr/>
        </p:nvSpPr>
        <p:spPr bwMode="auto">
          <a:xfrm>
            <a:off x="4295775" y="765176"/>
            <a:ext cx="2484438" cy="5762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5257" name="AutoShape 41">
            <a:extLst>
              <a:ext uri="{FF2B5EF4-FFF2-40B4-BE49-F238E27FC236}">
                <a16:creationId xmlns:a16="http://schemas.microsoft.com/office/drawing/2014/main" id="{3F472CC3-8EC9-1B48-8950-D18900961D6B}"/>
              </a:ext>
            </a:extLst>
          </p:cNvPr>
          <p:cNvSpPr>
            <a:spLocks/>
          </p:cNvSpPr>
          <p:nvPr/>
        </p:nvSpPr>
        <p:spPr bwMode="auto">
          <a:xfrm>
            <a:off x="5557839" y="3068639"/>
            <a:ext cx="71437" cy="649287"/>
          </a:xfrm>
          <a:prstGeom prst="leftBrace">
            <a:avLst>
              <a:gd name="adj1" fmla="val 7574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5260" name="Text Box 44">
            <a:extLst>
              <a:ext uri="{FF2B5EF4-FFF2-40B4-BE49-F238E27FC236}">
                <a16:creationId xmlns:a16="http://schemas.microsoft.com/office/drawing/2014/main" id="{54DCC88F-C373-D746-802B-881E4F7E87F1}"/>
              </a:ext>
            </a:extLst>
          </p:cNvPr>
          <p:cNvSpPr txBox="1">
            <a:spLocks noChangeArrowheads="1"/>
          </p:cNvSpPr>
          <p:nvPr/>
        </p:nvSpPr>
        <p:spPr bwMode="auto">
          <a:xfrm>
            <a:off x="2063750" y="333376"/>
            <a:ext cx="3600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sport c’est….</a:t>
            </a:r>
          </a:p>
        </p:txBody>
      </p:sp>
      <p:sp>
        <p:nvSpPr>
          <p:cNvPr id="265261" name="Text Box 45">
            <a:extLst>
              <a:ext uri="{FF2B5EF4-FFF2-40B4-BE49-F238E27FC236}">
                <a16:creationId xmlns:a16="http://schemas.microsoft.com/office/drawing/2014/main" id="{590219C1-8658-E846-9D30-88095E3477BD}"/>
              </a:ext>
            </a:extLst>
          </p:cNvPr>
          <p:cNvSpPr txBox="1">
            <a:spLocks noChangeArrowheads="1"/>
          </p:cNvSpPr>
          <p:nvPr/>
        </p:nvSpPr>
        <p:spPr bwMode="auto">
          <a:xfrm>
            <a:off x="7067550" y="6237289"/>
            <a:ext cx="3600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t>… mais c’est aussi….</a:t>
            </a:r>
          </a:p>
        </p:txBody>
      </p:sp>
    </p:spTree>
    <p:extLst>
      <p:ext uri="{BB962C8B-B14F-4D97-AF65-F5344CB8AC3E}">
        <p14:creationId xmlns:p14="http://schemas.microsoft.com/office/powerpoint/2010/main" val="20756096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FF0E0-83C8-9C42-BDD1-ABF46B6D0AD3}"/>
              </a:ext>
            </a:extLst>
          </p:cNvPr>
          <p:cNvSpPr>
            <a:spLocks noGrp="1"/>
          </p:cNvSpPr>
          <p:nvPr>
            <p:ph type="title"/>
          </p:nvPr>
        </p:nvSpPr>
        <p:spPr/>
        <p:txBody>
          <a:bodyPr>
            <a:normAutofit fontScale="90000"/>
          </a:bodyPr>
          <a:lstStyle/>
          <a:p>
            <a:r>
              <a:rPr lang="fr-FR" dirty="0"/>
              <a:t>Le marketing des infrastructures </a:t>
            </a:r>
            <a:r>
              <a:rPr lang="fr-FR" dirty="0" err="1"/>
              <a:t>SPORTIveS</a:t>
            </a:r>
            <a:endParaRPr lang="fr-FR" dirty="0"/>
          </a:p>
        </p:txBody>
      </p:sp>
    </p:spTree>
    <p:extLst>
      <p:ext uri="{BB962C8B-B14F-4D97-AF65-F5344CB8AC3E}">
        <p14:creationId xmlns:p14="http://schemas.microsoft.com/office/powerpoint/2010/main" val="33355355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6888B-3589-E243-8E62-6BD521529C8D}"/>
              </a:ext>
            </a:extLst>
          </p:cNvPr>
          <p:cNvSpPr>
            <a:spLocks noGrp="1"/>
          </p:cNvSpPr>
          <p:nvPr>
            <p:ph type="title"/>
          </p:nvPr>
        </p:nvSpPr>
        <p:spPr/>
        <p:txBody>
          <a:bodyPr/>
          <a:lstStyle/>
          <a:p>
            <a:r>
              <a:rPr lang="fr-FR" dirty="0"/>
              <a:t>Le marketing des infrastructures sportives</a:t>
            </a:r>
          </a:p>
        </p:txBody>
      </p:sp>
      <p:sp>
        <p:nvSpPr>
          <p:cNvPr id="3" name="Espace réservé du contenu 2">
            <a:extLst>
              <a:ext uri="{FF2B5EF4-FFF2-40B4-BE49-F238E27FC236}">
                <a16:creationId xmlns:a16="http://schemas.microsoft.com/office/drawing/2014/main" id="{580DB6A0-3D4C-934B-B889-2D7A778A5581}"/>
              </a:ext>
            </a:extLst>
          </p:cNvPr>
          <p:cNvSpPr>
            <a:spLocks noGrp="1"/>
          </p:cNvSpPr>
          <p:nvPr>
            <p:ph idx="1"/>
          </p:nvPr>
        </p:nvSpPr>
        <p:spPr/>
        <p:txBody>
          <a:bodyPr/>
          <a:lstStyle/>
          <a:p>
            <a:r>
              <a:rPr lang="fr-FR" dirty="0"/>
              <a:t>Les infrastructures sportives ont leur propre stratégie marketing :</a:t>
            </a:r>
          </a:p>
          <a:p>
            <a:pPr lvl="1"/>
            <a:r>
              <a:rPr lang="fr-FR" dirty="0"/>
              <a:t>Elles sont dans un environnement concurrentiel</a:t>
            </a:r>
          </a:p>
          <a:p>
            <a:pPr lvl="1"/>
            <a:r>
              <a:rPr lang="fr-FR" dirty="0"/>
              <a:t>Elles cherchent à attirer des  événements  (compétitions sportives ou autres)</a:t>
            </a:r>
          </a:p>
          <a:p>
            <a:pPr lvl="1"/>
            <a:r>
              <a:rPr lang="fr-FR" dirty="0"/>
              <a:t>Elles définissent une stratégie marketing (Mix)</a:t>
            </a:r>
          </a:p>
          <a:p>
            <a:pPr lvl="1"/>
            <a:r>
              <a:rPr lang="fr-FR" dirty="0"/>
              <a:t>Elles collaborent avec des marques</a:t>
            </a:r>
          </a:p>
          <a:p>
            <a:pPr lvl="1"/>
            <a:r>
              <a:rPr lang="fr-FR" dirty="0"/>
              <a:t>Elles allient sport, business, image de marque, influence</a:t>
            </a:r>
          </a:p>
        </p:txBody>
      </p:sp>
    </p:spTree>
    <p:extLst>
      <p:ext uri="{BB962C8B-B14F-4D97-AF65-F5344CB8AC3E}">
        <p14:creationId xmlns:p14="http://schemas.microsoft.com/office/powerpoint/2010/main" val="42529609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p:txBody>
          <a:bodyPr>
            <a:normAutofit fontScale="90000"/>
          </a:bodyPr>
          <a:lstStyle/>
          <a:p>
            <a:r>
              <a:rPr lang="fr-FR" dirty="0"/>
              <a:t>Mission : Analyser les stratégies marketing des infrastructures sportives suivantes</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286000"/>
            <a:ext cx="9601200" cy="3581400"/>
          </a:xfrm>
        </p:spPr>
        <p:txBody>
          <a:bodyPr>
            <a:normAutofit/>
          </a:bodyPr>
          <a:lstStyle/>
          <a:p>
            <a:r>
              <a:rPr lang="fr-FR" sz="2800" dirty="0"/>
              <a:t>Roland Garros</a:t>
            </a:r>
          </a:p>
          <a:p>
            <a:r>
              <a:rPr lang="fr-FR" sz="2800" dirty="0"/>
              <a:t>Stade de France</a:t>
            </a:r>
          </a:p>
          <a:p>
            <a:r>
              <a:rPr lang="fr-FR" sz="2800" dirty="0"/>
              <a:t>Piscine Suzanne </a:t>
            </a:r>
            <a:r>
              <a:rPr lang="fr-FR" sz="2800" dirty="0" err="1"/>
              <a:t>Berlioux</a:t>
            </a:r>
            <a:r>
              <a:rPr lang="fr-FR" sz="2800" dirty="0"/>
              <a:t> à Paris</a:t>
            </a:r>
          </a:p>
          <a:p>
            <a:r>
              <a:rPr lang="fr-FR" sz="2800" dirty="0"/>
              <a:t>Stade Pierre de Coubertin à Paris</a:t>
            </a:r>
          </a:p>
          <a:p>
            <a:r>
              <a:rPr lang="fr-FR" sz="2800" dirty="0"/>
              <a:t>Patinoire olympique de l’Accor </a:t>
            </a:r>
            <a:r>
              <a:rPr lang="fr-FR" sz="2800" dirty="0" err="1"/>
              <a:t>Arena</a:t>
            </a:r>
            <a:endParaRPr lang="fr-FR" sz="2800" dirty="0"/>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8171758" y="3450019"/>
            <a:ext cx="3757668" cy="2753711"/>
          </a:xfrm>
          <a:prstGeom prst="rect">
            <a:avLst/>
          </a:prstGeom>
        </p:spPr>
      </p:pic>
    </p:spTree>
    <p:extLst>
      <p:ext uri="{BB962C8B-B14F-4D97-AF65-F5344CB8AC3E}">
        <p14:creationId xmlns:p14="http://schemas.microsoft.com/office/powerpoint/2010/main" val="19586349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FF0E0-83C8-9C42-BDD1-ABF46B6D0AD3}"/>
              </a:ext>
            </a:extLst>
          </p:cNvPr>
          <p:cNvSpPr>
            <a:spLocks noGrp="1"/>
          </p:cNvSpPr>
          <p:nvPr>
            <p:ph type="title"/>
          </p:nvPr>
        </p:nvSpPr>
        <p:spPr/>
        <p:txBody>
          <a:bodyPr>
            <a:normAutofit/>
          </a:bodyPr>
          <a:lstStyle/>
          <a:p>
            <a:r>
              <a:rPr lang="fr-FR" dirty="0"/>
              <a:t>Le équipementiers </a:t>
            </a:r>
            <a:r>
              <a:rPr lang="fr-FR" dirty="0" err="1"/>
              <a:t>SPORTIfS</a:t>
            </a:r>
            <a:endParaRPr lang="fr-FR" dirty="0"/>
          </a:p>
        </p:txBody>
      </p:sp>
    </p:spTree>
    <p:extLst>
      <p:ext uri="{BB962C8B-B14F-4D97-AF65-F5344CB8AC3E}">
        <p14:creationId xmlns:p14="http://schemas.microsoft.com/office/powerpoint/2010/main" val="38135369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6888B-3589-E243-8E62-6BD521529C8D}"/>
              </a:ext>
            </a:extLst>
          </p:cNvPr>
          <p:cNvSpPr>
            <a:spLocks noGrp="1"/>
          </p:cNvSpPr>
          <p:nvPr>
            <p:ph type="title"/>
          </p:nvPr>
        </p:nvSpPr>
        <p:spPr/>
        <p:txBody>
          <a:bodyPr/>
          <a:lstStyle/>
          <a:p>
            <a:r>
              <a:rPr lang="fr-FR" dirty="0"/>
              <a:t>Le marketing des équipementiers sportifs</a:t>
            </a:r>
          </a:p>
        </p:txBody>
      </p:sp>
      <p:sp>
        <p:nvSpPr>
          <p:cNvPr id="3" name="Espace réservé du contenu 2">
            <a:extLst>
              <a:ext uri="{FF2B5EF4-FFF2-40B4-BE49-F238E27FC236}">
                <a16:creationId xmlns:a16="http://schemas.microsoft.com/office/drawing/2014/main" id="{580DB6A0-3D4C-934B-B889-2D7A778A5581}"/>
              </a:ext>
            </a:extLst>
          </p:cNvPr>
          <p:cNvSpPr>
            <a:spLocks noGrp="1"/>
          </p:cNvSpPr>
          <p:nvPr>
            <p:ph idx="1"/>
          </p:nvPr>
        </p:nvSpPr>
        <p:spPr/>
        <p:txBody>
          <a:bodyPr/>
          <a:lstStyle/>
          <a:p>
            <a:r>
              <a:rPr lang="fr-FR" dirty="0"/>
              <a:t>Les équipementiers sportifs ont leur propre stratégie marketing :</a:t>
            </a:r>
          </a:p>
          <a:p>
            <a:pPr lvl="1"/>
            <a:r>
              <a:rPr lang="fr-FR" dirty="0"/>
              <a:t>Ils sont dans un environnement concurrentiel</a:t>
            </a:r>
          </a:p>
          <a:p>
            <a:pPr lvl="1"/>
            <a:r>
              <a:rPr lang="fr-FR" dirty="0"/>
              <a:t>Ils définissent une stratégie marketing (Mix)</a:t>
            </a:r>
          </a:p>
          <a:p>
            <a:pPr lvl="1"/>
            <a:r>
              <a:rPr lang="fr-FR" dirty="0"/>
              <a:t>Ils ont un positionnement concurrentiel</a:t>
            </a:r>
          </a:p>
          <a:p>
            <a:pPr lvl="1"/>
            <a:r>
              <a:rPr lang="fr-FR" dirty="0"/>
              <a:t>Ils collaborent avec des sportifs</a:t>
            </a:r>
          </a:p>
          <a:p>
            <a:pPr lvl="1"/>
            <a:r>
              <a:rPr lang="fr-FR" dirty="0"/>
              <a:t>Ils s’apparentent à des marques traditionnelles</a:t>
            </a:r>
          </a:p>
        </p:txBody>
      </p:sp>
      <p:sp>
        <p:nvSpPr>
          <p:cNvPr id="4" name="Rectangle 3">
            <a:extLst>
              <a:ext uri="{FF2B5EF4-FFF2-40B4-BE49-F238E27FC236}">
                <a16:creationId xmlns:a16="http://schemas.microsoft.com/office/drawing/2014/main" id="{A82DFC2E-5DEB-0D42-8A9C-D636E21C1007}"/>
              </a:ext>
            </a:extLst>
          </p:cNvPr>
          <p:cNvSpPr/>
          <p:nvPr/>
        </p:nvSpPr>
        <p:spPr>
          <a:xfrm>
            <a:off x="2367370" y="6137846"/>
            <a:ext cx="3073149" cy="369332"/>
          </a:xfrm>
          <a:prstGeom prst="rect">
            <a:avLst/>
          </a:prstGeom>
        </p:spPr>
        <p:txBody>
          <a:bodyPr wrap="none">
            <a:spAutoFit/>
          </a:bodyPr>
          <a:lstStyle/>
          <a:p>
            <a:r>
              <a:rPr lang="fr-FR" dirty="0">
                <a:solidFill>
                  <a:srgbClr val="FF0000"/>
                </a:solidFill>
              </a:rPr>
              <a:t>https://</a:t>
            </a:r>
            <a:r>
              <a:rPr lang="fr-FR" dirty="0" err="1">
                <a:solidFill>
                  <a:srgbClr val="FF0000"/>
                </a:solidFill>
              </a:rPr>
              <a:t>youtu.be</a:t>
            </a:r>
            <a:r>
              <a:rPr lang="fr-FR" dirty="0">
                <a:solidFill>
                  <a:srgbClr val="FF0000"/>
                </a:solidFill>
              </a:rPr>
              <a:t>/</a:t>
            </a:r>
            <a:r>
              <a:rPr lang="fr-FR" dirty="0" err="1">
                <a:solidFill>
                  <a:srgbClr val="FF0000"/>
                </a:solidFill>
              </a:rPr>
              <a:t>Tou-XfgucpE</a:t>
            </a:r>
            <a:endParaRPr lang="fr-FR" dirty="0">
              <a:solidFill>
                <a:srgbClr val="FF0000"/>
              </a:solidFill>
            </a:endParaRPr>
          </a:p>
        </p:txBody>
      </p:sp>
    </p:spTree>
    <p:extLst>
      <p:ext uri="{BB962C8B-B14F-4D97-AF65-F5344CB8AC3E}">
        <p14:creationId xmlns:p14="http://schemas.microsoft.com/office/powerpoint/2010/main" val="10594568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p:txBody>
          <a:bodyPr>
            <a:normAutofit fontScale="90000"/>
          </a:bodyPr>
          <a:lstStyle/>
          <a:p>
            <a:r>
              <a:rPr lang="fr-FR" dirty="0"/>
              <a:t>Mission : Analyser les stratégies marketing des équipementiers sportifs suivants</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286000"/>
            <a:ext cx="9601200" cy="3581400"/>
          </a:xfrm>
        </p:spPr>
        <p:txBody>
          <a:bodyPr>
            <a:normAutofit/>
          </a:bodyPr>
          <a:lstStyle/>
          <a:p>
            <a:r>
              <a:rPr lang="fr-FR" sz="2800" dirty="0"/>
              <a:t>Adidas</a:t>
            </a:r>
          </a:p>
          <a:p>
            <a:r>
              <a:rPr lang="fr-FR" sz="2800" dirty="0"/>
              <a:t>Salomon</a:t>
            </a:r>
          </a:p>
          <a:p>
            <a:r>
              <a:rPr lang="fr-FR" sz="2800" dirty="0"/>
              <a:t>Lafuma</a:t>
            </a:r>
          </a:p>
          <a:p>
            <a:r>
              <a:rPr lang="fr-FR" sz="2800" dirty="0"/>
              <a:t>Prieur</a:t>
            </a:r>
          </a:p>
          <a:p>
            <a:r>
              <a:rPr lang="fr-FR" sz="2800" dirty="0"/>
              <a:t>Wilson</a:t>
            </a:r>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8171758" y="3450019"/>
            <a:ext cx="3757668" cy="2753711"/>
          </a:xfrm>
          <a:prstGeom prst="rect">
            <a:avLst/>
          </a:prstGeom>
        </p:spPr>
      </p:pic>
    </p:spTree>
    <p:extLst>
      <p:ext uri="{BB962C8B-B14F-4D97-AF65-F5344CB8AC3E}">
        <p14:creationId xmlns:p14="http://schemas.microsoft.com/office/powerpoint/2010/main" val="10836788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1CDAF-CD87-F847-AA1C-702EE6B60940}"/>
              </a:ext>
            </a:extLst>
          </p:cNvPr>
          <p:cNvSpPr>
            <a:spLocks noGrp="1"/>
          </p:cNvSpPr>
          <p:nvPr>
            <p:ph type="title"/>
          </p:nvPr>
        </p:nvSpPr>
        <p:spPr/>
        <p:txBody>
          <a:bodyPr/>
          <a:lstStyle/>
          <a:p>
            <a:r>
              <a:rPr lang="fr-FR" dirty="0"/>
              <a:t>Étude de cas</a:t>
            </a:r>
          </a:p>
        </p:txBody>
      </p:sp>
      <p:sp>
        <p:nvSpPr>
          <p:cNvPr id="3" name="Espace réservé du texte 2">
            <a:extLst>
              <a:ext uri="{FF2B5EF4-FFF2-40B4-BE49-F238E27FC236}">
                <a16:creationId xmlns:a16="http://schemas.microsoft.com/office/drawing/2014/main" id="{E7418C08-4832-0743-B910-BCDD773536CF}"/>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8115124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p:txBody>
          <a:bodyPr>
            <a:normAutofit/>
          </a:bodyPr>
          <a:lstStyle/>
          <a:p>
            <a:r>
              <a:rPr lang="fr-FR" dirty="0"/>
              <a:t>Mission : organiser un événement sportif de A à Z</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286000"/>
            <a:ext cx="9601200" cy="3581400"/>
          </a:xfrm>
        </p:spPr>
        <p:txBody>
          <a:bodyPr>
            <a:normAutofit/>
          </a:bodyPr>
          <a:lstStyle/>
          <a:p>
            <a:r>
              <a:rPr lang="fr-FR" sz="2800" dirty="0"/>
              <a:t>Street Hockey</a:t>
            </a:r>
          </a:p>
          <a:p>
            <a:r>
              <a:rPr lang="fr-FR" sz="2800" dirty="0"/>
              <a:t>F4</a:t>
            </a:r>
          </a:p>
          <a:p>
            <a:r>
              <a:rPr lang="fr-FR" sz="2800" dirty="0"/>
              <a:t>Cricket</a:t>
            </a:r>
          </a:p>
          <a:p>
            <a:r>
              <a:rPr lang="fr-FR" sz="2800" dirty="0" err="1"/>
              <a:t>Pickleball</a:t>
            </a:r>
            <a:endParaRPr lang="fr-FR" sz="2800" dirty="0"/>
          </a:p>
          <a:p>
            <a:r>
              <a:rPr lang="fr-FR" sz="2800" dirty="0" err="1"/>
              <a:t>KinBall</a:t>
            </a:r>
            <a:endParaRPr lang="fr-FR" sz="2800" dirty="0"/>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8171758" y="3450019"/>
            <a:ext cx="3757668" cy="2753711"/>
          </a:xfrm>
          <a:prstGeom prst="rect">
            <a:avLst/>
          </a:prstGeom>
        </p:spPr>
      </p:pic>
    </p:spTree>
    <p:extLst>
      <p:ext uri="{BB962C8B-B14F-4D97-AF65-F5344CB8AC3E}">
        <p14:creationId xmlns:p14="http://schemas.microsoft.com/office/powerpoint/2010/main" val="7453557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a:xfrm>
            <a:off x="1146131" y="635696"/>
            <a:ext cx="9601200" cy="1485900"/>
          </a:xfrm>
        </p:spPr>
        <p:txBody>
          <a:bodyPr>
            <a:normAutofit/>
          </a:bodyPr>
          <a:lstStyle/>
          <a:p>
            <a:r>
              <a:rPr lang="fr-FR" dirty="0"/>
              <a:t>Mission : Le Street Hockey</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286000"/>
            <a:ext cx="9601200" cy="3581400"/>
          </a:xfrm>
        </p:spPr>
        <p:txBody>
          <a:bodyPr>
            <a:normAutofit/>
          </a:bodyPr>
          <a:lstStyle/>
          <a:p>
            <a:endParaRPr lang="fr-FR" dirty="0"/>
          </a:p>
          <a:p>
            <a:r>
              <a:rPr lang="fr-FR" dirty="0"/>
              <a:t>La Fédération Française de Roller et Skateboard souhaite organiser la première compétition de Street Hockey en France. </a:t>
            </a:r>
          </a:p>
          <a:p>
            <a:r>
              <a:rPr lang="fr-FR" dirty="0"/>
              <a:t>Elle fait appel à vous pour organiser cet événement.</a:t>
            </a:r>
          </a:p>
          <a:p>
            <a:r>
              <a:rPr lang="fr-FR" dirty="0"/>
              <a:t>L’objectif de la fédération, outre de mener à bien cette première compétition qu’elle souhaite appeler « coupe de France de Street Hockey » souhaite faire connaitre à un maximum de français ce sport méconnu en France.</a:t>
            </a:r>
          </a:p>
          <a:p>
            <a:r>
              <a:rPr lang="fr-FR" dirty="0"/>
              <a:t>Elle vous demande donc d’organiser de A à Z cet événement en trouvant en n’occultant aucune des étapes de l’organisation d’un événement sportif.</a:t>
            </a:r>
          </a:p>
          <a:p>
            <a:endParaRPr lang="fr-FR" dirty="0"/>
          </a:p>
          <a:p>
            <a:endParaRPr lang="fr-FR" sz="2800" dirty="0"/>
          </a:p>
        </p:txBody>
      </p:sp>
      <p:sp>
        <p:nvSpPr>
          <p:cNvPr id="5" name="Rectangle 2">
            <a:extLst>
              <a:ext uri="{FF2B5EF4-FFF2-40B4-BE49-F238E27FC236}">
                <a16:creationId xmlns:a16="http://schemas.microsoft.com/office/drawing/2014/main" id="{FAC2AA54-8C5C-1D46-AEB9-3AEBBB69E067}"/>
              </a:ext>
            </a:extLst>
          </p:cNvPr>
          <p:cNvSpPr>
            <a:spLocks noChangeArrowheads="1"/>
          </p:cNvSpPr>
          <p:nvPr/>
        </p:nvSpPr>
        <p:spPr bwMode="auto">
          <a:xfrm>
            <a:off x="8786670" y="84463"/>
            <a:ext cx="105451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20481" name="Image 3" descr="/var/folders/6s/btxb82_14z7bwfz0lmf9c9rc0000gn/T/com.microsoft.Word/WebArchiveCopyPasteTempFiles/streeth-665x333.jpg">
            <a:extLst>
              <a:ext uri="{FF2B5EF4-FFF2-40B4-BE49-F238E27FC236}">
                <a16:creationId xmlns:a16="http://schemas.microsoft.com/office/drawing/2014/main" id="{B4598C51-07B3-044F-B4A1-43C5745955A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777018" y="84464"/>
            <a:ext cx="4277718" cy="214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233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a:xfrm>
            <a:off x="1146131" y="635696"/>
            <a:ext cx="9601200" cy="1485900"/>
          </a:xfrm>
        </p:spPr>
        <p:txBody>
          <a:bodyPr>
            <a:normAutofit/>
          </a:bodyPr>
          <a:lstStyle/>
          <a:p>
            <a:r>
              <a:rPr lang="fr-FR" dirty="0"/>
              <a:t>Mission : La F4</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286000"/>
            <a:ext cx="9601200" cy="4252586"/>
          </a:xfrm>
        </p:spPr>
        <p:txBody>
          <a:bodyPr>
            <a:normAutofit fontScale="92500" lnSpcReduction="10000"/>
          </a:bodyPr>
          <a:lstStyle/>
          <a:p>
            <a:endParaRPr lang="fr-FR" dirty="0"/>
          </a:p>
          <a:p>
            <a:r>
              <a:rPr lang="fr-FR" dirty="0"/>
              <a:t>La </a:t>
            </a:r>
            <a:r>
              <a:rPr lang="fr-FR" b="1" dirty="0"/>
              <a:t>Formule 4 FIA</a:t>
            </a:r>
            <a:r>
              <a:rPr lang="fr-FR" dirty="0"/>
              <a:t>, également connue sous son acronyme </a:t>
            </a:r>
            <a:r>
              <a:rPr lang="fr-FR" b="1" dirty="0"/>
              <a:t>F4</a:t>
            </a:r>
            <a:r>
              <a:rPr lang="fr-FR" dirty="0"/>
              <a:t> est une catégorie de compétition automobile de type monoplace. Réglementée par la Fédération internationale de l'automobile (FIA), cette catégorie sert d'étape de sélection parmi les jeunes pilotes de course souhaitant devenir professionnels et permet d'accéder, pour les meilleurs, à une catégorie supérieure. </a:t>
            </a:r>
          </a:p>
          <a:p>
            <a:r>
              <a:rPr lang="fr-FR" dirty="0"/>
              <a:t>La Formule 1 étant la catégorie ultime.</a:t>
            </a:r>
          </a:p>
          <a:p>
            <a:r>
              <a:rPr lang="fr-FR" dirty="0"/>
              <a:t>Apparue en 2014, cette formule de compétition a pour but initial de permettre aux pilotes de faire leurs premiers pas en course automobile, immédiatement après le karting. Considérée comme l'une des plus petites formules de promotions, elle se dispute sur plusieurs championnats nationaux ou </a:t>
            </a:r>
            <a:r>
              <a:rPr lang="fr-FR" dirty="0" err="1"/>
              <a:t>multi-nationaux</a:t>
            </a:r>
            <a:r>
              <a:rPr lang="fr-FR" dirty="0"/>
              <a:t> à travers le monde.</a:t>
            </a:r>
          </a:p>
          <a:p>
            <a:r>
              <a:rPr lang="fr-FR" dirty="0"/>
              <a:t>Afin de mieux faire connaitre ce sport, la FFSA vous demande d’organiser le prochain championnat  de France de F4</a:t>
            </a:r>
          </a:p>
          <a:p>
            <a:endParaRPr lang="fr-FR" dirty="0"/>
          </a:p>
          <a:p>
            <a:endParaRPr lang="fr-FR" sz="2800" dirty="0"/>
          </a:p>
        </p:txBody>
      </p:sp>
      <p:sp>
        <p:nvSpPr>
          <p:cNvPr id="5" name="Rectangle 2">
            <a:extLst>
              <a:ext uri="{FF2B5EF4-FFF2-40B4-BE49-F238E27FC236}">
                <a16:creationId xmlns:a16="http://schemas.microsoft.com/office/drawing/2014/main" id="{FAC2AA54-8C5C-1D46-AEB9-3AEBBB69E067}"/>
              </a:ext>
            </a:extLst>
          </p:cNvPr>
          <p:cNvSpPr>
            <a:spLocks noChangeArrowheads="1"/>
          </p:cNvSpPr>
          <p:nvPr/>
        </p:nvSpPr>
        <p:spPr bwMode="auto">
          <a:xfrm>
            <a:off x="8786670" y="84463"/>
            <a:ext cx="105451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4" name="Rectangle 2">
            <a:extLst>
              <a:ext uri="{FF2B5EF4-FFF2-40B4-BE49-F238E27FC236}">
                <a16:creationId xmlns:a16="http://schemas.microsoft.com/office/drawing/2014/main" id="{BCB23902-2FA1-E046-9C8A-A2C07498726C}"/>
              </a:ext>
            </a:extLst>
          </p:cNvPr>
          <p:cNvSpPr>
            <a:spLocks noChangeArrowheads="1"/>
          </p:cNvSpPr>
          <p:nvPr/>
        </p:nvSpPr>
        <p:spPr bwMode="auto">
          <a:xfrm>
            <a:off x="8304757" y="84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1505" name="Image 1" descr="https://upload.wikimedia.org/wikipedia/commons/thumb/8/89/Mike_David_Ortmann%2C_Formel_4_2015.JPG/220px-Mike_David_Ortmann%2C_Formel_4_2015.JPG">
            <a:extLst>
              <a:ext uri="{FF2B5EF4-FFF2-40B4-BE49-F238E27FC236}">
                <a16:creationId xmlns:a16="http://schemas.microsoft.com/office/drawing/2014/main" id="{F0738397-0B20-B540-8278-322A92D7CC5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304757" y="84463"/>
            <a:ext cx="36322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0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2">
            <a:extLst>
              <a:ext uri="{FF2B5EF4-FFF2-40B4-BE49-F238E27FC236}">
                <a16:creationId xmlns:a16="http://schemas.microsoft.com/office/drawing/2014/main" id="{841FC6B8-DCDA-1A4C-BAE9-910D651600FD}"/>
              </a:ext>
            </a:extLst>
          </p:cNvPr>
          <p:cNvSpPr txBox="1">
            <a:spLocks noChangeArrowheads="1"/>
          </p:cNvSpPr>
          <p:nvPr/>
        </p:nvSpPr>
        <p:spPr bwMode="auto">
          <a:xfrm>
            <a:off x="2782888" y="393382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68300" name="Text Box 12">
            <a:extLst>
              <a:ext uri="{FF2B5EF4-FFF2-40B4-BE49-F238E27FC236}">
                <a16:creationId xmlns:a16="http://schemas.microsoft.com/office/drawing/2014/main" id="{5952480F-F263-0B41-989B-2261D2EBE74C}"/>
              </a:ext>
            </a:extLst>
          </p:cNvPr>
          <p:cNvSpPr txBox="1">
            <a:spLocks noChangeArrowheads="1"/>
          </p:cNvSpPr>
          <p:nvPr/>
        </p:nvSpPr>
        <p:spPr bwMode="auto">
          <a:xfrm>
            <a:off x="2279650" y="652464"/>
            <a:ext cx="17287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un </a:t>
            </a:r>
            <a:r>
              <a:rPr lang="fr-FR" altLang="fr-FR" sz="1500" b="1">
                <a:solidFill>
                  <a:srgbClr val="FF6600"/>
                </a:solidFill>
              </a:rPr>
              <a:t>spectacle</a:t>
            </a:r>
            <a:r>
              <a:rPr lang="fr-FR" altLang="fr-FR" sz="1500"/>
              <a:t> (sport spectacle)</a:t>
            </a:r>
          </a:p>
        </p:txBody>
      </p:sp>
      <p:sp>
        <p:nvSpPr>
          <p:cNvPr id="268301" name="Text Box 13">
            <a:extLst>
              <a:ext uri="{FF2B5EF4-FFF2-40B4-BE49-F238E27FC236}">
                <a16:creationId xmlns:a16="http://schemas.microsoft.com/office/drawing/2014/main" id="{E9D8813F-39E5-984F-92B2-73B0BA9A15EC}"/>
              </a:ext>
            </a:extLst>
          </p:cNvPr>
          <p:cNvSpPr txBox="1">
            <a:spLocks noChangeArrowheads="1"/>
          </p:cNvSpPr>
          <p:nvPr/>
        </p:nvSpPr>
        <p:spPr bwMode="auto">
          <a:xfrm>
            <a:off x="1992313" y="2579688"/>
            <a:ext cx="29511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un </a:t>
            </a:r>
            <a:r>
              <a:rPr lang="fr-FR" altLang="fr-FR" sz="1500" b="1">
                <a:solidFill>
                  <a:srgbClr val="FF6600"/>
                </a:solidFill>
              </a:rPr>
              <a:t>état d’esprit</a:t>
            </a:r>
            <a:r>
              <a:rPr lang="fr-FR" altLang="fr-FR" sz="1500"/>
              <a:t> &amp; un </a:t>
            </a:r>
            <a:r>
              <a:rPr lang="fr-FR" altLang="fr-FR" sz="1500" b="1">
                <a:solidFill>
                  <a:srgbClr val="FF6600"/>
                </a:solidFill>
              </a:rPr>
              <a:t>phénomène de mode</a:t>
            </a:r>
            <a:r>
              <a:rPr lang="fr-FR" altLang="fr-FR" sz="1500"/>
              <a:t> (sport attitude)</a:t>
            </a:r>
          </a:p>
        </p:txBody>
      </p:sp>
      <p:sp>
        <p:nvSpPr>
          <p:cNvPr id="268302" name="Text Box 14">
            <a:extLst>
              <a:ext uri="{FF2B5EF4-FFF2-40B4-BE49-F238E27FC236}">
                <a16:creationId xmlns:a16="http://schemas.microsoft.com/office/drawing/2014/main" id="{872C2CF5-C374-AF4E-B8D4-781BFE88CFE4}"/>
              </a:ext>
            </a:extLst>
          </p:cNvPr>
          <p:cNvSpPr txBox="1">
            <a:spLocks noChangeArrowheads="1"/>
          </p:cNvSpPr>
          <p:nvPr/>
        </p:nvSpPr>
        <p:spPr bwMode="auto">
          <a:xfrm>
            <a:off x="6672263" y="2492376"/>
            <a:ext cx="36004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Valorisé chez les jeunes (cibles marketing privilégiées)</a:t>
            </a:r>
          </a:p>
        </p:txBody>
      </p:sp>
      <p:sp>
        <p:nvSpPr>
          <p:cNvPr id="268303" name="Text Box 15">
            <a:extLst>
              <a:ext uri="{FF2B5EF4-FFF2-40B4-BE49-F238E27FC236}">
                <a16:creationId xmlns:a16="http://schemas.microsoft.com/office/drawing/2014/main" id="{DDDE8597-6AFF-1741-87F5-71915AD77BD1}"/>
              </a:ext>
            </a:extLst>
          </p:cNvPr>
          <p:cNvSpPr txBox="1">
            <a:spLocks noChangeArrowheads="1"/>
          </p:cNvSpPr>
          <p:nvPr/>
        </p:nvSpPr>
        <p:spPr bwMode="auto">
          <a:xfrm>
            <a:off x="6672263" y="3095626"/>
            <a:ext cx="37449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Récupéré par de nombreuses marques de mode (y compris le luxe)</a:t>
            </a:r>
          </a:p>
        </p:txBody>
      </p:sp>
      <p:sp>
        <p:nvSpPr>
          <p:cNvPr id="268304" name="Text Box 16">
            <a:extLst>
              <a:ext uri="{FF2B5EF4-FFF2-40B4-BE49-F238E27FC236}">
                <a16:creationId xmlns:a16="http://schemas.microsoft.com/office/drawing/2014/main" id="{2EABDCAA-A0F0-E244-9E2E-FD0FA95E3E60}"/>
              </a:ext>
            </a:extLst>
          </p:cNvPr>
          <p:cNvSpPr txBox="1">
            <a:spLocks noChangeArrowheads="1"/>
          </p:cNvSpPr>
          <p:nvPr/>
        </p:nvSpPr>
        <p:spPr bwMode="auto">
          <a:xfrm>
            <a:off x="1847850" y="4132264"/>
            <a:ext cx="3024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un </a:t>
            </a:r>
            <a:r>
              <a:rPr lang="fr-FR" altLang="fr-FR" sz="1500" b="1">
                <a:solidFill>
                  <a:srgbClr val="FF6600"/>
                </a:solidFill>
              </a:rPr>
              <a:t>business</a:t>
            </a:r>
            <a:r>
              <a:rPr lang="fr-FR" altLang="fr-FR" sz="1500"/>
              <a:t> en perpétuel renouvellement</a:t>
            </a:r>
          </a:p>
        </p:txBody>
      </p:sp>
      <p:sp>
        <p:nvSpPr>
          <p:cNvPr id="268305" name="Text Box 17">
            <a:extLst>
              <a:ext uri="{FF2B5EF4-FFF2-40B4-BE49-F238E27FC236}">
                <a16:creationId xmlns:a16="http://schemas.microsoft.com/office/drawing/2014/main" id="{D5BA80E7-0FBF-D64C-AEA0-77EAA0C8782A}"/>
              </a:ext>
            </a:extLst>
          </p:cNvPr>
          <p:cNvSpPr txBox="1">
            <a:spLocks noChangeArrowheads="1"/>
          </p:cNvSpPr>
          <p:nvPr/>
        </p:nvSpPr>
        <p:spPr bwMode="auto">
          <a:xfrm>
            <a:off x="6743700" y="4189414"/>
            <a:ext cx="3024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Nouvelles cibles : les femmes &amp; les seniors </a:t>
            </a:r>
          </a:p>
        </p:txBody>
      </p:sp>
      <p:sp>
        <p:nvSpPr>
          <p:cNvPr id="268306" name="Text Box 18">
            <a:extLst>
              <a:ext uri="{FF2B5EF4-FFF2-40B4-BE49-F238E27FC236}">
                <a16:creationId xmlns:a16="http://schemas.microsoft.com/office/drawing/2014/main" id="{2A9B13C0-274E-AD43-AB74-D96E68B52F43}"/>
              </a:ext>
            </a:extLst>
          </p:cNvPr>
          <p:cNvSpPr txBox="1">
            <a:spLocks noChangeArrowheads="1"/>
          </p:cNvSpPr>
          <p:nvPr/>
        </p:nvSpPr>
        <p:spPr bwMode="auto">
          <a:xfrm>
            <a:off x="6743700" y="4751389"/>
            <a:ext cx="3024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Nouvelles pratiques : sports alternatifs, sports nature </a:t>
            </a:r>
          </a:p>
        </p:txBody>
      </p:sp>
      <p:sp>
        <p:nvSpPr>
          <p:cNvPr id="268309" name="Text Box 21">
            <a:extLst>
              <a:ext uri="{FF2B5EF4-FFF2-40B4-BE49-F238E27FC236}">
                <a16:creationId xmlns:a16="http://schemas.microsoft.com/office/drawing/2014/main" id="{F131A609-61C3-6A47-AE56-ABFAE7D05C70}"/>
              </a:ext>
            </a:extLst>
          </p:cNvPr>
          <p:cNvSpPr txBox="1">
            <a:spLocks noChangeArrowheads="1"/>
          </p:cNvSpPr>
          <p:nvPr/>
        </p:nvSpPr>
        <p:spPr bwMode="auto">
          <a:xfrm>
            <a:off x="6600826" y="579439"/>
            <a:ext cx="4067175"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Le sport génère les plus grosses audiences médiatiques avec des avantages et ses inconvénients</a:t>
            </a:r>
          </a:p>
          <a:p>
            <a:pPr>
              <a:spcBef>
                <a:spcPct val="50000"/>
              </a:spcBef>
              <a:buFontTx/>
              <a:buChar char="•"/>
            </a:pPr>
            <a:r>
              <a:rPr lang="fr-FR" altLang="fr-FR" sz="1500"/>
              <a:t>Le sportif est un people comme les autres</a:t>
            </a:r>
          </a:p>
        </p:txBody>
      </p:sp>
      <p:sp>
        <p:nvSpPr>
          <p:cNvPr id="268311" name="Oval 23">
            <a:extLst>
              <a:ext uri="{FF2B5EF4-FFF2-40B4-BE49-F238E27FC236}">
                <a16:creationId xmlns:a16="http://schemas.microsoft.com/office/drawing/2014/main" id="{6B4B3531-98BB-E640-954B-BD82909A38BB}"/>
              </a:ext>
            </a:extLst>
          </p:cNvPr>
          <p:cNvSpPr>
            <a:spLocks noChangeArrowheads="1"/>
          </p:cNvSpPr>
          <p:nvPr/>
        </p:nvSpPr>
        <p:spPr bwMode="auto">
          <a:xfrm>
            <a:off x="1847850" y="2347914"/>
            <a:ext cx="3024188" cy="10810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8312" name="Line 24">
            <a:extLst>
              <a:ext uri="{FF2B5EF4-FFF2-40B4-BE49-F238E27FC236}">
                <a16:creationId xmlns:a16="http://schemas.microsoft.com/office/drawing/2014/main" id="{30866BF4-65E1-4E4B-8263-55DAD28B1D71}"/>
              </a:ext>
            </a:extLst>
          </p:cNvPr>
          <p:cNvSpPr>
            <a:spLocks noChangeShapeType="1"/>
          </p:cNvSpPr>
          <p:nvPr/>
        </p:nvSpPr>
        <p:spPr bwMode="auto">
          <a:xfrm>
            <a:off x="5016500" y="868363"/>
            <a:ext cx="13668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8313" name="Line 25">
            <a:extLst>
              <a:ext uri="{FF2B5EF4-FFF2-40B4-BE49-F238E27FC236}">
                <a16:creationId xmlns:a16="http://schemas.microsoft.com/office/drawing/2014/main" id="{53D39B9F-CF9D-CC47-8D27-57ED7B8881E1}"/>
              </a:ext>
            </a:extLst>
          </p:cNvPr>
          <p:cNvSpPr>
            <a:spLocks noChangeShapeType="1"/>
          </p:cNvSpPr>
          <p:nvPr/>
        </p:nvSpPr>
        <p:spPr bwMode="auto">
          <a:xfrm>
            <a:off x="5087939" y="2924175"/>
            <a:ext cx="13668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8314" name="Line 26">
            <a:extLst>
              <a:ext uri="{FF2B5EF4-FFF2-40B4-BE49-F238E27FC236}">
                <a16:creationId xmlns:a16="http://schemas.microsoft.com/office/drawing/2014/main" id="{75A6E5FD-1FAF-9049-A488-EB63582D822B}"/>
              </a:ext>
            </a:extLst>
          </p:cNvPr>
          <p:cNvSpPr>
            <a:spLocks noChangeShapeType="1"/>
          </p:cNvSpPr>
          <p:nvPr/>
        </p:nvSpPr>
        <p:spPr bwMode="auto">
          <a:xfrm>
            <a:off x="5159375" y="4405313"/>
            <a:ext cx="13668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8315" name="Oval 27">
            <a:extLst>
              <a:ext uri="{FF2B5EF4-FFF2-40B4-BE49-F238E27FC236}">
                <a16:creationId xmlns:a16="http://schemas.microsoft.com/office/drawing/2014/main" id="{35C70A32-F4ED-CF48-AE8E-D970A47D6DEE}"/>
              </a:ext>
            </a:extLst>
          </p:cNvPr>
          <p:cNvSpPr>
            <a:spLocks noChangeArrowheads="1"/>
          </p:cNvSpPr>
          <p:nvPr/>
        </p:nvSpPr>
        <p:spPr bwMode="auto">
          <a:xfrm>
            <a:off x="1703388" y="3973513"/>
            <a:ext cx="3168650" cy="7921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8316" name="Oval 28">
            <a:extLst>
              <a:ext uri="{FF2B5EF4-FFF2-40B4-BE49-F238E27FC236}">
                <a16:creationId xmlns:a16="http://schemas.microsoft.com/office/drawing/2014/main" id="{55589800-76E9-1A4D-903E-F13254D31B79}"/>
              </a:ext>
            </a:extLst>
          </p:cNvPr>
          <p:cNvSpPr>
            <a:spLocks noChangeArrowheads="1"/>
          </p:cNvSpPr>
          <p:nvPr/>
        </p:nvSpPr>
        <p:spPr bwMode="auto">
          <a:xfrm>
            <a:off x="1992314" y="508001"/>
            <a:ext cx="2447925" cy="7921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8317" name="AutoShape 29">
            <a:extLst>
              <a:ext uri="{FF2B5EF4-FFF2-40B4-BE49-F238E27FC236}">
                <a16:creationId xmlns:a16="http://schemas.microsoft.com/office/drawing/2014/main" id="{0D3F3C2B-511A-7A43-9C5A-BD384E9930E0}"/>
              </a:ext>
            </a:extLst>
          </p:cNvPr>
          <p:cNvSpPr>
            <a:spLocks/>
          </p:cNvSpPr>
          <p:nvPr/>
        </p:nvSpPr>
        <p:spPr bwMode="auto">
          <a:xfrm>
            <a:off x="6600825" y="2563814"/>
            <a:ext cx="71438" cy="936625"/>
          </a:xfrm>
          <a:prstGeom prst="leftBrace">
            <a:avLst>
              <a:gd name="adj1" fmla="val 1092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8318" name="AutoShape 30">
            <a:extLst>
              <a:ext uri="{FF2B5EF4-FFF2-40B4-BE49-F238E27FC236}">
                <a16:creationId xmlns:a16="http://schemas.microsoft.com/office/drawing/2014/main" id="{C414960F-26BA-9E4E-A6E5-5AFED637D56A}"/>
              </a:ext>
            </a:extLst>
          </p:cNvPr>
          <p:cNvSpPr>
            <a:spLocks/>
          </p:cNvSpPr>
          <p:nvPr/>
        </p:nvSpPr>
        <p:spPr bwMode="auto">
          <a:xfrm>
            <a:off x="6600825" y="4262439"/>
            <a:ext cx="71438" cy="935037"/>
          </a:xfrm>
          <a:prstGeom prst="leftBrace">
            <a:avLst>
              <a:gd name="adj1" fmla="val 10907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8320" name="AutoShape 32">
            <a:extLst>
              <a:ext uri="{FF2B5EF4-FFF2-40B4-BE49-F238E27FC236}">
                <a16:creationId xmlns:a16="http://schemas.microsoft.com/office/drawing/2014/main" id="{99C3F7DF-8969-4344-9679-D749D54DB236}"/>
              </a:ext>
            </a:extLst>
          </p:cNvPr>
          <p:cNvSpPr>
            <a:spLocks/>
          </p:cNvSpPr>
          <p:nvPr/>
        </p:nvSpPr>
        <p:spPr bwMode="auto">
          <a:xfrm>
            <a:off x="6527801" y="538163"/>
            <a:ext cx="73025" cy="1122362"/>
          </a:xfrm>
          <a:prstGeom prst="leftBrace">
            <a:avLst>
              <a:gd name="adj1" fmla="val 12808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8322" name="Text Box 34">
            <a:extLst>
              <a:ext uri="{FF2B5EF4-FFF2-40B4-BE49-F238E27FC236}">
                <a16:creationId xmlns:a16="http://schemas.microsoft.com/office/drawing/2014/main" id="{0C81B96D-D945-D24C-9B2F-01E416B0FA87}"/>
              </a:ext>
            </a:extLst>
          </p:cNvPr>
          <p:cNvSpPr txBox="1">
            <a:spLocks noChangeArrowheads="1"/>
          </p:cNvSpPr>
          <p:nvPr/>
        </p:nvSpPr>
        <p:spPr bwMode="auto">
          <a:xfrm>
            <a:off x="6456364" y="6237289"/>
            <a:ext cx="4211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sz="2000" b="1">
              <a:solidFill>
                <a:srgbClr val="FF6600"/>
              </a:solidFill>
            </a:endParaRPr>
          </a:p>
        </p:txBody>
      </p:sp>
    </p:spTree>
    <p:extLst>
      <p:ext uri="{BB962C8B-B14F-4D97-AF65-F5344CB8AC3E}">
        <p14:creationId xmlns:p14="http://schemas.microsoft.com/office/powerpoint/2010/main" val="13049840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a:xfrm>
            <a:off x="1146131" y="635696"/>
            <a:ext cx="9601200" cy="1485900"/>
          </a:xfrm>
        </p:spPr>
        <p:txBody>
          <a:bodyPr>
            <a:normAutofit/>
          </a:bodyPr>
          <a:lstStyle/>
          <a:p>
            <a:r>
              <a:rPr lang="fr-FR" dirty="0"/>
              <a:t>Mission : Le Cricket</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461364"/>
            <a:ext cx="9601200" cy="4252586"/>
          </a:xfrm>
        </p:spPr>
        <p:txBody>
          <a:bodyPr>
            <a:normAutofit fontScale="85000" lnSpcReduction="20000"/>
          </a:bodyPr>
          <a:lstStyle/>
          <a:p>
            <a:endParaRPr lang="fr-FR" dirty="0"/>
          </a:p>
          <a:p>
            <a:r>
              <a:rPr lang="fr-FR" dirty="0"/>
              <a:t>Le </a:t>
            </a:r>
            <a:r>
              <a:rPr lang="fr-FR" b="1" dirty="0"/>
              <a:t>cricket</a:t>
            </a:r>
            <a:r>
              <a:rPr lang="fr-FR" dirty="0"/>
              <a:t> est un sport collectif de balle et de batte opposant deux équipes composées normalement de onze joueurs chacune. Il se joue généralement sur un terrain de forme ovale, en herbe, au centre duquel se trouve une zone d'une vingtaine de mètres de longueur, à chaque extrémité de laquelle on trouve une structure de bois, le guichet. Une rencontre est divisée en plusieurs manches. </a:t>
            </a:r>
          </a:p>
          <a:p>
            <a:r>
              <a:rPr lang="fr-FR" dirty="0"/>
              <a:t>Au cours de chacune d'entre elles, l'une des équipes essaye de marquer des points (courses), et possède simultanément deux batteurs sur le terrain, chacun devant l'un des guichets. Un point est notamment marqué à chaque échange de position de ces deux joueurs lorsque la balle est en jeu. Leurs onze adversaires sont également présents sur l'aire de jeu. La balle est lancée par l'un de ceux-ci en direction du guichet d'un des deux batteurs. L'objectif de la seconde équipe est d'empêcher la première de marquer, principalement en éliminant les batteurs adverses, par exemple en détruisant le guichet avec la balle sur le lancer.</a:t>
            </a:r>
          </a:p>
          <a:p>
            <a:r>
              <a:rPr lang="fr-FR" dirty="0"/>
              <a:t>Plus de cent pays sont affiliés à l'International Cricket Council, qui organise notamment la Coupe du monde de cricket. De par son histoire, c'est dans les nations de l'ancien Empire britannique que le cricket est le plus populaire.</a:t>
            </a:r>
          </a:p>
          <a:p>
            <a:r>
              <a:rPr lang="fr-FR" dirty="0"/>
              <a:t>Afin de mieux faire connaitre ce sport, la France a été désignée pour organiser la prochaine coupe du Monde de Cricket</a:t>
            </a:r>
          </a:p>
          <a:p>
            <a:endParaRPr lang="fr-FR" dirty="0"/>
          </a:p>
          <a:p>
            <a:endParaRPr lang="fr-FR" sz="2800" dirty="0"/>
          </a:p>
        </p:txBody>
      </p:sp>
      <p:sp>
        <p:nvSpPr>
          <p:cNvPr id="5" name="Rectangle 2">
            <a:extLst>
              <a:ext uri="{FF2B5EF4-FFF2-40B4-BE49-F238E27FC236}">
                <a16:creationId xmlns:a16="http://schemas.microsoft.com/office/drawing/2014/main" id="{FAC2AA54-8C5C-1D46-AEB9-3AEBBB69E067}"/>
              </a:ext>
            </a:extLst>
          </p:cNvPr>
          <p:cNvSpPr>
            <a:spLocks noChangeArrowheads="1"/>
          </p:cNvSpPr>
          <p:nvPr/>
        </p:nvSpPr>
        <p:spPr bwMode="auto">
          <a:xfrm>
            <a:off x="8786670" y="84463"/>
            <a:ext cx="105451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4" name="Rectangle 2">
            <a:extLst>
              <a:ext uri="{FF2B5EF4-FFF2-40B4-BE49-F238E27FC236}">
                <a16:creationId xmlns:a16="http://schemas.microsoft.com/office/drawing/2014/main" id="{BCB23902-2FA1-E046-9C8A-A2C07498726C}"/>
              </a:ext>
            </a:extLst>
          </p:cNvPr>
          <p:cNvSpPr>
            <a:spLocks noChangeArrowheads="1"/>
          </p:cNvSpPr>
          <p:nvPr/>
        </p:nvSpPr>
        <p:spPr bwMode="auto">
          <a:xfrm>
            <a:off x="8304757" y="84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2">
            <a:extLst>
              <a:ext uri="{FF2B5EF4-FFF2-40B4-BE49-F238E27FC236}">
                <a16:creationId xmlns:a16="http://schemas.microsoft.com/office/drawing/2014/main" id="{7E64BE06-B586-0E44-9573-A36120706875}"/>
              </a:ext>
            </a:extLst>
          </p:cNvPr>
          <p:cNvSpPr>
            <a:spLocks noChangeArrowheads="1"/>
          </p:cNvSpPr>
          <p:nvPr/>
        </p:nvSpPr>
        <p:spPr bwMode="auto">
          <a:xfrm>
            <a:off x="7540669" y="84462"/>
            <a:ext cx="150692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22529" name="Image 1" descr="File:Muttiah Muralitharan.jpg">
            <a:extLst>
              <a:ext uri="{FF2B5EF4-FFF2-40B4-BE49-F238E27FC236}">
                <a16:creationId xmlns:a16="http://schemas.microsoft.com/office/drawing/2014/main" id="{7F3DF800-590B-2B44-9630-91C6AD5DE2D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540669" y="84462"/>
            <a:ext cx="3720230" cy="252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6338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a:xfrm>
            <a:off x="1146131" y="635696"/>
            <a:ext cx="9601200" cy="1485900"/>
          </a:xfrm>
        </p:spPr>
        <p:txBody>
          <a:bodyPr>
            <a:normAutofit/>
          </a:bodyPr>
          <a:lstStyle/>
          <a:p>
            <a:r>
              <a:rPr lang="fr-FR" dirty="0"/>
              <a:t>Mission : Le </a:t>
            </a:r>
            <a:r>
              <a:rPr lang="fr-FR" dirty="0" err="1"/>
              <a:t>Pickeball</a:t>
            </a:r>
            <a:endParaRPr lang="fr-FR" dirty="0"/>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461364"/>
            <a:ext cx="9601200" cy="4252586"/>
          </a:xfrm>
        </p:spPr>
        <p:txBody>
          <a:bodyPr>
            <a:normAutofit/>
          </a:bodyPr>
          <a:lstStyle/>
          <a:p>
            <a:endParaRPr lang="fr-FR" dirty="0"/>
          </a:p>
          <a:p>
            <a:r>
              <a:rPr lang="fr-FR" dirty="0"/>
              <a:t>Le </a:t>
            </a:r>
            <a:r>
              <a:rPr lang="fr-FR" dirty="0" err="1"/>
              <a:t>pickleball</a:t>
            </a:r>
            <a:r>
              <a:rPr lang="fr-FR" dirty="0"/>
              <a:t> est un sport de raquette qui combine des éléments du tennis, du </a:t>
            </a:r>
            <a:r>
              <a:rPr lang="fr-FR" dirty="0" err="1"/>
              <a:t>padel</a:t>
            </a:r>
            <a:r>
              <a:rPr lang="fr-FR" dirty="0"/>
              <a:t>, du badminton et du tennis de table. Il se joue avec une raquette et une balle perforée en plastique sur un terrain de badminton au dessus d'un filet de type tennis. Le </a:t>
            </a:r>
            <a:r>
              <a:rPr lang="fr-FR" dirty="0" err="1"/>
              <a:t>pickleball</a:t>
            </a:r>
            <a:r>
              <a:rPr lang="fr-FR" dirty="0"/>
              <a:t> est habituellement joué en double mais aussi en simple pour ceux qui recherchent un plus grand défi. C’est un sport toutes saisons qui peut être joué tant à l'intérieur qu’à l'extérieur.</a:t>
            </a:r>
          </a:p>
          <a:p>
            <a:endParaRPr lang="fr-FR" dirty="0"/>
          </a:p>
          <a:p>
            <a:r>
              <a:rPr lang="fr-FR" dirty="0"/>
              <a:t>Afin de mieux faire connaitre ce sport, l’ANPF vous a été désigné pour organiser la prochain championnat  de France de </a:t>
            </a:r>
            <a:r>
              <a:rPr lang="fr-FR" dirty="0" err="1"/>
              <a:t>Pickleball</a:t>
            </a:r>
            <a:endParaRPr lang="fr-FR" dirty="0"/>
          </a:p>
          <a:p>
            <a:endParaRPr lang="fr-FR" dirty="0"/>
          </a:p>
          <a:p>
            <a:endParaRPr lang="fr-FR" sz="2800" dirty="0"/>
          </a:p>
        </p:txBody>
      </p:sp>
      <p:sp>
        <p:nvSpPr>
          <p:cNvPr id="5" name="Rectangle 2">
            <a:extLst>
              <a:ext uri="{FF2B5EF4-FFF2-40B4-BE49-F238E27FC236}">
                <a16:creationId xmlns:a16="http://schemas.microsoft.com/office/drawing/2014/main" id="{FAC2AA54-8C5C-1D46-AEB9-3AEBBB69E067}"/>
              </a:ext>
            </a:extLst>
          </p:cNvPr>
          <p:cNvSpPr>
            <a:spLocks noChangeArrowheads="1"/>
          </p:cNvSpPr>
          <p:nvPr/>
        </p:nvSpPr>
        <p:spPr bwMode="auto">
          <a:xfrm>
            <a:off x="8786670" y="84463"/>
            <a:ext cx="105451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4" name="Rectangle 2">
            <a:extLst>
              <a:ext uri="{FF2B5EF4-FFF2-40B4-BE49-F238E27FC236}">
                <a16:creationId xmlns:a16="http://schemas.microsoft.com/office/drawing/2014/main" id="{BCB23902-2FA1-E046-9C8A-A2C07498726C}"/>
              </a:ext>
            </a:extLst>
          </p:cNvPr>
          <p:cNvSpPr>
            <a:spLocks noChangeArrowheads="1"/>
          </p:cNvSpPr>
          <p:nvPr/>
        </p:nvSpPr>
        <p:spPr bwMode="auto">
          <a:xfrm>
            <a:off x="8304757" y="84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2">
            <a:extLst>
              <a:ext uri="{FF2B5EF4-FFF2-40B4-BE49-F238E27FC236}">
                <a16:creationId xmlns:a16="http://schemas.microsoft.com/office/drawing/2014/main" id="{7E64BE06-B586-0E44-9573-A36120706875}"/>
              </a:ext>
            </a:extLst>
          </p:cNvPr>
          <p:cNvSpPr>
            <a:spLocks noChangeArrowheads="1"/>
          </p:cNvSpPr>
          <p:nvPr/>
        </p:nvSpPr>
        <p:spPr bwMode="auto">
          <a:xfrm>
            <a:off x="7540669" y="84462"/>
            <a:ext cx="150692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Rectangle 2">
            <a:extLst>
              <a:ext uri="{FF2B5EF4-FFF2-40B4-BE49-F238E27FC236}">
                <a16:creationId xmlns:a16="http://schemas.microsoft.com/office/drawing/2014/main" id="{5E70F77C-9954-0049-9FC4-4DE1FC094276}"/>
              </a:ext>
            </a:extLst>
          </p:cNvPr>
          <p:cNvSpPr>
            <a:spLocks noChangeArrowheads="1"/>
          </p:cNvSpPr>
          <p:nvPr/>
        </p:nvSpPr>
        <p:spPr bwMode="auto">
          <a:xfrm>
            <a:off x="7357920" y="84460"/>
            <a:ext cx="18576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23553" name="Image 2" descr="What is Pickleball? - Pickleball Tips">
            <a:extLst>
              <a:ext uri="{FF2B5EF4-FFF2-40B4-BE49-F238E27FC236}">
                <a16:creationId xmlns:a16="http://schemas.microsoft.com/office/drawing/2014/main" id="{2D5D7A32-2369-F542-9EFB-F89C82F4ED4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357920" y="84461"/>
            <a:ext cx="4353916" cy="257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621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a:xfrm>
            <a:off x="1146131" y="635696"/>
            <a:ext cx="9601200" cy="1485900"/>
          </a:xfrm>
        </p:spPr>
        <p:txBody>
          <a:bodyPr>
            <a:normAutofit/>
          </a:bodyPr>
          <a:lstStyle/>
          <a:p>
            <a:r>
              <a:rPr lang="fr-FR" dirty="0"/>
              <a:t>Mission : Le </a:t>
            </a:r>
            <a:r>
              <a:rPr lang="fr-FR" dirty="0" err="1"/>
              <a:t>Kin</a:t>
            </a:r>
            <a:r>
              <a:rPr lang="fr-FR" dirty="0"/>
              <a:t>-Ball</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461364"/>
            <a:ext cx="9601200" cy="4252586"/>
          </a:xfrm>
        </p:spPr>
        <p:txBody>
          <a:bodyPr>
            <a:normAutofit fontScale="85000" lnSpcReduction="20000"/>
          </a:bodyPr>
          <a:lstStyle/>
          <a:p>
            <a:endParaRPr lang="fr-FR" dirty="0"/>
          </a:p>
          <a:p>
            <a:r>
              <a:rPr lang="fr-FR" dirty="0"/>
              <a:t>Le </a:t>
            </a:r>
            <a:r>
              <a:rPr lang="fr-FR" dirty="0" err="1"/>
              <a:t>Kin</a:t>
            </a:r>
            <a:r>
              <a:rPr lang="fr-FR" dirty="0"/>
              <a:t>-Ball est un sport collectif qui se joue avec un gros ballon (1,22 m / 48") sur terrain carré de 21m x 21m opposant trois équipes de quatre joueurs. Le but est qu'une équipe serve le ballon à l'une des deux équipes adverses de façon que cette dernière ne puisse pas le récupérer avant qu'il ne touche le sol. </a:t>
            </a:r>
          </a:p>
          <a:p>
            <a:r>
              <a:rPr lang="fr-FR" dirty="0"/>
              <a:t>Les règles du jeu ont été élaborées de manière à mettre l'accent sur le respect des autres joueurs et des arbitres, l'esprit d'équipe et l'implication permanente de tous les joueurs</a:t>
            </a:r>
          </a:p>
          <a:p>
            <a:r>
              <a:rPr lang="fr-FR" dirty="0"/>
              <a:t>Le jeu a été créé en 1987 au Québec, développé par la compagnie </a:t>
            </a:r>
            <a:r>
              <a:rPr lang="fr-FR" dirty="0" err="1"/>
              <a:t>Omnikin</a:t>
            </a:r>
            <a:r>
              <a:rPr lang="fr-FR" dirty="0"/>
              <a:t>, qui regroupait alors des éducateurs physiques d'universités québécoises.</a:t>
            </a:r>
          </a:p>
          <a:p>
            <a:r>
              <a:rPr lang="fr-FR" dirty="0"/>
              <a:t>Il existe une fédération internationale de </a:t>
            </a:r>
            <a:r>
              <a:rPr lang="fr-FR" dirty="0" err="1"/>
              <a:t>kin-ball</a:t>
            </a:r>
            <a:r>
              <a:rPr lang="fr-FR" dirty="0"/>
              <a:t> qui recense 3,8 millions de pratiquants essentiellement situés au Canada, aux États-Unis, au Japon, en Belgique, en France, en Suisse, au Danemark, en Espagne, en Allemagne et en Malaisie.</a:t>
            </a:r>
          </a:p>
          <a:p>
            <a:pPr marL="0" indent="0">
              <a:buNone/>
            </a:pPr>
            <a:endParaRPr lang="fr-FR" dirty="0"/>
          </a:p>
          <a:p>
            <a:r>
              <a:rPr lang="fr-FR" dirty="0"/>
              <a:t>Afin de mieux faire connaitre ce sport, la France a été désignée pour organiser la prochaine coupe du Monde de </a:t>
            </a:r>
            <a:r>
              <a:rPr lang="fr-FR" dirty="0" err="1"/>
              <a:t>Kin</a:t>
            </a:r>
            <a:r>
              <a:rPr lang="fr-FR" dirty="0"/>
              <a:t> Ball</a:t>
            </a:r>
          </a:p>
          <a:p>
            <a:endParaRPr lang="fr-FR" dirty="0"/>
          </a:p>
          <a:p>
            <a:endParaRPr lang="fr-FR" sz="2800" dirty="0"/>
          </a:p>
        </p:txBody>
      </p:sp>
      <p:sp>
        <p:nvSpPr>
          <p:cNvPr id="5" name="Rectangle 2">
            <a:extLst>
              <a:ext uri="{FF2B5EF4-FFF2-40B4-BE49-F238E27FC236}">
                <a16:creationId xmlns:a16="http://schemas.microsoft.com/office/drawing/2014/main" id="{FAC2AA54-8C5C-1D46-AEB9-3AEBBB69E067}"/>
              </a:ext>
            </a:extLst>
          </p:cNvPr>
          <p:cNvSpPr>
            <a:spLocks noChangeArrowheads="1"/>
          </p:cNvSpPr>
          <p:nvPr/>
        </p:nvSpPr>
        <p:spPr bwMode="auto">
          <a:xfrm>
            <a:off x="8786670" y="84463"/>
            <a:ext cx="105451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4" name="Rectangle 2">
            <a:extLst>
              <a:ext uri="{FF2B5EF4-FFF2-40B4-BE49-F238E27FC236}">
                <a16:creationId xmlns:a16="http://schemas.microsoft.com/office/drawing/2014/main" id="{BCB23902-2FA1-E046-9C8A-A2C07498726C}"/>
              </a:ext>
            </a:extLst>
          </p:cNvPr>
          <p:cNvSpPr>
            <a:spLocks noChangeArrowheads="1"/>
          </p:cNvSpPr>
          <p:nvPr/>
        </p:nvSpPr>
        <p:spPr bwMode="auto">
          <a:xfrm>
            <a:off x="8304757" y="84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2">
            <a:extLst>
              <a:ext uri="{FF2B5EF4-FFF2-40B4-BE49-F238E27FC236}">
                <a16:creationId xmlns:a16="http://schemas.microsoft.com/office/drawing/2014/main" id="{7E64BE06-B586-0E44-9573-A36120706875}"/>
              </a:ext>
            </a:extLst>
          </p:cNvPr>
          <p:cNvSpPr>
            <a:spLocks noChangeArrowheads="1"/>
          </p:cNvSpPr>
          <p:nvPr/>
        </p:nvSpPr>
        <p:spPr bwMode="auto">
          <a:xfrm>
            <a:off x="7540669" y="84462"/>
            <a:ext cx="150692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Rectangle 2">
            <a:extLst>
              <a:ext uri="{FF2B5EF4-FFF2-40B4-BE49-F238E27FC236}">
                <a16:creationId xmlns:a16="http://schemas.microsoft.com/office/drawing/2014/main" id="{5E70F77C-9954-0049-9FC4-4DE1FC094276}"/>
              </a:ext>
            </a:extLst>
          </p:cNvPr>
          <p:cNvSpPr>
            <a:spLocks noChangeArrowheads="1"/>
          </p:cNvSpPr>
          <p:nvPr/>
        </p:nvSpPr>
        <p:spPr bwMode="auto">
          <a:xfrm>
            <a:off x="7357920" y="84460"/>
            <a:ext cx="18576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8" name="Rectangle 2">
            <a:extLst>
              <a:ext uri="{FF2B5EF4-FFF2-40B4-BE49-F238E27FC236}">
                <a16:creationId xmlns:a16="http://schemas.microsoft.com/office/drawing/2014/main" id="{D8C45A6F-2647-3445-9C7B-FC5C6FBF604B}"/>
              </a:ext>
            </a:extLst>
          </p:cNvPr>
          <p:cNvSpPr>
            <a:spLocks noChangeArrowheads="1"/>
          </p:cNvSpPr>
          <p:nvPr/>
        </p:nvSpPr>
        <p:spPr bwMode="auto">
          <a:xfrm>
            <a:off x="6294295" y="84459"/>
            <a:ext cx="178872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24577" name="Image 2" descr="Image illustrative de l’article Kin-ball">
            <a:extLst>
              <a:ext uri="{FF2B5EF4-FFF2-40B4-BE49-F238E27FC236}">
                <a16:creationId xmlns:a16="http://schemas.microsoft.com/office/drawing/2014/main" id="{4CAE4C3A-5EE7-C146-8193-C9EAA0F9D81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045278" y="84458"/>
            <a:ext cx="4635785" cy="245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9534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1CDAF-CD87-F847-AA1C-702EE6B60940}"/>
              </a:ext>
            </a:extLst>
          </p:cNvPr>
          <p:cNvSpPr>
            <a:spLocks noGrp="1"/>
          </p:cNvSpPr>
          <p:nvPr>
            <p:ph type="title"/>
          </p:nvPr>
        </p:nvSpPr>
        <p:spPr/>
        <p:txBody>
          <a:bodyPr/>
          <a:lstStyle/>
          <a:p>
            <a:r>
              <a:rPr lang="fr-FR" dirty="0"/>
              <a:t>Le marketing sportif 2.0</a:t>
            </a:r>
          </a:p>
        </p:txBody>
      </p:sp>
      <p:sp>
        <p:nvSpPr>
          <p:cNvPr id="3" name="Espace réservé du texte 2">
            <a:extLst>
              <a:ext uri="{FF2B5EF4-FFF2-40B4-BE49-F238E27FC236}">
                <a16:creationId xmlns:a16="http://schemas.microsoft.com/office/drawing/2014/main" id="{E7418C08-4832-0743-B910-BCDD773536CF}"/>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2743746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F63C-6230-D444-98EF-209296668364}"/>
              </a:ext>
            </a:extLst>
          </p:cNvPr>
          <p:cNvSpPr>
            <a:spLocks noGrp="1"/>
          </p:cNvSpPr>
          <p:nvPr>
            <p:ph type="title"/>
          </p:nvPr>
        </p:nvSpPr>
        <p:spPr>
          <a:xfrm>
            <a:off x="783771" y="2449286"/>
            <a:ext cx="2264229" cy="1485900"/>
          </a:xfrm>
        </p:spPr>
        <p:txBody>
          <a:bodyPr>
            <a:noAutofit/>
          </a:bodyPr>
          <a:lstStyle/>
          <a:p>
            <a:r>
              <a:rPr lang="fr-FR" sz="3600" dirty="0"/>
              <a:t>Le marketing sportif 2.0</a:t>
            </a:r>
          </a:p>
        </p:txBody>
      </p:sp>
      <p:pic>
        <p:nvPicPr>
          <p:cNvPr id="4" name="Image 3">
            <a:extLst>
              <a:ext uri="{FF2B5EF4-FFF2-40B4-BE49-F238E27FC236}">
                <a16:creationId xmlns:a16="http://schemas.microsoft.com/office/drawing/2014/main" id="{83A94CDE-928F-6F4D-AE9F-D951DA4448B3}"/>
              </a:ext>
            </a:extLst>
          </p:cNvPr>
          <p:cNvPicPr>
            <a:picLocks noChangeAspect="1"/>
          </p:cNvPicPr>
          <p:nvPr/>
        </p:nvPicPr>
        <p:blipFill>
          <a:blip r:embed="rId2"/>
          <a:stretch>
            <a:fillRect/>
          </a:stretch>
        </p:blipFill>
        <p:spPr>
          <a:xfrm>
            <a:off x="3292019" y="685800"/>
            <a:ext cx="8586385" cy="5612493"/>
          </a:xfrm>
          <a:prstGeom prst="rect">
            <a:avLst/>
          </a:prstGeom>
        </p:spPr>
      </p:pic>
    </p:spTree>
    <p:extLst>
      <p:ext uri="{BB962C8B-B14F-4D97-AF65-F5344CB8AC3E}">
        <p14:creationId xmlns:p14="http://schemas.microsoft.com/office/powerpoint/2010/main" val="41305022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F63C-6230-D444-98EF-209296668364}"/>
              </a:ext>
            </a:extLst>
          </p:cNvPr>
          <p:cNvSpPr>
            <a:spLocks noGrp="1"/>
          </p:cNvSpPr>
          <p:nvPr>
            <p:ph type="title"/>
          </p:nvPr>
        </p:nvSpPr>
        <p:spPr/>
        <p:txBody>
          <a:bodyPr/>
          <a:lstStyle/>
          <a:p>
            <a:r>
              <a:rPr lang="fr-FR" dirty="0"/>
              <a:t>Le marketing sportif 2.0</a:t>
            </a:r>
          </a:p>
        </p:txBody>
      </p:sp>
      <p:pic>
        <p:nvPicPr>
          <p:cNvPr id="4" name="Image 3">
            <a:extLst>
              <a:ext uri="{FF2B5EF4-FFF2-40B4-BE49-F238E27FC236}">
                <a16:creationId xmlns:a16="http://schemas.microsoft.com/office/drawing/2014/main" id="{8239E8DF-1F79-0343-8C19-22B1E1DC42D5}"/>
              </a:ext>
            </a:extLst>
          </p:cNvPr>
          <p:cNvPicPr>
            <a:picLocks noChangeAspect="1"/>
          </p:cNvPicPr>
          <p:nvPr/>
        </p:nvPicPr>
        <p:blipFill>
          <a:blip r:embed="rId2"/>
          <a:stretch>
            <a:fillRect/>
          </a:stretch>
        </p:blipFill>
        <p:spPr>
          <a:xfrm>
            <a:off x="1098550" y="1606550"/>
            <a:ext cx="10396764" cy="5014910"/>
          </a:xfrm>
          <a:prstGeom prst="rect">
            <a:avLst/>
          </a:prstGeom>
        </p:spPr>
      </p:pic>
    </p:spTree>
    <p:extLst>
      <p:ext uri="{BB962C8B-B14F-4D97-AF65-F5344CB8AC3E}">
        <p14:creationId xmlns:p14="http://schemas.microsoft.com/office/powerpoint/2010/main" val="29430162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F63C-6230-D444-98EF-209296668364}"/>
              </a:ext>
            </a:extLst>
          </p:cNvPr>
          <p:cNvSpPr>
            <a:spLocks noGrp="1"/>
          </p:cNvSpPr>
          <p:nvPr>
            <p:ph type="title"/>
          </p:nvPr>
        </p:nvSpPr>
        <p:spPr/>
        <p:txBody>
          <a:bodyPr/>
          <a:lstStyle/>
          <a:p>
            <a:r>
              <a:rPr lang="fr-FR" dirty="0"/>
              <a:t>Le marketing sportif 2.0</a:t>
            </a:r>
          </a:p>
        </p:txBody>
      </p:sp>
      <p:pic>
        <p:nvPicPr>
          <p:cNvPr id="3" name="Image 2">
            <a:extLst>
              <a:ext uri="{FF2B5EF4-FFF2-40B4-BE49-F238E27FC236}">
                <a16:creationId xmlns:a16="http://schemas.microsoft.com/office/drawing/2014/main" id="{F8448DB0-6B9F-744A-937D-180258FEAA23}"/>
              </a:ext>
            </a:extLst>
          </p:cNvPr>
          <p:cNvPicPr>
            <a:picLocks noChangeAspect="1"/>
          </p:cNvPicPr>
          <p:nvPr/>
        </p:nvPicPr>
        <p:blipFill>
          <a:blip r:embed="rId2"/>
          <a:stretch>
            <a:fillRect/>
          </a:stretch>
        </p:blipFill>
        <p:spPr>
          <a:xfrm>
            <a:off x="1739899" y="1686378"/>
            <a:ext cx="8057243" cy="4961893"/>
          </a:xfrm>
          <a:prstGeom prst="rect">
            <a:avLst/>
          </a:prstGeom>
        </p:spPr>
      </p:pic>
    </p:spTree>
    <p:extLst>
      <p:ext uri="{BB962C8B-B14F-4D97-AF65-F5344CB8AC3E}">
        <p14:creationId xmlns:p14="http://schemas.microsoft.com/office/powerpoint/2010/main" val="5421354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F63C-6230-D444-98EF-209296668364}"/>
              </a:ext>
            </a:extLst>
          </p:cNvPr>
          <p:cNvSpPr>
            <a:spLocks noGrp="1"/>
          </p:cNvSpPr>
          <p:nvPr>
            <p:ph type="title"/>
          </p:nvPr>
        </p:nvSpPr>
        <p:spPr/>
        <p:txBody>
          <a:bodyPr/>
          <a:lstStyle/>
          <a:p>
            <a:r>
              <a:rPr lang="fr-FR" dirty="0"/>
              <a:t>Le marketing sportif 2.0</a:t>
            </a:r>
          </a:p>
        </p:txBody>
      </p:sp>
      <p:pic>
        <p:nvPicPr>
          <p:cNvPr id="3" name="Image 2">
            <a:extLst>
              <a:ext uri="{FF2B5EF4-FFF2-40B4-BE49-F238E27FC236}">
                <a16:creationId xmlns:a16="http://schemas.microsoft.com/office/drawing/2014/main" id="{F38A0547-AE9E-D74D-B1DC-57693EEA671C}"/>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6BD13183-7441-D94B-A23E-E4D5BEB7318E}"/>
              </a:ext>
            </a:extLst>
          </p:cNvPr>
          <p:cNvPicPr>
            <a:picLocks noChangeAspect="1"/>
          </p:cNvPicPr>
          <p:nvPr/>
        </p:nvPicPr>
        <p:blipFill>
          <a:blip r:embed="rId3"/>
          <a:stretch>
            <a:fillRect/>
          </a:stretch>
        </p:blipFill>
        <p:spPr>
          <a:xfrm>
            <a:off x="1371599" y="1428749"/>
            <a:ext cx="9318171" cy="5195493"/>
          </a:xfrm>
          <a:prstGeom prst="rect">
            <a:avLst/>
          </a:prstGeom>
        </p:spPr>
      </p:pic>
    </p:spTree>
    <p:extLst>
      <p:ext uri="{BB962C8B-B14F-4D97-AF65-F5344CB8AC3E}">
        <p14:creationId xmlns:p14="http://schemas.microsoft.com/office/powerpoint/2010/main" val="7047770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F63C-6230-D444-98EF-209296668364}"/>
              </a:ext>
            </a:extLst>
          </p:cNvPr>
          <p:cNvSpPr>
            <a:spLocks noGrp="1"/>
          </p:cNvSpPr>
          <p:nvPr>
            <p:ph type="title"/>
          </p:nvPr>
        </p:nvSpPr>
        <p:spPr/>
        <p:txBody>
          <a:bodyPr/>
          <a:lstStyle/>
          <a:p>
            <a:r>
              <a:rPr lang="fr-FR" dirty="0"/>
              <a:t>Le marketing sportif 2.0</a:t>
            </a:r>
          </a:p>
        </p:txBody>
      </p:sp>
      <p:pic>
        <p:nvPicPr>
          <p:cNvPr id="4" name="Image 3">
            <a:extLst>
              <a:ext uri="{FF2B5EF4-FFF2-40B4-BE49-F238E27FC236}">
                <a16:creationId xmlns:a16="http://schemas.microsoft.com/office/drawing/2014/main" id="{951169A1-2FA0-B24C-8E4B-AFA6C4DBF63C}"/>
              </a:ext>
            </a:extLst>
          </p:cNvPr>
          <p:cNvPicPr>
            <a:picLocks noChangeAspect="1"/>
          </p:cNvPicPr>
          <p:nvPr/>
        </p:nvPicPr>
        <p:blipFill>
          <a:blip r:embed="rId2"/>
          <a:stretch>
            <a:fillRect/>
          </a:stretch>
        </p:blipFill>
        <p:spPr>
          <a:xfrm>
            <a:off x="3407229" y="1622603"/>
            <a:ext cx="7565571" cy="4942389"/>
          </a:xfrm>
          <a:prstGeom prst="rect">
            <a:avLst/>
          </a:prstGeom>
        </p:spPr>
      </p:pic>
    </p:spTree>
    <p:extLst>
      <p:ext uri="{BB962C8B-B14F-4D97-AF65-F5344CB8AC3E}">
        <p14:creationId xmlns:p14="http://schemas.microsoft.com/office/powerpoint/2010/main" val="29044541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10005B-F957-D342-AE51-F784A68319FD}"/>
              </a:ext>
            </a:extLst>
          </p:cNvPr>
          <p:cNvSpPr>
            <a:spLocks noGrp="1"/>
          </p:cNvSpPr>
          <p:nvPr>
            <p:ph type="title"/>
          </p:nvPr>
        </p:nvSpPr>
        <p:spPr>
          <a:xfrm>
            <a:off x="609981" y="1503993"/>
            <a:ext cx="2648607" cy="1325563"/>
          </a:xfrm>
        </p:spPr>
        <p:txBody>
          <a:bodyPr>
            <a:normAutofit fontScale="90000"/>
          </a:bodyPr>
          <a:lstStyle/>
          <a:p>
            <a:pPr algn="ctr"/>
            <a:r>
              <a:rPr lang="fr-FR" sz="3600" dirty="0"/>
              <a:t>Étapes d'un programme de marketing d'influence</a:t>
            </a:r>
            <a:endParaRPr lang="fr-FR" sz="4900" dirty="0"/>
          </a:p>
        </p:txBody>
      </p:sp>
      <p:pic>
        <p:nvPicPr>
          <p:cNvPr id="5" name="Image 4">
            <a:extLst>
              <a:ext uri="{FF2B5EF4-FFF2-40B4-BE49-F238E27FC236}">
                <a16:creationId xmlns:a16="http://schemas.microsoft.com/office/drawing/2014/main" id="{DC2802AE-529B-464D-BA18-72CC38057D29}"/>
              </a:ext>
            </a:extLst>
          </p:cNvPr>
          <p:cNvPicPr>
            <a:picLocks noChangeAspect="1"/>
          </p:cNvPicPr>
          <p:nvPr/>
        </p:nvPicPr>
        <p:blipFill>
          <a:blip r:embed="rId2"/>
          <a:stretch>
            <a:fillRect/>
          </a:stretch>
        </p:blipFill>
        <p:spPr>
          <a:xfrm>
            <a:off x="3258588" y="80418"/>
            <a:ext cx="8597081" cy="6826735"/>
          </a:xfrm>
          <a:prstGeom prst="rect">
            <a:avLst/>
          </a:prstGeom>
        </p:spPr>
      </p:pic>
    </p:spTree>
    <p:extLst>
      <p:ext uri="{BB962C8B-B14F-4D97-AF65-F5344CB8AC3E}">
        <p14:creationId xmlns:p14="http://schemas.microsoft.com/office/powerpoint/2010/main" val="1199471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5" name="Image 4">
            <a:extLst>
              <a:ext uri="{FF2B5EF4-FFF2-40B4-BE49-F238E27FC236}">
                <a16:creationId xmlns:a16="http://schemas.microsoft.com/office/drawing/2014/main" id="{74A657B0-B71C-DE48-ABE1-B9FFA91733D4}"/>
              </a:ext>
            </a:extLst>
          </p:cNvPr>
          <p:cNvPicPr>
            <a:picLocks noChangeAspect="1"/>
          </p:cNvPicPr>
          <p:nvPr/>
        </p:nvPicPr>
        <p:blipFill>
          <a:blip r:embed="rId2"/>
          <a:stretch>
            <a:fillRect/>
          </a:stretch>
        </p:blipFill>
        <p:spPr>
          <a:xfrm>
            <a:off x="5452214" y="247650"/>
            <a:ext cx="6610350" cy="6610350"/>
          </a:xfrm>
          <a:prstGeom prst="rect">
            <a:avLst/>
          </a:prstGeom>
        </p:spPr>
      </p:pic>
    </p:spTree>
    <p:extLst>
      <p:ext uri="{BB962C8B-B14F-4D97-AF65-F5344CB8AC3E}">
        <p14:creationId xmlns:p14="http://schemas.microsoft.com/office/powerpoint/2010/main" val="25750398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p:txBody>
          <a:bodyPr>
            <a:normAutofit fontScale="90000"/>
          </a:bodyPr>
          <a:lstStyle/>
          <a:p>
            <a:r>
              <a:rPr lang="fr-FR" dirty="0"/>
              <a:t>Mission : Analyser les stratégies marketing d’influence des influenceurs suivants</a:t>
            </a:r>
          </a:p>
        </p:txBody>
      </p:sp>
      <p:sp>
        <p:nvSpPr>
          <p:cNvPr id="3" name="Espace réservé du contenu 2">
            <a:extLst>
              <a:ext uri="{FF2B5EF4-FFF2-40B4-BE49-F238E27FC236}">
                <a16:creationId xmlns:a16="http://schemas.microsoft.com/office/drawing/2014/main" id="{24057A87-B3C5-B243-88E4-0A3866F57E33}"/>
              </a:ext>
            </a:extLst>
          </p:cNvPr>
          <p:cNvSpPr>
            <a:spLocks noGrp="1"/>
          </p:cNvSpPr>
          <p:nvPr>
            <p:ph idx="1"/>
          </p:nvPr>
        </p:nvSpPr>
        <p:spPr>
          <a:xfrm>
            <a:off x="1023264" y="2286000"/>
            <a:ext cx="9601200" cy="3581400"/>
          </a:xfrm>
        </p:spPr>
        <p:txBody>
          <a:bodyPr>
            <a:normAutofit/>
          </a:bodyPr>
          <a:lstStyle/>
          <a:p>
            <a:r>
              <a:rPr lang="fr-FR" sz="2800" dirty="0" err="1"/>
              <a:t>Tibo</a:t>
            </a:r>
            <a:r>
              <a:rPr lang="fr-FR" sz="2800" dirty="0"/>
              <a:t> </a:t>
            </a:r>
            <a:r>
              <a:rPr lang="fr-FR" sz="2800" dirty="0" err="1"/>
              <a:t>Inshape</a:t>
            </a:r>
            <a:endParaRPr lang="fr-FR" sz="2800" dirty="0"/>
          </a:p>
          <a:p>
            <a:r>
              <a:rPr lang="fr-FR" sz="2800" dirty="0" err="1"/>
              <a:t>Juju</a:t>
            </a:r>
            <a:r>
              <a:rPr lang="fr-FR" sz="2800" dirty="0"/>
              <a:t> Fit Cat</a:t>
            </a:r>
          </a:p>
          <a:p>
            <a:r>
              <a:rPr lang="fr-FR" sz="2800" dirty="0"/>
              <a:t>Marine </a:t>
            </a:r>
            <a:r>
              <a:rPr lang="fr-FR" sz="2800" dirty="0" err="1"/>
              <a:t>Leleu</a:t>
            </a:r>
            <a:endParaRPr lang="fr-FR" sz="2800" dirty="0"/>
          </a:p>
          <a:p>
            <a:r>
              <a:rPr lang="fr-FR" sz="2800" dirty="0"/>
              <a:t>Théo </a:t>
            </a:r>
            <a:r>
              <a:rPr lang="fr-FR" sz="2800" dirty="0" err="1"/>
              <a:t>Curin</a:t>
            </a:r>
            <a:endParaRPr lang="fr-FR" sz="2800" dirty="0"/>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8171758" y="3450019"/>
            <a:ext cx="3757668" cy="2753711"/>
          </a:xfrm>
          <a:prstGeom prst="rect">
            <a:avLst/>
          </a:prstGeom>
        </p:spPr>
      </p:pic>
    </p:spTree>
    <p:extLst>
      <p:ext uri="{BB962C8B-B14F-4D97-AF65-F5344CB8AC3E}">
        <p14:creationId xmlns:p14="http://schemas.microsoft.com/office/powerpoint/2010/main" val="10736693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FF0E0-83C8-9C42-BDD1-ABF46B6D0AD3}"/>
              </a:ext>
            </a:extLst>
          </p:cNvPr>
          <p:cNvSpPr>
            <a:spLocks noGrp="1"/>
          </p:cNvSpPr>
          <p:nvPr>
            <p:ph type="title"/>
          </p:nvPr>
        </p:nvSpPr>
        <p:spPr/>
        <p:txBody>
          <a:bodyPr>
            <a:normAutofit/>
          </a:bodyPr>
          <a:lstStyle/>
          <a:p>
            <a:r>
              <a:rPr lang="fr-FR" dirty="0"/>
              <a:t>Sport et luxe…</a:t>
            </a:r>
          </a:p>
        </p:txBody>
      </p:sp>
    </p:spTree>
    <p:extLst>
      <p:ext uri="{BB962C8B-B14F-4D97-AF65-F5344CB8AC3E}">
        <p14:creationId xmlns:p14="http://schemas.microsoft.com/office/powerpoint/2010/main" val="13354111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8CDA1-4693-D04A-9018-0D4A28248621}"/>
              </a:ext>
            </a:extLst>
          </p:cNvPr>
          <p:cNvSpPr>
            <a:spLocks noGrp="1"/>
          </p:cNvSpPr>
          <p:nvPr>
            <p:ph type="title"/>
          </p:nvPr>
        </p:nvSpPr>
        <p:spPr/>
        <p:txBody>
          <a:bodyPr/>
          <a:lstStyle/>
          <a:p>
            <a:r>
              <a:rPr lang="fr-FR" dirty="0"/>
              <a:t>Alliance du sport et du luxe</a:t>
            </a:r>
          </a:p>
        </p:txBody>
      </p:sp>
      <p:sp>
        <p:nvSpPr>
          <p:cNvPr id="3" name="Espace réservé du contenu 2">
            <a:extLst>
              <a:ext uri="{FF2B5EF4-FFF2-40B4-BE49-F238E27FC236}">
                <a16:creationId xmlns:a16="http://schemas.microsoft.com/office/drawing/2014/main" id="{C7EC5144-378A-D942-836F-76DC3A63BFFB}"/>
              </a:ext>
            </a:extLst>
          </p:cNvPr>
          <p:cNvSpPr>
            <a:spLocks noGrp="1"/>
          </p:cNvSpPr>
          <p:nvPr>
            <p:ph idx="1"/>
          </p:nvPr>
        </p:nvSpPr>
        <p:spPr>
          <a:xfrm>
            <a:off x="1371599" y="2286000"/>
            <a:ext cx="10027085" cy="4265112"/>
          </a:xfrm>
        </p:spPr>
        <p:txBody>
          <a:bodyPr>
            <a:normAutofit fontScale="92500" lnSpcReduction="10000"/>
          </a:bodyPr>
          <a:lstStyle/>
          <a:p>
            <a:r>
              <a:rPr lang="fr-FR" b="1" dirty="0"/>
              <a:t>Les univers du sport et du luxe sont plus que jamais liés.</a:t>
            </a:r>
          </a:p>
          <a:p>
            <a:r>
              <a:rPr lang="fr-FR" b="1" dirty="0"/>
              <a:t>Collaborations exclusives, présence des grands acteurs du luxe sur des événements sportifs</a:t>
            </a:r>
          </a:p>
          <a:p>
            <a:r>
              <a:rPr lang="fr-FR" dirty="0"/>
              <a:t>Concept : des collections composées de pièces reflétant à la fois la signature d'une maison de couture et celle d'un équipementier sportif</a:t>
            </a:r>
          </a:p>
          <a:p>
            <a:r>
              <a:rPr lang="fr-FR" dirty="0"/>
              <a:t>Et c'est justement ce qu'a démontré le styliste français Simon Porte </a:t>
            </a:r>
            <a:r>
              <a:rPr lang="fr-FR" dirty="0" err="1"/>
              <a:t>Jacquemus</a:t>
            </a:r>
            <a:r>
              <a:rPr lang="fr-FR" dirty="0"/>
              <a:t> à l'annonce de sa collaboration avec Nike, faisant s'emballer les </a:t>
            </a:r>
            <a:r>
              <a:rPr lang="fr-FR" dirty="0" err="1"/>
              <a:t>likes</a:t>
            </a:r>
            <a:r>
              <a:rPr lang="fr-FR" dirty="0"/>
              <a:t> et les commentaires sur son compte Instagram. </a:t>
            </a:r>
          </a:p>
          <a:p>
            <a:r>
              <a:rPr lang="fr-FR" dirty="0"/>
              <a:t>Entre le style </a:t>
            </a:r>
            <a:r>
              <a:rPr lang="fr-FR" dirty="0" err="1"/>
              <a:t>frenchie</a:t>
            </a:r>
            <a:r>
              <a:rPr lang="fr-FR" dirty="0"/>
              <a:t> du créateur du sac Chiquito et l'empreinte sportswear de la griffe américaine, l'union n'était pas évidente. </a:t>
            </a:r>
          </a:p>
          <a:p>
            <a:r>
              <a:rPr lang="fr-FR" dirty="0"/>
              <a:t>Et pourtant, les adeptes du </a:t>
            </a:r>
            <a:r>
              <a:rPr lang="fr-FR" b="1" dirty="0"/>
              <a:t>style </a:t>
            </a:r>
            <a:r>
              <a:rPr lang="fr-FR" b="1" dirty="0" err="1"/>
              <a:t>Jacquemus</a:t>
            </a:r>
            <a:r>
              <a:rPr lang="fr-FR" dirty="0"/>
              <a:t> ont répondu présents. </a:t>
            </a:r>
          </a:p>
          <a:p>
            <a:r>
              <a:rPr lang="fr-FR" dirty="0"/>
              <a:t>Tout comme les inconditionnels de mode sportswear qui ont écoulé les stocks de baskets, la pièce convoitée de la </a:t>
            </a:r>
            <a:r>
              <a:rPr lang="fr-FR" dirty="0" err="1"/>
              <a:t>collab</a:t>
            </a:r>
            <a:r>
              <a:rPr lang="fr-FR" dirty="0"/>
              <a:t>'.</a:t>
            </a:r>
          </a:p>
        </p:txBody>
      </p:sp>
    </p:spTree>
    <p:extLst>
      <p:ext uri="{BB962C8B-B14F-4D97-AF65-F5344CB8AC3E}">
        <p14:creationId xmlns:p14="http://schemas.microsoft.com/office/powerpoint/2010/main" val="10913357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B6A5D0-1506-9F4C-99D1-340BF3EFB775}"/>
              </a:ext>
            </a:extLst>
          </p:cNvPr>
          <p:cNvSpPr>
            <a:spLocks noGrp="1"/>
          </p:cNvSpPr>
          <p:nvPr>
            <p:ph idx="1"/>
          </p:nvPr>
        </p:nvSpPr>
        <p:spPr>
          <a:xfrm>
            <a:off x="1208762" y="1822536"/>
            <a:ext cx="4227534" cy="4753627"/>
          </a:xfrm>
        </p:spPr>
        <p:txBody>
          <a:bodyPr>
            <a:normAutofit lnSpcReduction="10000"/>
          </a:bodyPr>
          <a:lstStyle/>
          <a:p>
            <a:r>
              <a:rPr lang="fr-FR" dirty="0"/>
              <a:t>Autre collaboration mode/sport, même engouement : celle d'</a:t>
            </a:r>
            <a:r>
              <a:rPr lang="fr-FR" b="1" dirty="0"/>
              <a:t>Adidas et Gucci</a:t>
            </a:r>
            <a:r>
              <a:rPr lang="fr-FR" dirty="0"/>
              <a:t>. </a:t>
            </a:r>
          </a:p>
          <a:p>
            <a:r>
              <a:rPr lang="fr-FR" dirty="0"/>
              <a:t>Les deux géants ont fait littéralement fusionner leurs univers, transformant leur logo respectif pour n'en faire plus qu'un. </a:t>
            </a:r>
          </a:p>
          <a:p>
            <a:r>
              <a:rPr lang="fr-FR" dirty="0"/>
              <a:t>Présentée au public pour la première fois sur le </a:t>
            </a:r>
            <a:r>
              <a:rPr lang="fr-FR" dirty="0" err="1"/>
              <a:t>catwalk</a:t>
            </a:r>
            <a:r>
              <a:rPr lang="fr-FR" dirty="0"/>
              <a:t> du défilé Gucci, la </a:t>
            </a:r>
            <a:r>
              <a:rPr lang="fr-FR" dirty="0" err="1"/>
              <a:t>collab</a:t>
            </a:r>
            <a:r>
              <a:rPr lang="fr-FR" dirty="0"/>
              <a:t>' s'accompagne aussi d'une campagne ludique et rétro à souhait, reflétant l'amour d'Alessandro </a:t>
            </a:r>
            <a:r>
              <a:rPr lang="fr-FR" dirty="0" err="1"/>
              <a:t>Michele</a:t>
            </a:r>
            <a:r>
              <a:rPr lang="fr-FR" dirty="0"/>
              <a:t> (directeur artistique chez Gucci) pour la mode vintage. </a:t>
            </a:r>
          </a:p>
        </p:txBody>
      </p:sp>
      <p:sp>
        <p:nvSpPr>
          <p:cNvPr id="4" name="Titre 1">
            <a:extLst>
              <a:ext uri="{FF2B5EF4-FFF2-40B4-BE49-F238E27FC236}">
                <a16:creationId xmlns:a16="http://schemas.microsoft.com/office/drawing/2014/main" id="{C3D5EF7F-EDAF-7C4C-B0F3-C7BFCB67F635}"/>
              </a:ext>
            </a:extLst>
          </p:cNvPr>
          <p:cNvSpPr>
            <a:spLocks noGrp="1"/>
          </p:cNvSpPr>
          <p:nvPr>
            <p:ph type="title"/>
          </p:nvPr>
        </p:nvSpPr>
        <p:spPr>
          <a:xfrm>
            <a:off x="1371600" y="685800"/>
            <a:ext cx="9601200" cy="1485900"/>
          </a:xfrm>
        </p:spPr>
        <p:txBody>
          <a:bodyPr/>
          <a:lstStyle/>
          <a:p>
            <a:r>
              <a:rPr lang="fr-FR" dirty="0"/>
              <a:t>Alliance du sport et du luxe</a:t>
            </a:r>
          </a:p>
        </p:txBody>
      </p:sp>
      <p:pic>
        <p:nvPicPr>
          <p:cNvPr id="6" name="Image 5">
            <a:extLst>
              <a:ext uri="{FF2B5EF4-FFF2-40B4-BE49-F238E27FC236}">
                <a16:creationId xmlns:a16="http://schemas.microsoft.com/office/drawing/2014/main" id="{50D94013-02C8-DB4B-84AE-48EAB6EDE683}"/>
              </a:ext>
            </a:extLst>
          </p:cNvPr>
          <p:cNvPicPr>
            <a:picLocks noChangeAspect="1"/>
          </p:cNvPicPr>
          <p:nvPr/>
        </p:nvPicPr>
        <p:blipFill>
          <a:blip r:embed="rId2"/>
          <a:stretch>
            <a:fillRect/>
          </a:stretch>
        </p:blipFill>
        <p:spPr>
          <a:xfrm>
            <a:off x="5610087" y="2373682"/>
            <a:ext cx="6581913" cy="3300608"/>
          </a:xfrm>
          <a:prstGeom prst="rect">
            <a:avLst/>
          </a:prstGeom>
        </p:spPr>
      </p:pic>
    </p:spTree>
    <p:extLst>
      <p:ext uri="{BB962C8B-B14F-4D97-AF65-F5344CB8AC3E}">
        <p14:creationId xmlns:p14="http://schemas.microsoft.com/office/powerpoint/2010/main" val="34630739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72C85-C16F-0446-9008-6278F1DC17D4}"/>
              </a:ext>
            </a:extLst>
          </p:cNvPr>
          <p:cNvSpPr>
            <a:spLocks noGrp="1"/>
          </p:cNvSpPr>
          <p:nvPr>
            <p:ph type="title"/>
          </p:nvPr>
        </p:nvSpPr>
        <p:spPr/>
        <p:txBody>
          <a:bodyPr/>
          <a:lstStyle/>
          <a:p>
            <a:r>
              <a:rPr lang="fr-FR" dirty="0"/>
              <a:t>Un phénomène ancien : l’hybridation des marchés</a:t>
            </a:r>
          </a:p>
        </p:txBody>
      </p:sp>
      <p:sp>
        <p:nvSpPr>
          <p:cNvPr id="3" name="Espace réservé du contenu 2">
            <a:extLst>
              <a:ext uri="{FF2B5EF4-FFF2-40B4-BE49-F238E27FC236}">
                <a16:creationId xmlns:a16="http://schemas.microsoft.com/office/drawing/2014/main" id="{DFD8171A-0975-6C4D-AE0F-75D5DE88E19C}"/>
              </a:ext>
            </a:extLst>
          </p:cNvPr>
          <p:cNvSpPr>
            <a:spLocks noGrp="1"/>
          </p:cNvSpPr>
          <p:nvPr>
            <p:ph idx="1"/>
          </p:nvPr>
        </p:nvSpPr>
        <p:spPr>
          <a:xfrm>
            <a:off x="1371600" y="2286000"/>
            <a:ext cx="9601200" cy="4340268"/>
          </a:xfrm>
        </p:spPr>
        <p:txBody>
          <a:bodyPr>
            <a:normAutofit fontScale="92500" lnSpcReduction="20000"/>
          </a:bodyPr>
          <a:lstStyle/>
          <a:p>
            <a:r>
              <a:rPr lang="fr-FR" dirty="0"/>
              <a:t>A l’origine du sport, on trouve les dandys de l’entourage du duc d’Orléans qui, ayant créé le Jockey-Club, se retrouvent confrontés à l’ajustement de leur vêture pour monter des chevaux impétueux.</a:t>
            </a:r>
          </a:p>
          <a:p>
            <a:r>
              <a:rPr lang="fr-FR" dirty="0"/>
              <a:t> La redingote fut raccourcie et associée à des gants jaunes, éléments indispensables à leur visibilité de </a:t>
            </a:r>
            <a:r>
              <a:rPr lang="fr-FR" i="1" dirty="0"/>
              <a:t>fashionables. </a:t>
            </a:r>
          </a:p>
          <a:p>
            <a:r>
              <a:rPr lang="fr-FR" dirty="0"/>
              <a:t>En l’absence d’équipementiers spécialisés, les couturiers et les petites mains des Grands Magasins répondirent, pour les hommes et les femmes, à des besoins d’</a:t>
            </a:r>
            <a:r>
              <a:rPr lang="fr-FR" dirty="0" err="1"/>
              <a:t>accessoirisation</a:t>
            </a:r>
            <a:r>
              <a:rPr lang="fr-FR" dirty="0"/>
              <a:t> pour la vélocipédie, le </a:t>
            </a:r>
            <a:r>
              <a:rPr lang="fr-FR" dirty="0" err="1"/>
              <a:t>pédestrianisme</a:t>
            </a:r>
            <a:r>
              <a:rPr lang="fr-FR" dirty="0"/>
              <a:t>, le ski ou encore le tennis. </a:t>
            </a:r>
          </a:p>
          <a:p>
            <a:r>
              <a:rPr lang="fr-FR" dirty="0"/>
              <a:t>Un catalogue du </a:t>
            </a:r>
            <a:r>
              <a:rPr lang="fr-FR" i="1" dirty="0"/>
              <a:t>Printemps </a:t>
            </a:r>
            <a:r>
              <a:rPr lang="fr-FR" dirty="0"/>
              <a:t>propose en 1889, un « relève-jupe », jarretelle externe facilitant la foulée de la tenniswoman. </a:t>
            </a:r>
          </a:p>
          <a:p>
            <a:r>
              <a:rPr lang="fr-FR" dirty="0"/>
              <a:t>Puis les tissus anglais de la pratique sportive, le </a:t>
            </a:r>
            <a:r>
              <a:rPr lang="fr-FR" i="1" dirty="0"/>
              <a:t>tweed</a:t>
            </a:r>
            <a:r>
              <a:rPr lang="fr-FR" dirty="0"/>
              <a:t> et le </a:t>
            </a:r>
            <a:r>
              <a:rPr lang="fr-FR" i="1" dirty="0"/>
              <a:t>jersey</a:t>
            </a:r>
            <a:r>
              <a:rPr lang="fr-FR" dirty="0"/>
              <a:t>, assouplirent les vêtements du quotidien, sans modifier leurs coupes élégantes. Ce dialogue entre les couturiers et la clientèle aisée débouche sur des tenues hybrides, au point qu’en 1926, le magazine </a:t>
            </a:r>
            <a:r>
              <a:rPr lang="fr-FR" i="1" dirty="0"/>
              <a:t>Vogue</a:t>
            </a:r>
            <a:r>
              <a:rPr lang="fr-FR" dirty="0"/>
              <a:t> s’interroge, à propos de l’ensemble </a:t>
            </a:r>
            <a:r>
              <a:rPr lang="fr-FR" i="1" dirty="0"/>
              <a:t>Jean Patou</a:t>
            </a:r>
            <a:r>
              <a:rPr lang="fr-FR" dirty="0"/>
              <a:t> dessiné pour la tenniswoman Suzanne Lenglen, « </a:t>
            </a:r>
            <a:r>
              <a:rPr lang="fr-FR" i="1" dirty="0"/>
              <a:t>pour la ville ou le sport ?</a:t>
            </a:r>
            <a:r>
              <a:rPr lang="fr-FR" dirty="0"/>
              <a:t> » </a:t>
            </a:r>
          </a:p>
        </p:txBody>
      </p:sp>
    </p:spTree>
    <p:extLst>
      <p:ext uri="{BB962C8B-B14F-4D97-AF65-F5344CB8AC3E}">
        <p14:creationId xmlns:p14="http://schemas.microsoft.com/office/powerpoint/2010/main" val="30968938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4E39C5-B2AC-B74F-AE6B-1F98D3A3669F}"/>
              </a:ext>
            </a:extLst>
          </p:cNvPr>
          <p:cNvSpPr>
            <a:spLocks noGrp="1"/>
          </p:cNvSpPr>
          <p:nvPr>
            <p:ph idx="1"/>
          </p:nvPr>
        </p:nvSpPr>
        <p:spPr>
          <a:xfrm>
            <a:off x="1371600" y="2285999"/>
            <a:ext cx="9601200" cy="4465529"/>
          </a:xfrm>
        </p:spPr>
        <p:txBody>
          <a:bodyPr>
            <a:normAutofit lnSpcReduction="10000"/>
          </a:bodyPr>
          <a:lstStyle/>
          <a:p>
            <a:r>
              <a:rPr lang="fr-FR" dirty="0"/>
              <a:t>Mais l’hybridation, telle qu’on la connaît aujourd’hui, dépasse la synthèse de deux catégories de vêtements et d’accessoires. </a:t>
            </a:r>
          </a:p>
          <a:p>
            <a:r>
              <a:rPr lang="fr-FR" dirty="0"/>
              <a:t>Les marques provoquent elles-mêmes ce besoin de marier leur ADN pour confectionner une garde-robe particulière. </a:t>
            </a:r>
          </a:p>
          <a:p>
            <a:r>
              <a:rPr lang="fr-FR" dirty="0"/>
              <a:t>Lors des collections hiver 2021, </a:t>
            </a:r>
            <a:r>
              <a:rPr lang="fr-FR" i="1" dirty="0"/>
              <a:t>Balenciaga</a:t>
            </a:r>
            <a:r>
              <a:rPr lang="fr-FR" dirty="0"/>
              <a:t> et </a:t>
            </a:r>
            <a:r>
              <a:rPr lang="fr-FR" i="1" dirty="0"/>
              <a:t>Gucci</a:t>
            </a:r>
            <a:r>
              <a:rPr lang="fr-FR" dirty="0"/>
              <a:t> ont collaboré sur des manteaux et des escarpins en apposant les deux logos, suggérant aux clientes de construire leur allure avec une pièce élégante et altière montée sur une foulée confortable.</a:t>
            </a:r>
          </a:p>
          <a:p>
            <a:r>
              <a:rPr lang="fr-FR" dirty="0"/>
              <a:t> L’interpénétration de ces marchés débouche sur des produits hybrides, pensés comme des produits d’appel censés attirer un client d’un univers à un autre. </a:t>
            </a:r>
          </a:p>
          <a:p>
            <a:r>
              <a:rPr lang="fr-FR" dirty="0"/>
              <a:t>Les marques non concurrentes élargissent mutuellement leur cible, comme </a:t>
            </a:r>
            <a:r>
              <a:rPr lang="fr-FR" i="1" dirty="0"/>
              <a:t>Tommy </a:t>
            </a:r>
            <a:r>
              <a:rPr lang="fr-FR" i="1" dirty="0" err="1"/>
              <a:t>Hilfiger</a:t>
            </a:r>
            <a:r>
              <a:rPr lang="fr-FR" dirty="0"/>
              <a:t> et </a:t>
            </a:r>
            <a:r>
              <a:rPr lang="fr-FR" i="1" dirty="0" err="1"/>
              <a:t>Timberland</a:t>
            </a:r>
            <a:r>
              <a:rPr lang="fr-FR" dirty="0"/>
              <a:t>. </a:t>
            </a:r>
          </a:p>
          <a:p>
            <a:r>
              <a:rPr lang="fr-FR" dirty="0"/>
              <a:t>Plus coopératif encore, la collection hybride « </a:t>
            </a:r>
            <a:r>
              <a:rPr lang="fr-FR" dirty="0" err="1"/>
              <a:t>Fendace</a:t>
            </a:r>
            <a:r>
              <a:rPr lang="fr-FR" dirty="0"/>
              <a:t> » de septembre 2021, où </a:t>
            </a:r>
            <a:r>
              <a:rPr lang="fr-FR" i="1" dirty="0" err="1"/>
              <a:t>Fendi</a:t>
            </a:r>
            <a:r>
              <a:rPr lang="fr-FR" dirty="0"/>
              <a:t> et </a:t>
            </a:r>
            <a:r>
              <a:rPr lang="fr-FR" i="1" dirty="0"/>
              <a:t>Versace </a:t>
            </a:r>
            <a:r>
              <a:rPr lang="fr-FR" dirty="0"/>
              <a:t>échangent leur designer pour réinterpréter leurs codes.</a:t>
            </a:r>
          </a:p>
        </p:txBody>
      </p:sp>
      <p:sp>
        <p:nvSpPr>
          <p:cNvPr id="4" name="Titre 1">
            <a:extLst>
              <a:ext uri="{FF2B5EF4-FFF2-40B4-BE49-F238E27FC236}">
                <a16:creationId xmlns:a16="http://schemas.microsoft.com/office/drawing/2014/main" id="{EBC70B4D-7C5A-E04D-B05B-2A2D28017591}"/>
              </a:ext>
            </a:extLst>
          </p:cNvPr>
          <p:cNvSpPr>
            <a:spLocks noGrp="1"/>
          </p:cNvSpPr>
          <p:nvPr>
            <p:ph type="title"/>
          </p:nvPr>
        </p:nvSpPr>
        <p:spPr>
          <a:xfrm>
            <a:off x="1371600" y="685800"/>
            <a:ext cx="9601200" cy="1485900"/>
          </a:xfrm>
        </p:spPr>
        <p:txBody>
          <a:bodyPr/>
          <a:lstStyle/>
          <a:p>
            <a:r>
              <a:rPr lang="fr-FR" dirty="0"/>
              <a:t>Un phénomène ancien : l’hybridation des marchés</a:t>
            </a:r>
          </a:p>
        </p:txBody>
      </p:sp>
    </p:spTree>
    <p:extLst>
      <p:ext uri="{BB962C8B-B14F-4D97-AF65-F5344CB8AC3E}">
        <p14:creationId xmlns:p14="http://schemas.microsoft.com/office/powerpoint/2010/main" val="22191797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D40A5EB-0451-704C-B58C-DD83D5D1C627}"/>
              </a:ext>
            </a:extLst>
          </p:cNvPr>
          <p:cNvSpPr>
            <a:spLocks noGrp="1"/>
          </p:cNvSpPr>
          <p:nvPr>
            <p:ph idx="1"/>
          </p:nvPr>
        </p:nvSpPr>
        <p:spPr/>
        <p:txBody>
          <a:bodyPr/>
          <a:lstStyle/>
          <a:p>
            <a:r>
              <a:rPr lang="fr-FR" i="1" dirty="0"/>
              <a:t>Dior</a:t>
            </a:r>
            <a:r>
              <a:rPr lang="fr-FR" dirty="0"/>
              <a:t>, enseigne glamour de l’avenue Montaigne, s’est rapprochée de l’univers populaire du Parc des Princes, en habillant les joueurs du </a:t>
            </a:r>
            <a:r>
              <a:rPr lang="fr-FR" i="1" dirty="0"/>
              <a:t>Paris-Saint-Germain </a:t>
            </a:r>
            <a:r>
              <a:rPr lang="fr-FR" dirty="0"/>
              <a:t>jusqu’en 2023. </a:t>
            </a:r>
          </a:p>
          <a:p>
            <a:r>
              <a:rPr lang="fr-FR" dirty="0"/>
              <a:t>Le directeur artistique, Kim Jones, a choisi </a:t>
            </a:r>
            <a:r>
              <a:rPr lang="fr-FR" dirty="0" err="1"/>
              <a:t>Killiam</a:t>
            </a:r>
            <a:r>
              <a:rPr lang="fr-FR" dirty="0"/>
              <a:t> M’</a:t>
            </a:r>
            <a:r>
              <a:rPr lang="fr-FR" dirty="0" err="1"/>
              <a:t>bappé</a:t>
            </a:r>
            <a:r>
              <a:rPr lang="fr-FR" dirty="0"/>
              <a:t> comme « ambassadeur global » de la marque et du parfum « Eau sauvage ». </a:t>
            </a:r>
          </a:p>
          <a:p>
            <a:r>
              <a:rPr lang="fr-FR" dirty="0"/>
              <a:t>Et si le costume s’acquiert avec quelques sacrifices (2500 euros), un supporter désireux d’accéder à la marque d’exception peut se rabattre sur la fragrance. </a:t>
            </a:r>
          </a:p>
          <a:p>
            <a:r>
              <a:rPr lang="fr-FR" dirty="0"/>
              <a:t>Pour le club, il s’agit de se positionner dans l’élite du football mondial, avec des partenaires haut-de-gamme, et de donner envie à de grands joueurs de classe internationale de venir porter le maillot </a:t>
            </a:r>
            <a:r>
              <a:rPr lang="fr-FR" i="1" dirty="0"/>
              <a:t>Nike</a:t>
            </a:r>
            <a:r>
              <a:rPr lang="fr-FR" dirty="0"/>
              <a:t> comme le costume</a:t>
            </a:r>
            <a:r>
              <a:rPr lang="fr-FR" i="1" dirty="0"/>
              <a:t> Dior</a:t>
            </a:r>
            <a:r>
              <a:rPr lang="fr-FR" dirty="0"/>
              <a:t>.</a:t>
            </a:r>
          </a:p>
        </p:txBody>
      </p:sp>
      <p:sp>
        <p:nvSpPr>
          <p:cNvPr id="4" name="Titre 1">
            <a:extLst>
              <a:ext uri="{FF2B5EF4-FFF2-40B4-BE49-F238E27FC236}">
                <a16:creationId xmlns:a16="http://schemas.microsoft.com/office/drawing/2014/main" id="{FD2C1343-B4BA-7644-95B9-58BDA3CD0E14}"/>
              </a:ext>
            </a:extLst>
          </p:cNvPr>
          <p:cNvSpPr>
            <a:spLocks noGrp="1"/>
          </p:cNvSpPr>
          <p:nvPr>
            <p:ph type="title"/>
          </p:nvPr>
        </p:nvSpPr>
        <p:spPr>
          <a:xfrm>
            <a:off x="1371600" y="685800"/>
            <a:ext cx="9601200" cy="1485900"/>
          </a:xfrm>
        </p:spPr>
        <p:txBody>
          <a:bodyPr/>
          <a:lstStyle/>
          <a:p>
            <a:r>
              <a:rPr lang="fr-FR" dirty="0"/>
              <a:t>Un phénomène ancien : l’hybridation des marchés</a:t>
            </a:r>
          </a:p>
        </p:txBody>
      </p:sp>
    </p:spTree>
    <p:extLst>
      <p:ext uri="{BB962C8B-B14F-4D97-AF65-F5344CB8AC3E}">
        <p14:creationId xmlns:p14="http://schemas.microsoft.com/office/powerpoint/2010/main" val="32624815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FF0E0-83C8-9C42-BDD1-ABF46B6D0AD3}"/>
              </a:ext>
            </a:extLst>
          </p:cNvPr>
          <p:cNvSpPr>
            <a:spLocks noGrp="1"/>
          </p:cNvSpPr>
          <p:nvPr>
            <p:ph type="title"/>
          </p:nvPr>
        </p:nvSpPr>
        <p:spPr/>
        <p:txBody>
          <a:bodyPr>
            <a:normAutofit/>
          </a:bodyPr>
          <a:lstStyle/>
          <a:p>
            <a:r>
              <a:rPr lang="fr-FR" dirty="0"/>
              <a:t>Pour finir…</a:t>
            </a:r>
          </a:p>
        </p:txBody>
      </p:sp>
    </p:spTree>
    <p:extLst>
      <p:ext uri="{BB962C8B-B14F-4D97-AF65-F5344CB8AC3E}">
        <p14:creationId xmlns:p14="http://schemas.microsoft.com/office/powerpoint/2010/main" val="26606441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6B041E-064A-9E44-89FF-AD5E91A65947}"/>
              </a:ext>
            </a:extLst>
          </p:cNvPr>
          <p:cNvSpPr>
            <a:spLocks noGrp="1"/>
          </p:cNvSpPr>
          <p:nvPr>
            <p:ph type="ctrTitle"/>
          </p:nvPr>
        </p:nvSpPr>
        <p:spPr/>
        <p:txBody>
          <a:bodyPr/>
          <a:lstStyle/>
          <a:p>
            <a:r>
              <a:rPr lang="fr-FR" sz="4400" b="1" dirty="0"/>
              <a:t>« Le sport va chercher la peur pour la dominer, la fatigue pour en triompher, la difficulté pour la vaincre. »</a:t>
            </a:r>
            <a:endParaRPr lang="fr-FR" dirty="0"/>
          </a:p>
        </p:txBody>
      </p:sp>
      <p:sp>
        <p:nvSpPr>
          <p:cNvPr id="3" name="Sous-titre 2">
            <a:extLst>
              <a:ext uri="{FF2B5EF4-FFF2-40B4-BE49-F238E27FC236}">
                <a16:creationId xmlns:a16="http://schemas.microsoft.com/office/drawing/2014/main" id="{3B86F33B-F2D8-2E4C-99DB-A25FEBFFC09B}"/>
              </a:ext>
            </a:extLst>
          </p:cNvPr>
          <p:cNvSpPr>
            <a:spLocks noGrp="1"/>
          </p:cNvSpPr>
          <p:nvPr>
            <p:ph type="subTitle" idx="1"/>
          </p:nvPr>
        </p:nvSpPr>
        <p:spPr>
          <a:xfrm>
            <a:off x="2113848" y="4413479"/>
            <a:ext cx="6831673" cy="1086237"/>
          </a:xfrm>
        </p:spPr>
        <p:txBody>
          <a:bodyPr/>
          <a:lstStyle/>
          <a:p>
            <a:r>
              <a:rPr lang="fr-FR" dirty="0"/>
              <a:t>Pierre de Coubertin, </a:t>
            </a:r>
          </a:p>
          <a:p>
            <a:r>
              <a:rPr lang="fr-FR" dirty="0"/>
              <a:t>Fondateur des Jeux Olympiques modernes</a:t>
            </a:r>
          </a:p>
        </p:txBody>
      </p:sp>
    </p:spTree>
    <p:extLst>
      <p:ext uri="{BB962C8B-B14F-4D97-AF65-F5344CB8AC3E}">
        <p14:creationId xmlns:p14="http://schemas.microsoft.com/office/powerpoint/2010/main" val="243809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882042" y="2314444"/>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C0ACE915-4011-0445-A9A4-E5ACBB3C5455}"/>
              </a:ext>
            </a:extLst>
          </p:cNvPr>
          <p:cNvPicPr>
            <a:picLocks noChangeAspect="1"/>
          </p:cNvPicPr>
          <p:nvPr/>
        </p:nvPicPr>
        <p:blipFill>
          <a:blip r:embed="rId2"/>
          <a:stretch>
            <a:fillRect/>
          </a:stretch>
        </p:blipFill>
        <p:spPr>
          <a:xfrm>
            <a:off x="3219189" y="536094"/>
            <a:ext cx="8830848" cy="5268573"/>
          </a:xfrm>
          <a:prstGeom prst="rect">
            <a:avLst/>
          </a:prstGeom>
        </p:spPr>
      </p:pic>
    </p:spTree>
    <p:extLst>
      <p:ext uri="{BB962C8B-B14F-4D97-AF65-F5344CB8AC3E}">
        <p14:creationId xmlns:p14="http://schemas.microsoft.com/office/powerpoint/2010/main" val="3372784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D6E340AE-8955-1149-8AA5-909271F20AF0}"/>
              </a:ext>
            </a:extLst>
          </p:cNvPr>
          <p:cNvPicPr>
            <a:picLocks noChangeAspect="1"/>
          </p:cNvPicPr>
          <p:nvPr/>
        </p:nvPicPr>
        <p:blipFill>
          <a:blip r:embed="rId2"/>
          <a:stretch>
            <a:fillRect/>
          </a:stretch>
        </p:blipFill>
        <p:spPr>
          <a:xfrm>
            <a:off x="4235449" y="94781"/>
            <a:ext cx="7841085" cy="6556539"/>
          </a:xfrm>
          <a:prstGeom prst="rect">
            <a:avLst/>
          </a:prstGeom>
        </p:spPr>
      </p:pic>
    </p:spTree>
    <p:extLst>
      <p:ext uri="{BB962C8B-B14F-4D97-AF65-F5344CB8AC3E}">
        <p14:creationId xmlns:p14="http://schemas.microsoft.com/office/powerpoint/2010/main" val="2192048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5" name="Image 4">
            <a:extLst>
              <a:ext uri="{FF2B5EF4-FFF2-40B4-BE49-F238E27FC236}">
                <a16:creationId xmlns:a16="http://schemas.microsoft.com/office/drawing/2014/main" id="{33A84116-C7A4-A748-9D5F-5B47976FBFD1}"/>
              </a:ext>
            </a:extLst>
          </p:cNvPr>
          <p:cNvPicPr>
            <a:picLocks noChangeAspect="1"/>
          </p:cNvPicPr>
          <p:nvPr/>
        </p:nvPicPr>
        <p:blipFill>
          <a:blip r:embed="rId2"/>
          <a:stretch>
            <a:fillRect/>
          </a:stretch>
        </p:blipFill>
        <p:spPr>
          <a:xfrm>
            <a:off x="3745283" y="1929008"/>
            <a:ext cx="8306071" cy="3444658"/>
          </a:xfrm>
          <a:prstGeom prst="rect">
            <a:avLst/>
          </a:prstGeom>
        </p:spPr>
      </p:pic>
    </p:spTree>
    <p:extLst>
      <p:ext uri="{BB962C8B-B14F-4D97-AF65-F5344CB8AC3E}">
        <p14:creationId xmlns:p14="http://schemas.microsoft.com/office/powerpoint/2010/main" val="3933965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6C9D3575-D277-014B-B60B-E495F2B7E0A4}"/>
              </a:ext>
            </a:extLst>
          </p:cNvPr>
          <p:cNvPicPr>
            <a:picLocks noChangeAspect="1"/>
          </p:cNvPicPr>
          <p:nvPr/>
        </p:nvPicPr>
        <p:blipFill>
          <a:blip r:embed="rId2"/>
          <a:stretch>
            <a:fillRect/>
          </a:stretch>
        </p:blipFill>
        <p:spPr>
          <a:xfrm>
            <a:off x="4171949" y="154553"/>
            <a:ext cx="6713169" cy="6491612"/>
          </a:xfrm>
          <a:prstGeom prst="rect">
            <a:avLst/>
          </a:prstGeom>
        </p:spPr>
      </p:pic>
    </p:spTree>
    <p:extLst>
      <p:ext uri="{BB962C8B-B14F-4D97-AF65-F5344CB8AC3E}">
        <p14:creationId xmlns:p14="http://schemas.microsoft.com/office/powerpoint/2010/main" val="2476420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448341-9AAA-184C-A2D9-CF1A9937EFB9}"/>
              </a:ext>
            </a:extLst>
          </p:cNvPr>
          <p:cNvSpPr>
            <a:spLocks noGrp="1"/>
          </p:cNvSpPr>
          <p:nvPr>
            <p:ph type="ctrTitle"/>
          </p:nvPr>
        </p:nvSpPr>
        <p:spPr>
          <a:xfrm>
            <a:off x="1915127" y="2180340"/>
            <a:ext cx="8361229" cy="2098226"/>
          </a:xfrm>
        </p:spPr>
        <p:txBody>
          <a:bodyPr/>
          <a:lstStyle/>
          <a:p>
            <a:r>
              <a:rPr lang="fr-FR" sz="4800" b="1" dirty="0"/>
              <a:t>« Il faut se fixer des buts avant de pouvoir les atteindre. »</a:t>
            </a:r>
            <a:br>
              <a:rPr lang="fr-FR" sz="4800" dirty="0"/>
            </a:br>
            <a:endParaRPr lang="fr-FR" sz="4800" dirty="0"/>
          </a:p>
        </p:txBody>
      </p:sp>
      <p:sp>
        <p:nvSpPr>
          <p:cNvPr id="3" name="Sous-titre 2">
            <a:extLst>
              <a:ext uri="{FF2B5EF4-FFF2-40B4-BE49-F238E27FC236}">
                <a16:creationId xmlns:a16="http://schemas.microsoft.com/office/drawing/2014/main" id="{68B2441E-32C8-2240-99EA-AABB70284908}"/>
              </a:ext>
            </a:extLst>
          </p:cNvPr>
          <p:cNvSpPr>
            <a:spLocks noGrp="1"/>
          </p:cNvSpPr>
          <p:nvPr>
            <p:ph type="subTitle" idx="1"/>
          </p:nvPr>
        </p:nvSpPr>
        <p:spPr>
          <a:xfrm>
            <a:off x="2679904" y="4457022"/>
            <a:ext cx="6831673" cy="1086237"/>
          </a:xfrm>
        </p:spPr>
        <p:txBody>
          <a:bodyPr>
            <a:normAutofit fontScale="92500" lnSpcReduction="10000"/>
          </a:bodyPr>
          <a:lstStyle/>
          <a:p>
            <a:r>
              <a:rPr lang="fr-FR" dirty="0"/>
              <a:t>Michael Jordan, </a:t>
            </a:r>
          </a:p>
          <a:p>
            <a:r>
              <a:rPr lang="fr-FR" dirty="0"/>
              <a:t>le plus grand basketteur de tous les temps</a:t>
            </a:r>
            <a:br>
              <a:rPr lang="fr-FR" dirty="0"/>
            </a:br>
            <a:endParaRPr lang="fr-FR" dirty="0"/>
          </a:p>
        </p:txBody>
      </p:sp>
    </p:spTree>
    <p:extLst>
      <p:ext uri="{BB962C8B-B14F-4D97-AF65-F5344CB8AC3E}">
        <p14:creationId xmlns:p14="http://schemas.microsoft.com/office/powerpoint/2010/main" val="1458481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B4AF3B66-DDD6-DF46-8FFC-D5821EA550D9}"/>
              </a:ext>
            </a:extLst>
          </p:cNvPr>
          <p:cNvPicPr>
            <a:picLocks noChangeAspect="1"/>
          </p:cNvPicPr>
          <p:nvPr/>
        </p:nvPicPr>
        <p:blipFill>
          <a:blip r:embed="rId2"/>
          <a:stretch>
            <a:fillRect/>
          </a:stretch>
        </p:blipFill>
        <p:spPr>
          <a:xfrm>
            <a:off x="3745283" y="1678829"/>
            <a:ext cx="8269395" cy="3719889"/>
          </a:xfrm>
          <a:prstGeom prst="rect">
            <a:avLst/>
          </a:prstGeom>
        </p:spPr>
      </p:pic>
    </p:spTree>
    <p:extLst>
      <p:ext uri="{BB962C8B-B14F-4D97-AF65-F5344CB8AC3E}">
        <p14:creationId xmlns:p14="http://schemas.microsoft.com/office/powerpoint/2010/main" val="152077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2F05A6F7-80BD-F345-8ADC-7DF340F471F4}"/>
              </a:ext>
            </a:extLst>
          </p:cNvPr>
          <p:cNvPicPr>
            <a:picLocks noChangeAspect="1"/>
          </p:cNvPicPr>
          <p:nvPr/>
        </p:nvPicPr>
        <p:blipFill>
          <a:blip r:embed="rId2"/>
          <a:stretch>
            <a:fillRect/>
          </a:stretch>
        </p:blipFill>
        <p:spPr>
          <a:xfrm>
            <a:off x="4254500" y="246770"/>
            <a:ext cx="6524458" cy="6366972"/>
          </a:xfrm>
          <a:prstGeom prst="rect">
            <a:avLst/>
          </a:prstGeom>
        </p:spPr>
      </p:pic>
    </p:spTree>
    <p:extLst>
      <p:ext uri="{BB962C8B-B14F-4D97-AF65-F5344CB8AC3E}">
        <p14:creationId xmlns:p14="http://schemas.microsoft.com/office/powerpoint/2010/main" val="3279006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6D017E5C-CD99-5049-985F-BFADA713A2C5}"/>
              </a:ext>
            </a:extLst>
          </p:cNvPr>
          <p:cNvPicPr>
            <a:picLocks noChangeAspect="1"/>
          </p:cNvPicPr>
          <p:nvPr/>
        </p:nvPicPr>
        <p:blipFill>
          <a:blip r:embed="rId2"/>
          <a:stretch>
            <a:fillRect/>
          </a:stretch>
        </p:blipFill>
        <p:spPr>
          <a:xfrm>
            <a:off x="4184649" y="360387"/>
            <a:ext cx="7620164" cy="6278408"/>
          </a:xfrm>
          <a:prstGeom prst="rect">
            <a:avLst/>
          </a:prstGeom>
        </p:spPr>
      </p:pic>
    </p:spTree>
    <p:extLst>
      <p:ext uri="{BB962C8B-B14F-4D97-AF65-F5344CB8AC3E}">
        <p14:creationId xmlns:p14="http://schemas.microsoft.com/office/powerpoint/2010/main" val="879601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1C2293A7-0CAA-0C46-B923-08ADC4CBCF11}"/>
              </a:ext>
            </a:extLst>
          </p:cNvPr>
          <p:cNvPicPr>
            <a:picLocks noChangeAspect="1"/>
          </p:cNvPicPr>
          <p:nvPr/>
        </p:nvPicPr>
        <p:blipFill>
          <a:blip r:embed="rId2"/>
          <a:stretch>
            <a:fillRect/>
          </a:stretch>
        </p:blipFill>
        <p:spPr>
          <a:xfrm>
            <a:off x="3588855" y="1284961"/>
            <a:ext cx="8420984" cy="4196219"/>
          </a:xfrm>
          <a:prstGeom prst="rect">
            <a:avLst/>
          </a:prstGeom>
        </p:spPr>
      </p:pic>
    </p:spTree>
    <p:extLst>
      <p:ext uri="{BB962C8B-B14F-4D97-AF65-F5344CB8AC3E}">
        <p14:creationId xmlns:p14="http://schemas.microsoft.com/office/powerpoint/2010/main" val="3302737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8C09773A-9F86-134A-B2F7-A6C47A6C9D73}"/>
              </a:ext>
            </a:extLst>
          </p:cNvPr>
          <p:cNvPicPr>
            <a:picLocks noChangeAspect="1"/>
          </p:cNvPicPr>
          <p:nvPr/>
        </p:nvPicPr>
        <p:blipFill>
          <a:blip r:embed="rId2"/>
          <a:stretch>
            <a:fillRect/>
          </a:stretch>
        </p:blipFill>
        <p:spPr>
          <a:xfrm>
            <a:off x="3745283" y="215805"/>
            <a:ext cx="7797887" cy="6334531"/>
          </a:xfrm>
          <a:prstGeom prst="rect">
            <a:avLst/>
          </a:prstGeom>
        </p:spPr>
      </p:pic>
    </p:spTree>
    <p:extLst>
      <p:ext uri="{BB962C8B-B14F-4D97-AF65-F5344CB8AC3E}">
        <p14:creationId xmlns:p14="http://schemas.microsoft.com/office/powerpoint/2010/main" val="16385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E9881276-3F15-7E44-BA11-145648256DD8}"/>
              </a:ext>
            </a:extLst>
          </p:cNvPr>
          <p:cNvPicPr>
            <a:picLocks noChangeAspect="1"/>
          </p:cNvPicPr>
          <p:nvPr/>
        </p:nvPicPr>
        <p:blipFill>
          <a:blip r:embed="rId2"/>
          <a:stretch>
            <a:fillRect/>
          </a:stretch>
        </p:blipFill>
        <p:spPr>
          <a:xfrm>
            <a:off x="3642985" y="1218698"/>
            <a:ext cx="8330793" cy="4328746"/>
          </a:xfrm>
          <a:prstGeom prst="rect">
            <a:avLst/>
          </a:prstGeom>
        </p:spPr>
      </p:pic>
    </p:spTree>
    <p:extLst>
      <p:ext uri="{BB962C8B-B14F-4D97-AF65-F5344CB8AC3E}">
        <p14:creationId xmlns:p14="http://schemas.microsoft.com/office/powerpoint/2010/main" val="243178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A9B4CF6B-7EFB-6C4F-9659-6101F1BC349E}"/>
              </a:ext>
            </a:extLst>
          </p:cNvPr>
          <p:cNvPicPr>
            <a:picLocks noChangeAspect="1"/>
          </p:cNvPicPr>
          <p:nvPr/>
        </p:nvPicPr>
        <p:blipFill>
          <a:blip r:embed="rId2"/>
          <a:stretch>
            <a:fillRect/>
          </a:stretch>
        </p:blipFill>
        <p:spPr>
          <a:xfrm>
            <a:off x="3745282" y="211591"/>
            <a:ext cx="8206267" cy="6452256"/>
          </a:xfrm>
          <a:prstGeom prst="rect">
            <a:avLst/>
          </a:prstGeom>
        </p:spPr>
      </p:pic>
    </p:spTree>
    <p:extLst>
      <p:ext uri="{BB962C8B-B14F-4D97-AF65-F5344CB8AC3E}">
        <p14:creationId xmlns:p14="http://schemas.microsoft.com/office/powerpoint/2010/main" val="2467936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3" name="Image 2">
            <a:extLst>
              <a:ext uri="{FF2B5EF4-FFF2-40B4-BE49-F238E27FC236}">
                <a16:creationId xmlns:a16="http://schemas.microsoft.com/office/drawing/2014/main" id="{ECC5C574-F1A5-ED42-B095-4B25C661F832}"/>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B06B630-F572-814D-A0ED-6411EED8979A}"/>
              </a:ext>
            </a:extLst>
          </p:cNvPr>
          <p:cNvPicPr>
            <a:picLocks noChangeAspect="1"/>
          </p:cNvPicPr>
          <p:nvPr/>
        </p:nvPicPr>
        <p:blipFill>
          <a:blip r:embed="rId3"/>
          <a:stretch>
            <a:fillRect/>
          </a:stretch>
        </p:blipFill>
        <p:spPr>
          <a:xfrm>
            <a:off x="6462" y="2880"/>
            <a:ext cx="12192000" cy="6858000"/>
          </a:xfrm>
          <a:prstGeom prst="rect">
            <a:avLst/>
          </a:prstGeom>
        </p:spPr>
      </p:pic>
      <p:pic>
        <p:nvPicPr>
          <p:cNvPr id="6" name="Image 5">
            <a:extLst>
              <a:ext uri="{FF2B5EF4-FFF2-40B4-BE49-F238E27FC236}">
                <a16:creationId xmlns:a16="http://schemas.microsoft.com/office/drawing/2014/main" id="{4F553024-8C7D-3D44-8544-AC888A2060ED}"/>
              </a:ext>
            </a:extLst>
          </p:cNvPr>
          <p:cNvPicPr>
            <a:picLocks noChangeAspect="1"/>
          </p:cNvPicPr>
          <p:nvPr/>
        </p:nvPicPr>
        <p:blipFill>
          <a:blip r:embed="rId4"/>
          <a:stretch>
            <a:fillRect/>
          </a:stretch>
        </p:blipFill>
        <p:spPr>
          <a:xfrm>
            <a:off x="3751744" y="120167"/>
            <a:ext cx="7847875" cy="6556205"/>
          </a:xfrm>
          <a:prstGeom prst="rect">
            <a:avLst/>
          </a:prstGeom>
        </p:spPr>
      </p:pic>
    </p:spTree>
    <p:extLst>
      <p:ext uri="{BB962C8B-B14F-4D97-AF65-F5344CB8AC3E}">
        <p14:creationId xmlns:p14="http://schemas.microsoft.com/office/powerpoint/2010/main" val="1607756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6444302C-C9BD-6B42-A05F-CE4B2CBE0E4C}"/>
              </a:ext>
            </a:extLst>
          </p:cNvPr>
          <p:cNvPicPr>
            <a:picLocks noChangeAspect="1"/>
          </p:cNvPicPr>
          <p:nvPr/>
        </p:nvPicPr>
        <p:blipFill>
          <a:blip r:embed="rId2"/>
          <a:stretch>
            <a:fillRect/>
          </a:stretch>
        </p:blipFill>
        <p:spPr>
          <a:xfrm>
            <a:off x="3745283" y="1427967"/>
            <a:ext cx="8161750" cy="4663857"/>
          </a:xfrm>
          <a:prstGeom prst="rect">
            <a:avLst/>
          </a:prstGeom>
        </p:spPr>
      </p:pic>
    </p:spTree>
    <p:extLst>
      <p:ext uri="{BB962C8B-B14F-4D97-AF65-F5344CB8AC3E}">
        <p14:creationId xmlns:p14="http://schemas.microsoft.com/office/powerpoint/2010/main" val="21231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85E45D41-19EA-934B-9580-53D0918815CA}"/>
              </a:ext>
            </a:extLst>
          </p:cNvPr>
          <p:cNvPicPr>
            <a:picLocks noChangeAspect="1"/>
          </p:cNvPicPr>
          <p:nvPr/>
        </p:nvPicPr>
        <p:blipFill>
          <a:blip r:embed="rId2"/>
          <a:stretch>
            <a:fillRect/>
          </a:stretch>
        </p:blipFill>
        <p:spPr>
          <a:xfrm>
            <a:off x="3745283" y="1916483"/>
            <a:ext cx="8222841" cy="2518514"/>
          </a:xfrm>
          <a:prstGeom prst="rect">
            <a:avLst/>
          </a:prstGeom>
        </p:spPr>
      </p:pic>
    </p:spTree>
    <p:extLst>
      <p:ext uri="{BB962C8B-B14F-4D97-AF65-F5344CB8AC3E}">
        <p14:creationId xmlns:p14="http://schemas.microsoft.com/office/powerpoint/2010/main" val="182485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8AA47-6F64-5643-A803-B523AE9C9421}"/>
              </a:ext>
            </a:extLst>
          </p:cNvPr>
          <p:cNvSpPr>
            <a:spLocks noGrp="1"/>
          </p:cNvSpPr>
          <p:nvPr>
            <p:ph type="title"/>
          </p:nvPr>
        </p:nvSpPr>
        <p:spPr/>
        <p:txBody>
          <a:bodyPr/>
          <a:lstStyle/>
          <a:p>
            <a:r>
              <a:rPr lang="fr-FR" dirty="0"/>
              <a:t>Programme de notre semaine de PLM</a:t>
            </a:r>
          </a:p>
        </p:txBody>
      </p:sp>
      <p:sp>
        <p:nvSpPr>
          <p:cNvPr id="3" name="Espace réservé du contenu 2">
            <a:extLst>
              <a:ext uri="{FF2B5EF4-FFF2-40B4-BE49-F238E27FC236}">
                <a16:creationId xmlns:a16="http://schemas.microsoft.com/office/drawing/2014/main" id="{7D97FD59-7D34-D642-8599-84730C851F3E}"/>
              </a:ext>
            </a:extLst>
          </p:cNvPr>
          <p:cNvSpPr>
            <a:spLocks noGrp="1"/>
          </p:cNvSpPr>
          <p:nvPr>
            <p:ph idx="1"/>
          </p:nvPr>
        </p:nvSpPr>
        <p:spPr/>
        <p:txBody>
          <a:bodyPr/>
          <a:lstStyle/>
          <a:p>
            <a:r>
              <a:rPr lang="fr-FR" dirty="0"/>
              <a:t>Présentation du modèle marketing classique</a:t>
            </a:r>
          </a:p>
          <a:p>
            <a:r>
              <a:rPr lang="fr-FR" dirty="0"/>
              <a:t>Généralités sur le sport</a:t>
            </a:r>
          </a:p>
          <a:p>
            <a:r>
              <a:rPr lang="fr-FR" dirty="0"/>
              <a:t>Introduction au marketing sportif</a:t>
            </a:r>
          </a:p>
          <a:p>
            <a:r>
              <a:rPr lang="fr-FR" dirty="0"/>
              <a:t>Le sponsoring</a:t>
            </a:r>
          </a:p>
          <a:p>
            <a:r>
              <a:rPr lang="fr-FR" dirty="0"/>
              <a:t>Le marketing des sportifs</a:t>
            </a:r>
          </a:p>
          <a:p>
            <a:r>
              <a:rPr lang="fr-FR" dirty="0"/>
              <a:t>Le marketing des événements sportifs</a:t>
            </a:r>
          </a:p>
          <a:p>
            <a:r>
              <a:rPr lang="fr-FR" dirty="0"/>
              <a:t>Le marketing des infrastructures</a:t>
            </a:r>
          </a:p>
          <a:p>
            <a:r>
              <a:rPr lang="fr-FR" dirty="0"/>
              <a:t>Le marketing des équipementiers</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4125369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28952C0C-2077-0D47-9E9E-238776E63A83}"/>
              </a:ext>
            </a:extLst>
          </p:cNvPr>
          <p:cNvPicPr>
            <a:picLocks noChangeAspect="1"/>
          </p:cNvPicPr>
          <p:nvPr/>
        </p:nvPicPr>
        <p:blipFill>
          <a:blip r:embed="rId2"/>
          <a:stretch>
            <a:fillRect/>
          </a:stretch>
        </p:blipFill>
        <p:spPr>
          <a:xfrm>
            <a:off x="3745282" y="280007"/>
            <a:ext cx="7979337" cy="6020585"/>
          </a:xfrm>
          <a:prstGeom prst="rect">
            <a:avLst/>
          </a:prstGeom>
        </p:spPr>
      </p:pic>
    </p:spTree>
    <p:extLst>
      <p:ext uri="{BB962C8B-B14F-4D97-AF65-F5344CB8AC3E}">
        <p14:creationId xmlns:p14="http://schemas.microsoft.com/office/powerpoint/2010/main" val="2168818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La Pratique du sport</a:t>
            </a:r>
          </a:p>
        </p:txBody>
      </p:sp>
      <p:pic>
        <p:nvPicPr>
          <p:cNvPr id="4" name="Image 3">
            <a:extLst>
              <a:ext uri="{FF2B5EF4-FFF2-40B4-BE49-F238E27FC236}">
                <a16:creationId xmlns:a16="http://schemas.microsoft.com/office/drawing/2014/main" id="{4A6B1119-122E-A944-A72F-3298379B0583}"/>
              </a:ext>
            </a:extLst>
          </p:cNvPr>
          <p:cNvPicPr>
            <a:picLocks noChangeAspect="1"/>
          </p:cNvPicPr>
          <p:nvPr/>
        </p:nvPicPr>
        <p:blipFill>
          <a:blip r:embed="rId2"/>
          <a:stretch>
            <a:fillRect/>
          </a:stretch>
        </p:blipFill>
        <p:spPr>
          <a:xfrm>
            <a:off x="3745283" y="2442575"/>
            <a:ext cx="8309647" cy="2272169"/>
          </a:xfrm>
          <a:prstGeom prst="rect">
            <a:avLst/>
          </a:prstGeom>
        </p:spPr>
      </p:pic>
    </p:spTree>
    <p:extLst>
      <p:ext uri="{BB962C8B-B14F-4D97-AF65-F5344CB8AC3E}">
        <p14:creationId xmlns:p14="http://schemas.microsoft.com/office/powerpoint/2010/main" val="3534389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495817" y="2226762"/>
            <a:ext cx="2211888" cy="1485900"/>
          </a:xfrm>
        </p:spPr>
        <p:txBody>
          <a:bodyPr>
            <a:normAutofit fontScale="90000"/>
          </a:bodyPr>
          <a:lstStyle/>
          <a:p>
            <a:pPr algn="ctr"/>
            <a:r>
              <a:rPr lang="fr-FR" dirty="0"/>
              <a:t>Les lieux de la  Pratique du sport</a:t>
            </a:r>
          </a:p>
        </p:txBody>
      </p:sp>
      <p:pic>
        <p:nvPicPr>
          <p:cNvPr id="4" name="Image 3">
            <a:extLst>
              <a:ext uri="{FF2B5EF4-FFF2-40B4-BE49-F238E27FC236}">
                <a16:creationId xmlns:a16="http://schemas.microsoft.com/office/drawing/2014/main" id="{A8F5D573-3037-824A-8505-A93690463F9E}"/>
              </a:ext>
            </a:extLst>
          </p:cNvPr>
          <p:cNvPicPr>
            <a:picLocks noChangeAspect="1"/>
          </p:cNvPicPr>
          <p:nvPr/>
        </p:nvPicPr>
        <p:blipFill>
          <a:blip r:embed="rId2"/>
          <a:stretch>
            <a:fillRect/>
          </a:stretch>
        </p:blipFill>
        <p:spPr>
          <a:xfrm>
            <a:off x="3968749" y="160305"/>
            <a:ext cx="6828687" cy="6543309"/>
          </a:xfrm>
          <a:prstGeom prst="rect">
            <a:avLst/>
          </a:prstGeom>
        </p:spPr>
      </p:pic>
    </p:spTree>
    <p:extLst>
      <p:ext uri="{BB962C8B-B14F-4D97-AF65-F5344CB8AC3E}">
        <p14:creationId xmlns:p14="http://schemas.microsoft.com/office/powerpoint/2010/main" val="2907462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30085A6-21F6-8145-AD2F-D74820B96771}"/>
              </a:ext>
            </a:extLst>
          </p:cNvPr>
          <p:cNvPicPr>
            <a:picLocks noChangeAspect="1"/>
          </p:cNvPicPr>
          <p:nvPr/>
        </p:nvPicPr>
        <p:blipFill>
          <a:blip r:embed="rId2"/>
          <a:stretch>
            <a:fillRect/>
          </a:stretch>
        </p:blipFill>
        <p:spPr>
          <a:xfrm>
            <a:off x="3707705" y="662812"/>
            <a:ext cx="8179281" cy="5437363"/>
          </a:xfrm>
          <a:prstGeom prst="rect">
            <a:avLst/>
          </a:prstGeom>
        </p:spPr>
      </p:pic>
      <p:sp>
        <p:nvSpPr>
          <p:cNvPr id="7" name="Titre 1">
            <a:extLst>
              <a:ext uri="{FF2B5EF4-FFF2-40B4-BE49-F238E27FC236}">
                <a16:creationId xmlns:a16="http://schemas.microsoft.com/office/drawing/2014/main" id="{25716353-856F-0044-8594-9878646FF7E4}"/>
              </a:ext>
            </a:extLst>
          </p:cNvPr>
          <p:cNvSpPr txBox="1">
            <a:spLocks/>
          </p:cNvSpPr>
          <p:nvPr/>
        </p:nvSpPr>
        <p:spPr>
          <a:xfrm>
            <a:off x="1207719" y="2638543"/>
            <a:ext cx="2211888" cy="1485900"/>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fr-FR" dirty="0"/>
              <a:t>Les lieux de la  Pratique du sport</a:t>
            </a:r>
          </a:p>
        </p:txBody>
      </p:sp>
    </p:spTree>
    <p:extLst>
      <p:ext uri="{BB962C8B-B14F-4D97-AF65-F5344CB8AC3E}">
        <p14:creationId xmlns:p14="http://schemas.microsoft.com/office/powerpoint/2010/main" val="2963440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B496E2-0E8E-6841-BC57-142DF251A98A}"/>
              </a:ext>
            </a:extLst>
          </p:cNvPr>
          <p:cNvPicPr>
            <a:picLocks noChangeAspect="1"/>
          </p:cNvPicPr>
          <p:nvPr/>
        </p:nvPicPr>
        <p:blipFill>
          <a:blip r:embed="rId2"/>
          <a:stretch>
            <a:fillRect/>
          </a:stretch>
        </p:blipFill>
        <p:spPr>
          <a:xfrm>
            <a:off x="3807913" y="316281"/>
            <a:ext cx="8209766" cy="6157325"/>
          </a:xfrm>
          <a:prstGeom prst="rect">
            <a:avLst/>
          </a:prstGeom>
        </p:spPr>
      </p:pic>
      <p:sp>
        <p:nvSpPr>
          <p:cNvPr id="7" name="Titre 1">
            <a:extLst>
              <a:ext uri="{FF2B5EF4-FFF2-40B4-BE49-F238E27FC236}">
                <a16:creationId xmlns:a16="http://schemas.microsoft.com/office/drawing/2014/main" id="{DF959E6F-0EBF-6F42-8E81-7D7F7A3564E7}"/>
              </a:ext>
            </a:extLst>
          </p:cNvPr>
          <p:cNvSpPr txBox="1">
            <a:spLocks/>
          </p:cNvSpPr>
          <p:nvPr/>
        </p:nvSpPr>
        <p:spPr>
          <a:xfrm>
            <a:off x="1358031" y="2686050"/>
            <a:ext cx="2211888" cy="1485900"/>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fr-FR" dirty="0"/>
              <a:t>Les lieux de la  Pratique du sport</a:t>
            </a:r>
          </a:p>
        </p:txBody>
      </p:sp>
    </p:spTree>
    <p:extLst>
      <p:ext uri="{BB962C8B-B14F-4D97-AF65-F5344CB8AC3E}">
        <p14:creationId xmlns:p14="http://schemas.microsoft.com/office/powerpoint/2010/main" val="2446273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CA913DF-5C13-8C46-85ED-D2B0A37B192A}"/>
              </a:ext>
            </a:extLst>
          </p:cNvPr>
          <p:cNvPicPr>
            <a:picLocks noChangeAspect="1"/>
          </p:cNvPicPr>
          <p:nvPr/>
        </p:nvPicPr>
        <p:blipFill>
          <a:blip r:embed="rId2"/>
          <a:stretch>
            <a:fillRect/>
          </a:stretch>
        </p:blipFill>
        <p:spPr>
          <a:xfrm>
            <a:off x="3994149" y="2480153"/>
            <a:ext cx="7892589" cy="1788351"/>
          </a:xfrm>
          <a:prstGeom prst="rect">
            <a:avLst/>
          </a:prstGeom>
        </p:spPr>
      </p:pic>
      <p:sp>
        <p:nvSpPr>
          <p:cNvPr id="8" name="Titre 1">
            <a:extLst>
              <a:ext uri="{FF2B5EF4-FFF2-40B4-BE49-F238E27FC236}">
                <a16:creationId xmlns:a16="http://schemas.microsoft.com/office/drawing/2014/main" id="{3AA6CE61-B17C-AE44-9F0D-998021E7837B}"/>
              </a:ext>
            </a:extLst>
          </p:cNvPr>
          <p:cNvSpPr>
            <a:spLocks noGrp="1"/>
          </p:cNvSpPr>
          <p:nvPr>
            <p:ph type="title"/>
          </p:nvPr>
        </p:nvSpPr>
        <p:spPr>
          <a:xfrm>
            <a:off x="1495817" y="2226762"/>
            <a:ext cx="2211888" cy="1485900"/>
          </a:xfrm>
        </p:spPr>
        <p:txBody>
          <a:bodyPr>
            <a:normAutofit fontScale="90000"/>
          </a:bodyPr>
          <a:lstStyle/>
          <a:p>
            <a:pPr algn="ctr"/>
            <a:r>
              <a:rPr lang="fr-FR" dirty="0"/>
              <a:t>Les lieux de la  Pratique du sport</a:t>
            </a:r>
          </a:p>
        </p:txBody>
      </p:sp>
    </p:spTree>
    <p:extLst>
      <p:ext uri="{BB962C8B-B14F-4D97-AF65-F5344CB8AC3E}">
        <p14:creationId xmlns:p14="http://schemas.microsoft.com/office/powerpoint/2010/main" val="204488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0CBB35C-04F9-6640-83BF-C82678A6A0CB}"/>
              </a:ext>
            </a:extLst>
          </p:cNvPr>
          <p:cNvPicPr>
            <a:picLocks noChangeAspect="1"/>
          </p:cNvPicPr>
          <p:nvPr/>
        </p:nvPicPr>
        <p:blipFill>
          <a:blip r:embed="rId2"/>
          <a:stretch>
            <a:fillRect/>
          </a:stretch>
        </p:blipFill>
        <p:spPr>
          <a:xfrm>
            <a:off x="3943350" y="98147"/>
            <a:ext cx="6190206" cy="6628451"/>
          </a:xfrm>
          <a:prstGeom prst="rect">
            <a:avLst/>
          </a:prstGeom>
        </p:spPr>
      </p:pic>
      <p:sp>
        <p:nvSpPr>
          <p:cNvPr id="7" name="Titre 1">
            <a:extLst>
              <a:ext uri="{FF2B5EF4-FFF2-40B4-BE49-F238E27FC236}">
                <a16:creationId xmlns:a16="http://schemas.microsoft.com/office/drawing/2014/main" id="{80F7E57C-1385-A64B-B372-38D0A666635B}"/>
              </a:ext>
            </a:extLst>
          </p:cNvPr>
          <p:cNvSpPr txBox="1">
            <a:spLocks/>
          </p:cNvSpPr>
          <p:nvPr/>
        </p:nvSpPr>
        <p:spPr>
          <a:xfrm>
            <a:off x="1495817" y="2226762"/>
            <a:ext cx="2211888" cy="1485900"/>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fr-FR"/>
              <a:t>Les lieux de la  Pratique du sport</a:t>
            </a:r>
            <a:endParaRPr lang="fr-FR" dirty="0"/>
          </a:p>
        </p:txBody>
      </p:sp>
    </p:spTree>
    <p:extLst>
      <p:ext uri="{BB962C8B-B14F-4D97-AF65-F5344CB8AC3E}">
        <p14:creationId xmlns:p14="http://schemas.microsoft.com/office/powerpoint/2010/main" val="2530539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9E4840F-9CD9-8B4D-A019-0B495E0FA53C}"/>
              </a:ext>
            </a:extLst>
          </p:cNvPr>
          <p:cNvPicPr>
            <a:picLocks noChangeAspect="1"/>
          </p:cNvPicPr>
          <p:nvPr/>
        </p:nvPicPr>
        <p:blipFill>
          <a:blip r:embed="rId2"/>
          <a:stretch>
            <a:fillRect/>
          </a:stretch>
        </p:blipFill>
        <p:spPr>
          <a:xfrm>
            <a:off x="3917949" y="1119146"/>
            <a:ext cx="8090202" cy="4505039"/>
          </a:xfrm>
          <a:prstGeom prst="rect">
            <a:avLst/>
          </a:prstGeom>
        </p:spPr>
      </p:pic>
      <p:sp>
        <p:nvSpPr>
          <p:cNvPr id="7" name="Titre 1">
            <a:extLst>
              <a:ext uri="{FF2B5EF4-FFF2-40B4-BE49-F238E27FC236}">
                <a16:creationId xmlns:a16="http://schemas.microsoft.com/office/drawing/2014/main" id="{5AA55E9D-03D1-3F4E-B641-196387331A48}"/>
              </a:ext>
            </a:extLst>
          </p:cNvPr>
          <p:cNvSpPr>
            <a:spLocks noGrp="1"/>
          </p:cNvSpPr>
          <p:nvPr>
            <p:ph type="title"/>
          </p:nvPr>
        </p:nvSpPr>
        <p:spPr>
          <a:xfrm>
            <a:off x="1495817" y="2226762"/>
            <a:ext cx="2211888" cy="1485900"/>
          </a:xfrm>
        </p:spPr>
        <p:txBody>
          <a:bodyPr>
            <a:normAutofit fontScale="90000"/>
          </a:bodyPr>
          <a:lstStyle/>
          <a:p>
            <a:pPr algn="ctr"/>
            <a:r>
              <a:rPr lang="fr-FR" dirty="0"/>
              <a:t>Les lieux de la  Pratique du sport</a:t>
            </a:r>
          </a:p>
        </p:txBody>
      </p:sp>
    </p:spTree>
    <p:extLst>
      <p:ext uri="{BB962C8B-B14F-4D97-AF65-F5344CB8AC3E}">
        <p14:creationId xmlns:p14="http://schemas.microsoft.com/office/powerpoint/2010/main" val="394336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601249" y="2640121"/>
            <a:ext cx="3144034" cy="1485900"/>
          </a:xfrm>
        </p:spPr>
        <p:txBody>
          <a:bodyPr>
            <a:noAutofit/>
          </a:bodyPr>
          <a:lstStyle/>
          <a:p>
            <a:pPr algn="ctr"/>
            <a:r>
              <a:rPr lang="fr-FR" sz="3600" dirty="0"/>
              <a:t>L’encadrement de la  Pratique du sport</a:t>
            </a:r>
          </a:p>
        </p:txBody>
      </p:sp>
      <p:pic>
        <p:nvPicPr>
          <p:cNvPr id="4" name="Image 3">
            <a:extLst>
              <a:ext uri="{FF2B5EF4-FFF2-40B4-BE49-F238E27FC236}">
                <a16:creationId xmlns:a16="http://schemas.microsoft.com/office/drawing/2014/main" id="{4C8A9912-FB25-1D4E-BA72-38B22B4E84FC}"/>
              </a:ext>
            </a:extLst>
          </p:cNvPr>
          <p:cNvPicPr>
            <a:picLocks noChangeAspect="1"/>
          </p:cNvPicPr>
          <p:nvPr/>
        </p:nvPicPr>
        <p:blipFill>
          <a:blip r:embed="rId2"/>
          <a:stretch>
            <a:fillRect/>
          </a:stretch>
        </p:blipFill>
        <p:spPr>
          <a:xfrm>
            <a:off x="3867149" y="826717"/>
            <a:ext cx="8063785" cy="5123145"/>
          </a:xfrm>
          <a:prstGeom prst="rect">
            <a:avLst/>
          </a:prstGeom>
        </p:spPr>
      </p:pic>
    </p:spTree>
    <p:extLst>
      <p:ext uri="{BB962C8B-B14F-4D97-AF65-F5344CB8AC3E}">
        <p14:creationId xmlns:p14="http://schemas.microsoft.com/office/powerpoint/2010/main" val="246903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Le sport du haut niveau</a:t>
            </a:r>
          </a:p>
        </p:txBody>
      </p:sp>
      <p:pic>
        <p:nvPicPr>
          <p:cNvPr id="4" name="Image 3">
            <a:extLst>
              <a:ext uri="{FF2B5EF4-FFF2-40B4-BE49-F238E27FC236}">
                <a16:creationId xmlns:a16="http://schemas.microsoft.com/office/drawing/2014/main" id="{68C0E832-80E5-BF4D-86C8-260CABC1834D}"/>
              </a:ext>
            </a:extLst>
          </p:cNvPr>
          <p:cNvPicPr>
            <a:picLocks noChangeAspect="1"/>
          </p:cNvPicPr>
          <p:nvPr/>
        </p:nvPicPr>
        <p:blipFill>
          <a:blip r:embed="rId2"/>
          <a:stretch>
            <a:fillRect/>
          </a:stretch>
        </p:blipFill>
        <p:spPr>
          <a:xfrm>
            <a:off x="3745283" y="1290182"/>
            <a:ext cx="8136782" cy="4597052"/>
          </a:xfrm>
          <a:prstGeom prst="rect">
            <a:avLst/>
          </a:prstGeom>
        </p:spPr>
      </p:pic>
    </p:spTree>
    <p:extLst>
      <p:ext uri="{BB962C8B-B14F-4D97-AF65-F5344CB8AC3E}">
        <p14:creationId xmlns:p14="http://schemas.microsoft.com/office/powerpoint/2010/main" val="3326104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FF0E0-83C8-9C42-BDD1-ABF46B6D0AD3}"/>
              </a:ext>
            </a:extLst>
          </p:cNvPr>
          <p:cNvSpPr>
            <a:spLocks noGrp="1"/>
          </p:cNvSpPr>
          <p:nvPr>
            <p:ph type="title"/>
          </p:nvPr>
        </p:nvSpPr>
        <p:spPr/>
        <p:txBody>
          <a:bodyPr/>
          <a:lstStyle/>
          <a:p>
            <a:r>
              <a:rPr lang="fr-FR" dirty="0"/>
              <a:t>Le modèle marketing classique</a:t>
            </a:r>
          </a:p>
        </p:txBody>
      </p:sp>
    </p:spTree>
    <p:extLst>
      <p:ext uri="{BB962C8B-B14F-4D97-AF65-F5344CB8AC3E}">
        <p14:creationId xmlns:p14="http://schemas.microsoft.com/office/powerpoint/2010/main" val="15528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Le sport du haut niveau</a:t>
            </a:r>
          </a:p>
        </p:txBody>
      </p:sp>
      <p:pic>
        <p:nvPicPr>
          <p:cNvPr id="4" name="Image 3">
            <a:extLst>
              <a:ext uri="{FF2B5EF4-FFF2-40B4-BE49-F238E27FC236}">
                <a16:creationId xmlns:a16="http://schemas.microsoft.com/office/drawing/2014/main" id="{C852FC66-BE12-634C-8AD1-916B4FD50607}"/>
              </a:ext>
            </a:extLst>
          </p:cNvPr>
          <p:cNvPicPr>
            <a:picLocks noChangeAspect="1"/>
          </p:cNvPicPr>
          <p:nvPr/>
        </p:nvPicPr>
        <p:blipFill>
          <a:blip r:embed="rId2"/>
          <a:stretch>
            <a:fillRect/>
          </a:stretch>
        </p:blipFill>
        <p:spPr>
          <a:xfrm>
            <a:off x="3745283" y="1853853"/>
            <a:ext cx="8233416" cy="3453530"/>
          </a:xfrm>
          <a:prstGeom prst="rect">
            <a:avLst/>
          </a:prstGeom>
        </p:spPr>
      </p:pic>
    </p:spTree>
    <p:extLst>
      <p:ext uri="{BB962C8B-B14F-4D97-AF65-F5344CB8AC3E}">
        <p14:creationId xmlns:p14="http://schemas.microsoft.com/office/powerpoint/2010/main" val="2457209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533395" y="2640121"/>
            <a:ext cx="2211888" cy="1485900"/>
          </a:xfrm>
        </p:spPr>
        <p:txBody>
          <a:bodyPr>
            <a:normAutofit fontScale="90000"/>
          </a:bodyPr>
          <a:lstStyle/>
          <a:p>
            <a:pPr algn="ctr"/>
            <a:r>
              <a:rPr lang="fr-FR" dirty="0"/>
              <a:t>Le sport du haut niveau</a:t>
            </a:r>
          </a:p>
        </p:txBody>
      </p:sp>
      <p:pic>
        <p:nvPicPr>
          <p:cNvPr id="4" name="Image 3">
            <a:extLst>
              <a:ext uri="{FF2B5EF4-FFF2-40B4-BE49-F238E27FC236}">
                <a16:creationId xmlns:a16="http://schemas.microsoft.com/office/drawing/2014/main" id="{14CB31F5-6991-9143-A2CF-A8281B67187B}"/>
              </a:ext>
            </a:extLst>
          </p:cNvPr>
          <p:cNvPicPr>
            <a:picLocks noChangeAspect="1"/>
          </p:cNvPicPr>
          <p:nvPr/>
        </p:nvPicPr>
        <p:blipFill>
          <a:blip r:embed="rId2"/>
          <a:stretch>
            <a:fillRect/>
          </a:stretch>
        </p:blipFill>
        <p:spPr>
          <a:xfrm>
            <a:off x="3994149" y="241851"/>
            <a:ext cx="6802493" cy="6309261"/>
          </a:xfrm>
          <a:prstGeom prst="rect">
            <a:avLst/>
          </a:prstGeom>
        </p:spPr>
      </p:pic>
    </p:spTree>
    <p:extLst>
      <p:ext uri="{BB962C8B-B14F-4D97-AF65-F5344CB8AC3E}">
        <p14:creationId xmlns:p14="http://schemas.microsoft.com/office/powerpoint/2010/main" val="2624067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327759" y="2640121"/>
            <a:ext cx="2417524" cy="1485900"/>
          </a:xfrm>
        </p:spPr>
        <p:txBody>
          <a:bodyPr>
            <a:normAutofit fontScale="90000"/>
          </a:bodyPr>
          <a:lstStyle/>
          <a:p>
            <a:pPr algn="ctr"/>
            <a:r>
              <a:rPr lang="fr-FR" dirty="0"/>
              <a:t>Économie du sport</a:t>
            </a:r>
          </a:p>
        </p:txBody>
      </p:sp>
      <p:pic>
        <p:nvPicPr>
          <p:cNvPr id="5" name="Image 4">
            <a:extLst>
              <a:ext uri="{FF2B5EF4-FFF2-40B4-BE49-F238E27FC236}">
                <a16:creationId xmlns:a16="http://schemas.microsoft.com/office/drawing/2014/main" id="{0F4F8A17-02FE-A848-816E-461A04AD7159}"/>
              </a:ext>
            </a:extLst>
          </p:cNvPr>
          <p:cNvPicPr>
            <a:picLocks noChangeAspect="1"/>
          </p:cNvPicPr>
          <p:nvPr/>
        </p:nvPicPr>
        <p:blipFill>
          <a:blip r:embed="rId2"/>
          <a:stretch>
            <a:fillRect/>
          </a:stretch>
        </p:blipFill>
        <p:spPr>
          <a:xfrm>
            <a:off x="4025899" y="96105"/>
            <a:ext cx="6508489" cy="6528453"/>
          </a:xfrm>
          <a:prstGeom prst="rect">
            <a:avLst/>
          </a:prstGeom>
        </p:spPr>
      </p:pic>
    </p:spTree>
    <p:extLst>
      <p:ext uri="{BB962C8B-B14F-4D97-AF65-F5344CB8AC3E}">
        <p14:creationId xmlns:p14="http://schemas.microsoft.com/office/powerpoint/2010/main" val="574259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315233" y="2640121"/>
            <a:ext cx="2430050" cy="1485900"/>
          </a:xfrm>
        </p:spPr>
        <p:txBody>
          <a:bodyPr>
            <a:normAutofit fontScale="90000"/>
          </a:bodyPr>
          <a:lstStyle/>
          <a:p>
            <a:pPr algn="ctr"/>
            <a:r>
              <a:rPr lang="fr-FR" dirty="0"/>
              <a:t>Économie du sport</a:t>
            </a:r>
          </a:p>
        </p:txBody>
      </p:sp>
      <p:pic>
        <p:nvPicPr>
          <p:cNvPr id="4" name="Image 3">
            <a:extLst>
              <a:ext uri="{FF2B5EF4-FFF2-40B4-BE49-F238E27FC236}">
                <a16:creationId xmlns:a16="http://schemas.microsoft.com/office/drawing/2014/main" id="{85D391B8-9006-9643-9C65-3FD83AFFA800}"/>
              </a:ext>
            </a:extLst>
          </p:cNvPr>
          <p:cNvPicPr>
            <a:picLocks noChangeAspect="1"/>
          </p:cNvPicPr>
          <p:nvPr/>
        </p:nvPicPr>
        <p:blipFill>
          <a:blip r:embed="rId2"/>
          <a:stretch>
            <a:fillRect/>
          </a:stretch>
        </p:blipFill>
        <p:spPr>
          <a:xfrm>
            <a:off x="3745283" y="132512"/>
            <a:ext cx="7628350" cy="6511427"/>
          </a:xfrm>
          <a:prstGeom prst="rect">
            <a:avLst/>
          </a:prstGeom>
        </p:spPr>
      </p:pic>
    </p:spTree>
    <p:extLst>
      <p:ext uri="{BB962C8B-B14F-4D97-AF65-F5344CB8AC3E}">
        <p14:creationId xmlns:p14="http://schemas.microsoft.com/office/powerpoint/2010/main" val="3620624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7893-B5AD-CB40-961B-F476C116B433}"/>
              </a:ext>
            </a:extLst>
          </p:cNvPr>
          <p:cNvSpPr>
            <a:spLocks noGrp="1"/>
          </p:cNvSpPr>
          <p:nvPr>
            <p:ph type="title"/>
          </p:nvPr>
        </p:nvSpPr>
        <p:spPr>
          <a:xfrm>
            <a:off x="1252603" y="2640121"/>
            <a:ext cx="2492680" cy="1485900"/>
          </a:xfrm>
        </p:spPr>
        <p:txBody>
          <a:bodyPr>
            <a:normAutofit fontScale="90000"/>
          </a:bodyPr>
          <a:lstStyle/>
          <a:p>
            <a:pPr algn="ctr"/>
            <a:r>
              <a:rPr lang="fr-FR" dirty="0"/>
              <a:t>Économie du sport</a:t>
            </a:r>
          </a:p>
        </p:txBody>
      </p:sp>
      <p:pic>
        <p:nvPicPr>
          <p:cNvPr id="8" name="Image 7">
            <a:extLst>
              <a:ext uri="{FF2B5EF4-FFF2-40B4-BE49-F238E27FC236}">
                <a16:creationId xmlns:a16="http://schemas.microsoft.com/office/drawing/2014/main" id="{47DC712E-A6CE-4A40-84F3-353A3360B83B}"/>
              </a:ext>
            </a:extLst>
          </p:cNvPr>
          <p:cNvPicPr>
            <a:picLocks noChangeAspect="1"/>
          </p:cNvPicPr>
          <p:nvPr/>
        </p:nvPicPr>
        <p:blipFill>
          <a:blip r:embed="rId2"/>
          <a:stretch>
            <a:fillRect/>
          </a:stretch>
        </p:blipFill>
        <p:spPr>
          <a:xfrm>
            <a:off x="3793581" y="1816274"/>
            <a:ext cx="8166420" cy="4809995"/>
          </a:xfrm>
          <a:prstGeom prst="rect">
            <a:avLst/>
          </a:prstGeom>
        </p:spPr>
      </p:pic>
    </p:spTree>
    <p:extLst>
      <p:ext uri="{BB962C8B-B14F-4D97-AF65-F5344CB8AC3E}">
        <p14:creationId xmlns:p14="http://schemas.microsoft.com/office/powerpoint/2010/main" val="2850932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E2A1D-73CD-7349-A3CF-F07E85DE82E8}"/>
              </a:ext>
            </a:extLst>
          </p:cNvPr>
          <p:cNvSpPr>
            <a:spLocks noGrp="1"/>
          </p:cNvSpPr>
          <p:nvPr>
            <p:ph type="title"/>
          </p:nvPr>
        </p:nvSpPr>
        <p:spPr/>
        <p:txBody>
          <a:bodyPr/>
          <a:lstStyle/>
          <a:p>
            <a:r>
              <a:rPr lang="fr-FR" dirty="0"/>
              <a:t>Le sport dans les médias</a:t>
            </a:r>
          </a:p>
        </p:txBody>
      </p:sp>
      <p:pic>
        <p:nvPicPr>
          <p:cNvPr id="5" name="Espace réservé du contenu 4">
            <a:extLst>
              <a:ext uri="{FF2B5EF4-FFF2-40B4-BE49-F238E27FC236}">
                <a16:creationId xmlns:a16="http://schemas.microsoft.com/office/drawing/2014/main" id="{CCD075BF-D3A1-E749-A235-F10F0973B69F}"/>
              </a:ext>
            </a:extLst>
          </p:cNvPr>
          <p:cNvPicPr>
            <a:picLocks noGrp="1" noChangeAspect="1"/>
          </p:cNvPicPr>
          <p:nvPr>
            <p:ph idx="1"/>
          </p:nvPr>
        </p:nvPicPr>
        <p:blipFill>
          <a:blip r:embed="rId2"/>
          <a:stretch>
            <a:fillRect/>
          </a:stretch>
        </p:blipFill>
        <p:spPr>
          <a:xfrm>
            <a:off x="997023" y="2830881"/>
            <a:ext cx="11054829" cy="2342367"/>
          </a:xfrm>
        </p:spPr>
      </p:pic>
    </p:spTree>
    <p:extLst>
      <p:ext uri="{BB962C8B-B14F-4D97-AF65-F5344CB8AC3E}">
        <p14:creationId xmlns:p14="http://schemas.microsoft.com/office/powerpoint/2010/main" val="2904237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E2A1D-73CD-7349-A3CF-F07E85DE82E8}"/>
              </a:ext>
            </a:extLst>
          </p:cNvPr>
          <p:cNvSpPr>
            <a:spLocks noGrp="1"/>
          </p:cNvSpPr>
          <p:nvPr>
            <p:ph type="title"/>
          </p:nvPr>
        </p:nvSpPr>
        <p:spPr/>
        <p:txBody>
          <a:bodyPr/>
          <a:lstStyle/>
          <a:p>
            <a:r>
              <a:rPr lang="fr-FR" dirty="0"/>
              <a:t>Le sport dans les médias</a:t>
            </a:r>
          </a:p>
        </p:txBody>
      </p:sp>
      <p:pic>
        <p:nvPicPr>
          <p:cNvPr id="7" name="Espace réservé du contenu 6">
            <a:extLst>
              <a:ext uri="{FF2B5EF4-FFF2-40B4-BE49-F238E27FC236}">
                <a16:creationId xmlns:a16="http://schemas.microsoft.com/office/drawing/2014/main" id="{0E124008-5200-014C-9637-FC6F7FC356FB}"/>
              </a:ext>
            </a:extLst>
          </p:cNvPr>
          <p:cNvPicPr>
            <a:picLocks noGrp="1" noChangeAspect="1"/>
          </p:cNvPicPr>
          <p:nvPr>
            <p:ph idx="1"/>
          </p:nvPr>
        </p:nvPicPr>
        <p:blipFill>
          <a:blip r:embed="rId2"/>
          <a:stretch>
            <a:fillRect/>
          </a:stretch>
        </p:blipFill>
        <p:spPr>
          <a:xfrm>
            <a:off x="851769" y="2414937"/>
            <a:ext cx="11036969" cy="3447243"/>
          </a:xfrm>
        </p:spPr>
      </p:pic>
    </p:spTree>
    <p:extLst>
      <p:ext uri="{BB962C8B-B14F-4D97-AF65-F5344CB8AC3E}">
        <p14:creationId xmlns:p14="http://schemas.microsoft.com/office/powerpoint/2010/main" val="658570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E2A1D-73CD-7349-A3CF-F07E85DE82E8}"/>
              </a:ext>
            </a:extLst>
          </p:cNvPr>
          <p:cNvSpPr>
            <a:spLocks noGrp="1"/>
          </p:cNvSpPr>
          <p:nvPr>
            <p:ph type="title"/>
          </p:nvPr>
        </p:nvSpPr>
        <p:spPr/>
        <p:txBody>
          <a:bodyPr/>
          <a:lstStyle/>
          <a:p>
            <a:r>
              <a:rPr lang="fr-FR" dirty="0"/>
              <a:t>Le sport dans les médias</a:t>
            </a:r>
          </a:p>
        </p:txBody>
      </p:sp>
      <p:pic>
        <p:nvPicPr>
          <p:cNvPr id="7" name="Espace réservé du contenu 6">
            <a:extLst>
              <a:ext uri="{FF2B5EF4-FFF2-40B4-BE49-F238E27FC236}">
                <a16:creationId xmlns:a16="http://schemas.microsoft.com/office/drawing/2014/main" id="{EFB62030-6C5D-EC46-83AC-7D9F5C5FBE43}"/>
              </a:ext>
            </a:extLst>
          </p:cNvPr>
          <p:cNvPicPr>
            <a:picLocks noGrp="1" noChangeAspect="1"/>
          </p:cNvPicPr>
          <p:nvPr>
            <p:ph idx="1"/>
          </p:nvPr>
        </p:nvPicPr>
        <p:blipFill>
          <a:blip r:embed="rId2"/>
          <a:stretch>
            <a:fillRect/>
          </a:stretch>
        </p:blipFill>
        <p:spPr>
          <a:xfrm>
            <a:off x="914400" y="1520023"/>
            <a:ext cx="10196186" cy="4958035"/>
          </a:xfrm>
        </p:spPr>
      </p:pic>
    </p:spTree>
    <p:extLst>
      <p:ext uri="{BB962C8B-B14F-4D97-AF65-F5344CB8AC3E}">
        <p14:creationId xmlns:p14="http://schemas.microsoft.com/office/powerpoint/2010/main" val="3791532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E2A1D-73CD-7349-A3CF-F07E85DE82E8}"/>
              </a:ext>
            </a:extLst>
          </p:cNvPr>
          <p:cNvSpPr>
            <a:spLocks noGrp="1"/>
          </p:cNvSpPr>
          <p:nvPr>
            <p:ph type="title"/>
          </p:nvPr>
        </p:nvSpPr>
        <p:spPr/>
        <p:txBody>
          <a:bodyPr/>
          <a:lstStyle/>
          <a:p>
            <a:r>
              <a:rPr lang="fr-FR" dirty="0"/>
              <a:t>Le sport dans les médias</a:t>
            </a:r>
          </a:p>
        </p:txBody>
      </p:sp>
      <p:pic>
        <p:nvPicPr>
          <p:cNvPr id="7" name="Espace réservé du contenu 6">
            <a:extLst>
              <a:ext uri="{FF2B5EF4-FFF2-40B4-BE49-F238E27FC236}">
                <a16:creationId xmlns:a16="http://schemas.microsoft.com/office/drawing/2014/main" id="{60CA86CD-10D8-CB4D-8246-B6E3461455A7}"/>
              </a:ext>
            </a:extLst>
          </p:cNvPr>
          <p:cNvPicPr>
            <a:picLocks noGrp="1" noChangeAspect="1"/>
          </p:cNvPicPr>
          <p:nvPr>
            <p:ph idx="1"/>
          </p:nvPr>
        </p:nvPicPr>
        <p:blipFill>
          <a:blip r:embed="rId2"/>
          <a:stretch>
            <a:fillRect/>
          </a:stretch>
        </p:blipFill>
        <p:spPr>
          <a:xfrm>
            <a:off x="956559" y="2530257"/>
            <a:ext cx="10941757" cy="3244241"/>
          </a:xfrm>
        </p:spPr>
      </p:pic>
    </p:spTree>
    <p:extLst>
      <p:ext uri="{BB962C8B-B14F-4D97-AF65-F5344CB8AC3E}">
        <p14:creationId xmlns:p14="http://schemas.microsoft.com/office/powerpoint/2010/main" val="79326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E2A1D-73CD-7349-A3CF-F07E85DE82E8}"/>
              </a:ext>
            </a:extLst>
          </p:cNvPr>
          <p:cNvSpPr>
            <a:spLocks noGrp="1"/>
          </p:cNvSpPr>
          <p:nvPr>
            <p:ph type="title"/>
          </p:nvPr>
        </p:nvSpPr>
        <p:spPr>
          <a:xfrm>
            <a:off x="1371600" y="685800"/>
            <a:ext cx="4628367" cy="1485900"/>
          </a:xfrm>
        </p:spPr>
        <p:txBody>
          <a:bodyPr/>
          <a:lstStyle/>
          <a:p>
            <a:r>
              <a:rPr lang="fr-FR" dirty="0"/>
              <a:t>Le sport dans les médias</a:t>
            </a:r>
          </a:p>
        </p:txBody>
      </p:sp>
      <p:pic>
        <p:nvPicPr>
          <p:cNvPr id="9" name="Image 8">
            <a:extLst>
              <a:ext uri="{FF2B5EF4-FFF2-40B4-BE49-F238E27FC236}">
                <a16:creationId xmlns:a16="http://schemas.microsoft.com/office/drawing/2014/main" id="{4DBFBC4D-B832-3C42-AB88-BDA0938BF6B1}"/>
              </a:ext>
            </a:extLst>
          </p:cNvPr>
          <p:cNvPicPr>
            <a:picLocks noChangeAspect="1"/>
          </p:cNvPicPr>
          <p:nvPr/>
        </p:nvPicPr>
        <p:blipFill>
          <a:blip r:embed="rId2"/>
          <a:stretch>
            <a:fillRect/>
          </a:stretch>
        </p:blipFill>
        <p:spPr>
          <a:xfrm>
            <a:off x="6308941" y="298519"/>
            <a:ext cx="5603311" cy="6368981"/>
          </a:xfrm>
          <a:prstGeom prst="rect">
            <a:avLst/>
          </a:prstGeom>
        </p:spPr>
      </p:pic>
    </p:spTree>
    <p:extLst>
      <p:ext uri="{BB962C8B-B14F-4D97-AF65-F5344CB8AC3E}">
        <p14:creationId xmlns:p14="http://schemas.microsoft.com/office/powerpoint/2010/main" val="159027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49AEC503-4626-A54A-9B53-0480C4A528E8}"/>
              </a:ext>
            </a:extLst>
          </p:cNvPr>
          <p:cNvSpPr>
            <a:spLocks noGrp="1"/>
          </p:cNvSpPr>
          <p:nvPr>
            <p:ph type="title"/>
          </p:nvPr>
        </p:nvSpPr>
        <p:spPr>
          <a:xfrm>
            <a:off x="2209800" y="490539"/>
            <a:ext cx="7772400" cy="1381125"/>
          </a:xfrm>
        </p:spPr>
        <p:txBody>
          <a:bodyPr/>
          <a:lstStyle/>
          <a:p>
            <a:pPr eaLnBrk="1" hangingPunct="1"/>
            <a:r>
              <a:rPr lang="fr-FR" altLang="fr-FR" dirty="0">
                <a:ea typeface="ＭＳ Ｐゴシック" panose="020B0600070205080204" pitchFamily="34" charset="-128"/>
              </a:rPr>
              <a:t>Apparition du concept de marketing</a:t>
            </a:r>
          </a:p>
        </p:txBody>
      </p:sp>
      <p:sp>
        <p:nvSpPr>
          <p:cNvPr id="30722" name="Rectangle 3">
            <a:extLst>
              <a:ext uri="{FF2B5EF4-FFF2-40B4-BE49-F238E27FC236}">
                <a16:creationId xmlns:a16="http://schemas.microsoft.com/office/drawing/2014/main" id="{1C1FE338-1479-2C44-AD60-5CBB13188331}"/>
              </a:ext>
            </a:extLst>
          </p:cNvPr>
          <p:cNvSpPr>
            <a:spLocks noGrp="1"/>
          </p:cNvSpPr>
          <p:nvPr>
            <p:ph idx="1"/>
          </p:nvPr>
        </p:nvSpPr>
        <p:spPr/>
        <p:txBody>
          <a:bodyPr/>
          <a:lstStyle/>
          <a:p>
            <a:pPr eaLnBrk="1" hangingPunct="1"/>
            <a:r>
              <a:rPr lang="fr-FR" altLang="fr-FR">
                <a:ea typeface="ＭＳ Ｐゴシック" panose="020B0600070205080204" pitchFamily="34" charset="-128"/>
              </a:rPr>
              <a:t>La prépondérance de l’offre</a:t>
            </a:r>
          </a:p>
          <a:p>
            <a:pPr lvl="1" eaLnBrk="1" hangingPunct="1"/>
            <a:r>
              <a:rPr lang="fr-FR" altLang="fr-FR">
                <a:ea typeface="ＭＳ Ｐゴシック" panose="020B0600070205080204" pitchFamily="34" charset="-128"/>
              </a:rPr>
              <a:t>XIXème siècle et début XXème : D &gt; O</a:t>
            </a:r>
          </a:p>
          <a:p>
            <a:pPr lvl="1" eaLnBrk="1" hangingPunct="1"/>
            <a:r>
              <a:rPr lang="fr-FR" altLang="fr-FR">
                <a:ea typeface="ＭＳ Ｐゴシック" panose="020B0600070205080204" pitchFamily="34" charset="-128"/>
              </a:rPr>
              <a:t>Biens et services sont de 1ère nécessité</a:t>
            </a:r>
          </a:p>
          <a:p>
            <a:pPr lvl="1" eaLnBrk="1" hangingPunct="1"/>
            <a:r>
              <a:rPr lang="fr-FR" altLang="fr-FR">
                <a:ea typeface="ＭＳ Ｐゴシック" panose="020B0600070205080204" pitchFamily="34" charset="-128"/>
              </a:rPr>
              <a:t>Le problème de l’entreprise : produire</a:t>
            </a:r>
          </a:p>
          <a:p>
            <a:pPr lvl="1" eaLnBrk="1" hangingPunct="1"/>
            <a:r>
              <a:rPr lang="fr-FR" altLang="fr-FR">
                <a:ea typeface="ＭＳ Ｐゴシック" panose="020B0600070205080204" pitchFamily="34" charset="-128"/>
              </a:rPr>
              <a:t>La vente est automatique</a:t>
            </a:r>
          </a:p>
        </p:txBody>
      </p:sp>
      <p:sp>
        <p:nvSpPr>
          <p:cNvPr id="30723" name="Espace réservé du numéro de diapositive 3">
            <a:extLst>
              <a:ext uri="{FF2B5EF4-FFF2-40B4-BE49-F238E27FC236}">
                <a16:creationId xmlns:a16="http://schemas.microsoft.com/office/drawing/2014/main" id="{3B6822B9-813E-D14D-BDB0-87613ECE6153}"/>
              </a:ext>
            </a:extLst>
          </p:cNvPr>
          <p:cNvSpPr>
            <a:spLocks noGrp="1"/>
          </p:cNvSpPr>
          <p:nvPr>
            <p:ph type="sldNum" sz="quarter" idx="4294967295"/>
          </p:nvPr>
        </p:nvSpPr>
        <p:spPr bwMode="auto">
          <a:xfrm>
            <a:off x="9829800" y="242889"/>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l"/>
            <a:fld id="{0F04B67E-81DA-0C40-9DA7-9E6253816DCC}" type="slidenum">
              <a:rPr lang="en-US" altLang="fr-FR" sz="1800">
                <a:solidFill>
                  <a:schemeClr val="bg1"/>
                </a:solidFill>
              </a:rPr>
              <a:pPr algn="l"/>
              <a:t>5</a:t>
            </a:fld>
            <a:endParaRPr lang="en-US" altLang="fr-FR" sz="1800">
              <a:solidFill>
                <a:schemeClr val="bg1"/>
              </a:solidFill>
            </a:endParaRPr>
          </a:p>
        </p:txBody>
      </p:sp>
      <p:sp>
        <p:nvSpPr>
          <p:cNvPr id="30724" name="Rectangle 13">
            <a:extLst>
              <a:ext uri="{FF2B5EF4-FFF2-40B4-BE49-F238E27FC236}">
                <a16:creationId xmlns:a16="http://schemas.microsoft.com/office/drawing/2014/main" id="{67083B20-E959-8F47-88E9-F1CCE45BB339}"/>
              </a:ext>
            </a:extLst>
          </p:cNvPr>
          <p:cNvSpPr>
            <a:spLocks noChangeArrowheads="1"/>
          </p:cNvSpPr>
          <p:nvPr/>
        </p:nvSpPr>
        <p:spPr bwMode="auto">
          <a:xfrm rot="20235691">
            <a:off x="7629525" y="51816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4000" b="1">
                <a:solidFill>
                  <a:schemeClr val="folHlink"/>
                </a:solidFill>
              </a:rPr>
              <a:t>D</a:t>
            </a:r>
          </a:p>
        </p:txBody>
      </p:sp>
      <p:sp>
        <p:nvSpPr>
          <p:cNvPr id="30725" name="Rectangle 14">
            <a:extLst>
              <a:ext uri="{FF2B5EF4-FFF2-40B4-BE49-F238E27FC236}">
                <a16:creationId xmlns:a16="http://schemas.microsoft.com/office/drawing/2014/main" id="{12DD11BA-475C-4D40-B202-543FF248C1F3}"/>
              </a:ext>
            </a:extLst>
          </p:cNvPr>
          <p:cNvSpPr>
            <a:spLocks noChangeArrowheads="1"/>
          </p:cNvSpPr>
          <p:nvPr/>
        </p:nvSpPr>
        <p:spPr bwMode="auto">
          <a:xfrm rot="20235691">
            <a:off x="8772525" y="47244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4000" b="1">
                <a:solidFill>
                  <a:schemeClr val="folHlink"/>
                </a:solidFill>
              </a:rPr>
              <a:t>O</a:t>
            </a:r>
            <a:endParaRPr lang="fr-FR" altLang="fr-FR" sz="2400"/>
          </a:p>
        </p:txBody>
      </p:sp>
      <p:sp>
        <p:nvSpPr>
          <p:cNvPr id="30726" name="Line 16">
            <a:extLst>
              <a:ext uri="{FF2B5EF4-FFF2-40B4-BE49-F238E27FC236}">
                <a16:creationId xmlns:a16="http://schemas.microsoft.com/office/drawing/2014/main" id="{D19AB826-DFDF-3F4F-BAF3-0AF92F173E72}"/>
              </a:ext>
            </a:extLst>
          </p:cNvPr>
          <p:cNvSpPr>
            <a:spLocks noChangeShapeType="1"/>
          </p:cNvSpPr>
          <p:nvPr/>
        </p:nvSpPr>
        <p:spPr bwMode="auto">
          <a:xfrm rot="20231417">
            <a:off x="7629525" y="5562600"/>
            <a:ext cx="2209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0727" name="Line 17">
            <a:extLst>
              <a:ext uri="{FF2B5EF4-FFF2-40B4-BE49-F238E27FC236}">
                <a16:creationId xmlns:a16="http://schemas.microsoft.com/office/drawing/2014/main" id="{325EB7E0-65D1-2F40-BBB5-40BA6A47F1E7}"/>
              </a:ext>
            </a:extLst>
          </p:cNvPr>
          <p:cNvSpPr>
            <a:spLocks noChangeShapeType="1"/>
          </p:cNvSpPr>
          <p:nvPr/>
        </p:nvSpPr>
        <p:spPr bwMode="auto">
          <a:xfrm rot="20223064" flipV="1">
            <a:off x="8851900" y="5548313"/>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313075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A6B1CD80-3F36-5349-A7F8-BA1D24269AA4}"/>
              </a:ext>
            </a:extLst>
          </p:cNvPr>
          <p:cNvPicPr>
            <a:picLocks noGrp="1" noChangeAspect="1"/>
          </p:cNvPicPr>
          <p:nvPr>
            <p:ph idx="1"/>
          </p:nvPr>
        </p:nvPicPr>
        <p:blipFill>
          <a:blip r:embed="rId2"/>
          <a:stretch>
            <a:fillRect/>
          </a:stretch>
        </p:blipFill>
        <p:spPr>
          <a:xfrm>
            <a:off x="864295" y="2517315"/>
            <a:ext cx="10959041" cy="3219605"/>
          </a:xfrm>
        </p:spPr>
      </p:pic>
    </p:spTree>
    <p:extLst>
      <p:ext uri="{BB962C8B-B14F-4D97-AF65-F5344CB8AC3E}">
        <p14:creationId xmlns:p14="http://schemas.microsoft.com/office/powerpoint/2010/main" val="2840336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CB78A772-E1EB-7545-BAEA-0347C7D53978}"/>
              </a:ext>
            </a:extLst>
          </p:cNvPr>
          <p:cNvPicPr>
            <a:picLocks noGrp="1" noChangeAspect="1"/>
          </p:cNvPicPr>
          <p:nvPr>
            <p:ph idx="1"/>
          </p:nvPr>
        </p:nvPicPr>
        <p:blipFill>
          <a:blip r:embed="rId2"/>
          <a:stretch>
            <a:fillRect/>
          </a:stretch>
        </p:blipFill>
        <p:spPr>
          <a:xfrm>
            <a:off x="1137023" y="2693095"/>
            <a:ext cx="11031428" cy="3031299"/>
          </a:xfrm>
        </p:spPr>
      </p:pic>
    </p:spTree>
    <p:extLst>
      <p:ext uri="{BB962C8B-B14F-4D97-AF65-F5344CB8AC3E}">
        <p14:creationId xmlns:p14="http://schemas.microsoft.com/office/powerpoint/2010/main" val="205635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79CD41EF-BE0F-1245-92D5-138D0D211096}"/>
              </a:ext>
            </a:extLst>
          </p:cNvPr>
          <p:cNvPicPr>
            <a:picLocks noGrp="1" noChangeAspect="1"/>
          </p:cNvPicPr>
          <p:nvPr>
            <p:ph idx="1"/>
          </p:nvPr>
        </p:nvPicPr>
        <p:blipFill>
          <a:blip r:embed="rId2"/>
          <a:stretch>
            <a:fillRect/>
          </a:stretch>
        </p:blipFill>
        <p:spPr>
          <a:xfrm>
            <a:off x="883577" y="2442575"/>
            <a:ext cx="11269782" cy="3482236"/>
          </a:xfrm>
        </p:spPr>
      </p:pic>
    </p:spTree>
    <p:extLst>
      <p:ext uri="{BB962C8B-B14F-4D97-AF65-F5344CB8AC3E}">
        <p14:creationId xmlns:p14="http://schemas.microsoft.com/office/powerpoint/2010/main" val="520108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25307D96-FDF9-9C4A-8DD8-E9DAF62D9C97}"/>
              </a:ext>
            </a:extLst>
          </p:cNvPr>
          <p:cNvPicPr>
            <a:picLocks noGrp="1" noChangeAspect="1"/>
          </p:cNvPicPr>
          <p:nvPr>
            <p:ph idx="1"/>
          </p:nvPr>
        </p:nvPicPr>
        <p:blipFill>
          <a:blip r:embed="rId2"/>
          <a:stretch>
            <a:fillRect/>
          </a:stretch>
        </p:blipFill>
        <p:spPr>
          <a:xfrm>
            <a:off x="726509" y="2485123"/>
            <a:ext cx="11211967" cy="3276850"/>
          </a:xfrm>
        </p:spPr>
      </p:pic>
    </p:spTree>
    <p:extLst>
      <p:ext uri="{BB962C8B-B14F-4D97-AF65-F5344CB8AC3E}">
        <p14:creationId xmlns:p14="http://schemas.microsoft.com/office/powerpoint/2010/main" val="4200806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A7A549CB-B5B0-7D4A-90F8-FDCB18903D04}"/>
              </a:ext>
            </a:extLst>
          </p:cNvPr>
          <p:cNvPicPr>
            <a:picLocks noGrp="1" noChangeAspect="1"/>
          </p:cNvPicPr>
          <p:nvPr>
            <p:ph idx="1"/>
          </p:nvPr>
        </p:nvPicPr>
        <p:blipFill>
          <a:blip r:embed="rId2"/>
          <a:stretch>
            <a:fillRect/>
          </a:stretch>
        </p:blipFill>
        <p:spPr>
          <a:xfrm>
            <a:off x="854719" y="2555309"/>
            <a:ext cx="11207755" cy="3206663"/>
          </a:xfrm>
        </p:spPr>
      </p:pic>
    </p:spTree>
    <p:extLst>
      <p:ext uri="{BB962C8B-B14F-4D97-AF65-F5344CB8AC3E}">
        <p14:creationId xmlns:p14="http://schemas.microsoft.com/office/powerpoint/2010/main" val="433837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04FFA498-F7A9-8B42-8A7A-D1F5B0F6074B}"/>
              </a:ext>
            </a:extLst>
          </p:cNvPr>
          <p:cNvPicPr>
            <a:picLocks noGrp="1" noChangeAspect="1"/>
          </p:cNvPicPr>
          <p:nvPr>
            <p:ph idx="1"/>
          </p:nvPr>
        </p:nvPicPr>
        <p:blipFill>
          <a:blip r:embed="rId2"/>
          <a:stretch>
            <a:fillRect/>
          </a:stretch>
        </p:blipFill>
        <p:spPr>
          <a:xfrm>
            <a:off x="814191" y="2433775"/>
            <a:ext cx="11099227" cy="3403354"/>
          </a:xfrm>
        </p:spPr>
      </p:pic>
    </p:spTree>
    <p:extLst>
      <p:ext uri="{BB962C8B-B14F-4D97-AF65-F5344CB8AC3E}">
        <p14:creationId xmlns:p14="http://schemas.microsoft.com/office/powerpoint/2010/main" val="806816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8F80A1C9-DD24-6141-AC3F-55940B47EEB1}"/>
              </a:ext>
            </a:extLst>
          </p:cNvPr>
          <p:cNvPicPr>
            <a:picLocks noGrp="1" noChangeAspect="1"/>
          </p:cNvPicPr>
          <p:nvPr>
            <p:ph idx="1"/>
          </p:nvPr>
        </p:nvPicPr>
        <p:blipFill>
          <a:blip r:embed="rId2"/>
          <a:stretch>
            <a:fillRect/>
          </a:stretch>
        </p:blipFill>
        <p:spPr>
          <a:xfrm>
            <a:off x="876822" y="2356073"/>
            <a:ext cx="11137298" cy="3618842"/>
          </a:xfrm>
        </p:spPr>
      </p:pic>
    </p:spTree>
    <p:extLst>
      <p:ext uri="{BB962C8B-B14F-4D97-AF65-F5344CB8AC3E}">
        <p14:creationId xmlns:p14="http://schemas.microsoft.com/office/powerpoint/2010/main" val="4200899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A340055E-2EC2-7E4F-8B5C-B616DEA4D3DD}"/>
              </a:ext>
            </a:extLst>
          </p:cNvPr>
          <p:cNvPicPr>
            <a:picLocks noGrp="1" noChangeAspect="1"/>
          </p:cNvPicPr>
          <p:nvPr>
            <p:ph idx="1"/>
          </p:nvPr>
        </p:nvPicPr>
        <p:blipFill>
          <a:blip r:embed="rId2"/>
          <a:stretch>
            <a:fillRect/>
          </a:stretch>
        </p:blipFill>
        <p:spPr>
          <a:xfrm>
            <a:off x="801665" y="2436957"/>
            <a:ext cx="11136343" cy="3400172"/>
          </a:xfrm>
        </p:spPr>
      </p:pic>
    </p:spTree>
    <p:extLst>
      <p:ext uri="{BB962C8B-B14F-4D97-AF65-F5344CB8AC3E}">
        <p14:creationId xmlns:p14="http://schemas.microsoft.com/office/powerpoint/2010/main" val="884820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5C84AF32-AA2F-4747-B7DF-62EDC63992FD}"/>
              </a:ext>
            </a:extLst>
          </p:cNvPr>
          <p:cNvPicPr>
            <a:picLocks noGrp="1" noChangeAspect="1"/>
          </p:cNvPicPr>
          <p:nvPr>
            <p:ph idx="1"/>
          </p:nvPr>
        </p:nvPicPr>
        <p:blipFill>
          <a:blip r:embed="rId2"/>
          <a:stretch>
            <a:fillRect/>
          </a:stretch>
        </p:blipFill>
        <p:spPr>
          <a:xfrm>
            <a:off x="900427" y="2718148"/>
            <a:ext cx="11130871" cy="2868460"/>
          </a:xfrm>
        </p:spPr>
      </p:pic>
    </p:spTree>
    <p:extLst>
      <p:ext uri="{BB962C8B-B14F-4D97-AF65-F5344CB8AC3E}">
        <p14:creationId xmlns:p14="http://schemas.microsoft.com/office/powerpoint/2010/main" val="631221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970C2-6564-254A-827F-8AEB0205A7C4}"/>
              </a:ext>
            </a:extLst>
          </p:cNvPr>
          <p:cNvSpPr>
            <a:spLocks noGrp="1"/>
          </p:cNvSpPr>
          <p:nvPr>
            <p:ph type="title"/>
          </p:nvPr>
        </p:nvSpPr>
        <p:spPr/>
        <p:txBody>
          <a:bodyPr/>
          <a:lstStyle/>
          <a:p>
            <a:r>
              <a:rPr lang="fr-FR" dirty="0"/>
              <a:t>Les 10 compétitions au sommet</a:t>
            </a:r>
          </a:p>
        </p:txBody>
      </p:sp>
      <p:pic>
        <p:nvPicPr>
          <p:cNvPr id="7" name="Espace réservé du contenu 6">
            <a:extLst>
              <a:ext uri="{FF2B5EF4-FFF2-40B4-BE49-F238E27FC236}">
                <a16:creationId xmlns:a16="http://schemas.microsoft.com/office/drawing/2014/main" id="{81881524-C8A2-5D4A-95B9-6C31D168D84D}"/>
              </a:ext>
            </a:extLst>
          </p:cNvPr>
          <p:cNvPicPr>
            <a:picLocks noGrp="1" noChangeAspect="1"/>
          </p:cNvPicPr>
          <p:nvPr>
            <p:ph idx="1"/>
          </p:nvPr>
        </p:nvPicPr>
        <p:blipFill>
          <a:blip r:embed="rId2"/>
          <a:stretch>
            <a:fillRect/>
          </a:stretch>
        </p:blipFill>
        <p:spPr>
          <a:xfrm>
            <a:off x="864296" y="2381739"/>
            <a:ext cx="11213088" cy="3580650"/>
          </a:xfrm>
        </p:spPr>
      </p:pic>
    </p:spTree>
    <p:extLst>
      <p:ext uri="{BB962C8B-B14F-4D97-AF65-F5344CB8AC3E}">
        <p14:creationId xmlns:p14="http://schemas.microsoft.com/office/powerpoint/2010/main" val="145983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C7EF111-B094-0442-9301-F04F6A232D09}"/>
              </a:ext>
            </a:extLst>
          </p:cNvPr>
          <p:cNvSpPr>
            <a:spLocks noGrp="1"/>
          </p:cNvSpPr>
          <p:nvPr>
            <p:ph type="title"/>
          </p:nvPr>
        </p:nvSpPr>
        <p:spPr>
          <a:xfrm>
            <a:off x="2209800" y="490539"/>
            <a:ext cx="7772400" cy="1381125"/>
          </a:xfrm>
        </p:spPr>
        <p:txBody>
          <a:bodyPr/>
          <a:lstStyle/>
          <a:p>
            <a:pPr eaLnBrk="1" hangingPunct="1"/>
            <a:r>
              <a:rPr lang="fr-FR" altLang="fr-FR" dirty="0">
                <a:ea typeface="ＭＳ Ｐゴシック" panose="020B0600070205080204" pitchFamily="34" charset="-128"/>
              </a:rPr>
              <a:t>Apparition du concept de marketing</a:t>
            </a:r>
          </a:p>
        </p:txBody>
      </p:sp>
      <p:sp>
        <p:nvSpPr>
          <p:cNvPr id="32770" name="Rectangle 3">
            <a:extLst>
              <a:ext uri="{FF2B5EF4-FFF2-40B4-BE49-F238E27FC236}">
                <a16:creationId xmlns:a16="http://schemas.microsoft.com/office/drawing/2014/main" id="{ECA4587A-C42E-E043-B226-E3EA82B8F2B8}"/>
              </a:ext>
            </a:extLst>
          </p:cNvPr>
          <p:cNvSpPr>
            <a:spLocks noGrp="1"/>
          </p:cNvSpPr>
          <p:nvPr>
            <p:ph idx="1"/>
          </p:nvPr>
        </p:nvSpPr>
        <p:spPr/>
        <p:txBody>
          <a:bodyPr/>
          <a:lstStyle/>
          <a:p>
            <a:pPr eaLnBrk="1" hangingPunct="1"/>
            <a:r>
              <a:rPr lang="fr-FR" altLang="fr-FR">
                <a:ea typeface="ＭＳ Ｐゴシック" panose="020B0600070205080204" pitchFamily="34" charset="-128"/>
              </a:rPr>
              <a:t>Equilibre de m’Offre et de la Demande</a:t>
            </a:r>
          </a:p>
          <a:p>
            <a:pPr lvl="1" eaLnBrk="1" hangingPunct="1"/>
            <a:r>
              <a:rPr lang="fr-FR" altLang="fr-FR">
                <a:ea typeface="ＭＳ Ｐゴシック" panose="020B0600070205080204" pitchFamily="34" charset="-128"/>
              </a:rPr>
              <a:t>Peu à peu, généralisation de la production de masse</a:t>
            </a:r>
          </a:p>
          <a:p>
            <a:pPr lvl="1" eaLnBrk="1" hangingPunct="1"/>
            <a:r>
              <a:rPr lang="fr-FR" altLang="fr-FR">
                <a:ea typeface="ＭＳ Ｐゴシック" panose="020B0600070205080204" pitchFamily="34" charset="-128"/>
              </a:rPr>
              <a:t>Naissance de la société d’abondance</a:t>
            </a:r>
          </a:p>
          <a:p>
            <a:pPr lvl="1" eaLnBrk="1" hangingPunct="1"/>
            <a:r>
              <a:rPr lang="fr-FR" altLang="fr-FR">
                <a:ea typeface="ＭＳ Ｐゴシック" panose="020B0600070205080204" pitchFamily="34" charset="-128"/>
              </a:rPr>
              <a:t>Consommateur très sollicité</a:t>
            </a:r>
          </a:p>
          <a:p>
            <a:pPr lvl="1" eaLnBrk="1" hangingPunct="1"/>
            <a:r>
              <a:rPr lang="fr-FR" altLang="fr-FR">
                <a:ea typeface="ＭＳ Ｐゴシック" panose="020B0600070205080204" pitchFamily="34" charset="-128"/>
              </a:rPr>
              <a:t>Difficulté : la vente</a:t>
            </a:r>
          </a:p>
        </p:txBody>
      </p:sp>
      <p:sp>
        <p:nvSpPr>
          <p:cNvPr id="32771" name="Espace réservé du numéro de diapositive 3">
            <a:extLst>
              <a:ext uri="{FF2B5EF4-FFF2-40B4-BE49-F238E27FC236}">
                <a16:creationId xmlns:a16="http://schemas.microsoft.com/office/drawing/2014/main" id="{54E5DEF8-95BC-6A44-A6D5-C068FA24883B}"/>
              </a:ext>
            </a:extLst>
          </p:cNvPr>
          <p:cNvSpPr>
            <a:spLocks noGrp="1"/>
          </p:cNvSpPr>
          <p:nvPr>
            <p:ph type="sldNum" sz="quarter" idx="4294967295"/>
          </p:nvPr>
        </p:nvSpPr>
        <p:spPr bwMode="auto">
          <a:xfrm>
            <a:off x="9829800" y="242889"/>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l"/>
            <a:fld id="{96AECE09-B4F3-B442-B1EA-E27F4E0ABC31}" type="slidenum">
              <a:rPr lang="en-US" altLang="fr-FR" sz="1800">
                <a:solidFill>
                  <a:schemeClr val="bg1"/>
                </a:solidFill>
              </a:rPr>
              <a:pPr algn="l"/>
              <a:t>6</a:t>
            </a:fld>
            <a:endParaRPr lang="en-US" altLang="fr-FR" sz="1800">
              <a:solidFill>
                <a:schemeClr val="bg1"/>
              </a:solidFill>
            </a:endParaRPr>
          </a:p>
        </p:txBody>
      </p:sp>
      <p:sp>
        <p:nvSpPr>
          <p:cNvPr id="32772" name="Rectangle 4">
            <a:extLst>
              <a:ext uri="{FF2B5EF4-FFF2-40B4-BE49-F238E27FC236}">
                <a16:creationId xmlns:a16="http://schemas.microsoft.com/office/drawing/2014/main" id="{B6E6DB05-D2CB-9E45-BAAE-E689AE6453A5}"/>
              </a:ext>
            </a:extLst>
          </p:cNvPr>
          <p:cNvSpPr>
            <a:spLocks noChangeArrowheads="1"/>
          </p:cNvSpPr>
          <p:nvPr/>
        </p:nvSpPr>
        <p:spPr bwMode="auto">
          <a:xfrm rot="27987">
            <a:off x="7543800" y="5260975"/>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4000" b="1">
                <a:solidFill>
                  <a:schemeClr val="folHlink"/>
                </a:solidFill>
              </a:rPr>
              <a:t>D</a:t>
            </a:r>
          </a:p>
        </p:txBody>
      </p:sp>
      <p:sp>
        <p:nvSpPr>
          <p:cNvPr id="32773" name="Rectangle 5">
            <a:extLst>
              <a:ext uri="{FF2B5EF4-FFF2-40B4-BE49-F238E27FC236}">
                <a16:creationId xmlns:a16="http://schemas.microsoft.com/office/drawing/2014/main" id="{83FB1D9E-A21E-0F49-94AF-41F1C8C10266}"/>
              </a:ext>
            </a:extLst>
          </p:cNvPr>
          <p:cNvSpPr>
            <a:spLocks noChangeArrowheads="1"/>
          </p:cNvSpPr>
          <p:nvPr/>
        </p:nvSpPr>
        <p:spPr bwMode="auto">
          <a:xfrm rot="27987">
            <a:off x="8763000" y="5260975"/>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4000" b="1">
                <a:solidFill>
                  <a:schemeClr val="folHlink"/>
                </a:solidFill>
              </a:rPr>
              <a:t>O</a:t>
            </a:r>
            <a:endParaRPr lang="fr-FR" altLang="fr-FR" sz="2400"/>
          </a:p>
        </p:txBody>
      </p:sp>
      <p:sp>
        <p:nvSpPr>
          <p:cNvPr id="32774" name="Line 6">
            <a:extLst>
              <a:ext uri="{FF2B5EF4-FFF2-40B4-BE49-F238E27FC236}">
                <a16:creationId xmlns:a16="http://schemas.microsoft.com/office/drawing/2014/main" id="{E8924E51-507F-1F42-8530-865BD17537EB}"/>
              </a:ext>
            </a:extLst>
          </p:cNvPr>
          <p:cNvSpPr>
            <a:spLocks noChangeShapeType="1"/>
          </p:cNvSpPr>
          <p:nvPr/>
        </p:nvSpPr>
        <p:spPr bwMode="auto">
          <a:xfrm rot="22057">
            <a:off x="7467600" y="5870575"/>
            <a:ext cx="2209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2775" name="Line 7">
            <a:extLst>
              <a:ext uri="{FF2B5EF4-FFF2-40B4-BE49-F238E27FC236}">
                <a16:creationId xmlns:a16="http://schemas.microsoft.com/office/drawing/2014/main" id="{C37E41F3-4515-C049-8EAC-13261E55AB63}"/>
              </a:ext>
            </a:extLst>
          </p:cNvPr>
          <p:cNvSpPr>
            <a:spLocks noChangeShapeType="1"/>
          </p:cNvSpPr>
          <p:nvPr/>
        </p:nvSpPr>
        <p:spPr bwMode="auto">
          <a:xfrm rot="21574011" flipV="1">
            <a:off x="8610600" y="5946775"/>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4055076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ED3079-6808-9D4D-8950-6A49F087D116}"/>
              </a:ext>
            </a:extLst>
          </p:cNvPr>
          <p:cNvSpPr>
            <a:spLocks noGrp="1"/>
          </p:cNvSpPr>
          <p:nvPr>
            <p:ph type="title"/>
          </p:nvPr>
        </p:nvSpPr>
        <p:spPr/>
        <p:txBody>
          <a:bodyPr/>
          <a:lstStyle/>
          <a:p>
            <a:r>
              <a:rPr lang="fr-FR" dirty="0"/>
              <a:t>Grands moments sportifs</a:t>
            </a:r>
          </a:p>
        </p:txBody>
      </p:sp>
      <p:pic>
        <p:nvPicPr>
          <p:cNvPr id="5" name="Image 4">
            <a:extLst>
              <a:ext uri="{FF2B5EF4-FFF2-40B4-BE49-F238E27FC236}">
                <a16:creationId xmlns:a16="http://schemas.microsoft.com/office/drawing/2014/main" id="{1438F7B6-E9A6-6A44-B619-7E88CD056088}"/>
              </a:ext>
            </a:extLst>
          </p:cNvPr>
          <p:cNvPicPr>
            <a:picLocks noChangeAspect="1"/>
          </p:cNvPicPr>
          <p:nvPr/>
        </p:nvPicPr>
        <p:blipFill>
          <a:blip r:embed="rId2"/>
          <a:stretch>
            <a:fillRect/>
          </a:stretch>
        </p:blipFill>
        <p:spPr>
          <a:xfrm>
            <a:off x="8958544" y="193830"/>
            <a:ext cx="2898863" cy="3955740"/>
          </a:xfrm>
          <a:prstGeom prst="rect">
            <a:avLst/>
          </a:prstGeom>
        </p:spPr>
      </p:pic>
      <p:pic>
        <p:nvPicPr>
          <p:cNvPr id="6" name="Image 5">
            <a:extLst>
              <a:ext uri="{FF2B5EF4-FFF2-40B4-BE49-F238E27FC236}">
                <a16:creationId xmlns:a16="http://schemas.microsoft.com/office/drawing/2014/main" id="{DF3B1CAD-B607-504B-8541-5F574BC93BCE}"/>
              </a:ext>
            </a:extLst>
          </p:cNvPr>
          <p:cNvPicPr>
            <a:picLocks noChangeAspect="1"/>
          </p:cNvPicPr>
          <p:nvPr/>
        </p:nvPicPr>
        <p:blipFill>
          <a:blip r:embed="rId3"/>
          <a:stretch>
            <a:fillRect/>
          </a:stretch>
        </p:blipFill>
        <p:spPr>
          <a:xfrm>
            <a:off x="3639257" y="2409084"/>
            <a:ext cx="2772079" cy="3951687"/>
          </a:xfrm>
          <a:prstGeom prst="rect">
            <a:avLst/>
          </a:prstGeom>
        </p:spPr>
      </p:pic>
      <p:pic>
        <p:nvPicPr>
          <p:cNvPr id="7" name="Image 6">
            <a:extLst>
              <a:ext uri="{FF2B5EF4-FFF2-40B4-BE49-F238E27FC236}">
                <a16:creationId xmlns:a16="http://schemas.microsoft.com/office/drawing/2014/main" id="{0562B12A-3A6A-C44C-825C-7DD9E41B41D7}"/>
              </a:ext>
            </a:extLst>
          </p:cNvPr>
          <p:cNvPicPr>
            <a:picLocks noChangeAspect="1"/>
          </p:cNvPicPr>
          <p:nvPr/>
        </p:nvPicPr>
        <p:blipFill>
          <a:blip r:embed="rId4"/>
          <a:stretch>
            <a:fillRect/>
          </a:stretch>
        </p:blipFill>
        <p:spPr>
          <a:xfrm>
            <a:off x="764833" y="1562274"/>
            <a:ext cx="2761989" cy="3907921"/>
          </a:xfrm>
          <a:prstGeom prst="rect">
            <a:avLst/>
          </a:prstGeom>
        </p:spPr>
      </p:pic>
      <p:pic>
        <p:nvPicPr>
          <p:cNvPr id="4" name="Image 3">
            <a:extLst>
              <a:ext uri="{FF2B5EF4-FFF2-40B4-BE49-F238E27FC236}">
                <a16:creationId xmlns:a16="http://schemas.microsoft.com/office/drawing/2014/main" id="{7651FC62-83EC-6F41-BD4D-49BAAE665296}"/>
              </a:ext>
            </a:extLst>
          </p:cNvPr>
          <p:cNvPicPr>
            <a:picLocks noChangeAspect="1"/>
          </p:cNvPicPr>
          <p:nvPr/>
        </p:nvPicPr>
        <p:blipFill>
          <a:blip r:embed="rId5"/>
          <a:stretch>
            <a:fillRect/>
          </a:stretch>
        </p:blipFill>
        <p:spPr>
          <a:xfrm>
            <a:off x="6636206" y="3448745"/>
            <a:ext cx="3087579" cy="3960834"/>
          </a:xfrm>
          <a:prstGeom prst="rect">
            <a:avLst/>
          </a:prstGeom>
        </p:spPr>
      </p:pic>
    </p:spTree>
    <p:extLst>
      <p:ext uri="{BB962C8B-B14F-4D97-AF65-F5344CB8AC3E}">
        <p14:creationId xmlns:p14="http://schemas.microsoft.com/office/powerpoint/2010/main" val="3552491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CC05-89F4-4A4F-8440-227EF746445E}"/>
              </a:ext>
            </a:extLst>
          </p:cNvPr>
          <p:cNvSpPr>
            <a:spLocks noGrp="1"/>
          </p:cNvSpPr>
          <p:nvPr>
            <p:ph type="title"/>
          </p:nvPr>
        </p:nvSpPr>
        <p:spPr/>
        <p:txBody>
          <a:bodyPr/>
          <a:lstStyle/>
          <a:p>
            <a:r>
              <a:rPr lang="fr-FR" dirty="0"/>
              <a:t>Introduction au marketing du sport</a:t>
            </a:r>
          </a:p>
        </p:txBody>
      </p:sp>
    </p:spTree>
    <p:extLst>
      <p:ext uri="{BB962C8B-B14F-4D97-AF65-F5344CB8AC3E}">
        <p14:creationId xmlns:p14="http://schemas.microsoft.com/office/powerpoint/2010/main" val="2961021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34C0AC-D192-954F-B679-0199E71B181B}"/>
              </a:ext>
            </a:extLst>
          </p:cNvPr>
          <p:cNvSpPr>
            <a:spLocks noGrp="1"/>
          </p:cNvSpPr>
          <p:nvPr>
            <p:ph type="title"/>
          </p:nvPr>
        </p:nvSpPr>
        <p:spPr/>
        <p:txBody>
          <a:bodyPr/>
          <a:lstStyle/>
          <a:p>
            <a:r>
              <a:rPr lang="fr-FR" dirty="0"/>
              <a:t>Le marketing sportif</a:t>
            </a:r>
          </a:p>
        </p:txBody>
      </p:sp>
      <p:sp>
        <p:nvSpPr>
          <p:cNvPr id="3" name="Espace réservé du contenu 2">
            <a:extLst>
              <a:ext uri="{FF2B5EF4-FFF2-40B4-BE49-F238E27FC236}">
                <a16:creationId xmlns:a16="http://schemas.microsoft.com/office/drawing/2014/main" id="{9E578CD2-8600-934E-B49E-0F538C25BBDF}"/>
              </a:ext>
            </a:extLst>
          </p:cNvPr>
          <p:cNvSpPr>
            <a:spLocks noGrp="1"/>
          </p:cNvSpPr>
          <p:nvPr>
            <p:ph idx="1"/>
          </p:nvPr>
        </p:nvSpPr>
        <p:spPr>
          <a:xfrm>
            <a:off x="1371600" y="2286000"/>
            <a:ext cx="9881616" cy="4358640"/>
          </a:xfrm>
        </p:spPr>
        <p:txBody>
          <a:bodyPr>
            <a:normAutofit/>
          </a:bodyPr>
          <a:lstStyle/>
          <a:p>
            <a:r>
              <a:rPr lang="fr-FR" dirty="0"/>
              <a:t>Déclinaison du marketing ayant pour objectif d'utiliser le sport, son image et ses acteurs au profit des produits (sportifs ou non) et/ou de l'entreprise. </a:t>
            </a:r>
          </a:p>
          <a:p>
            <a:r>
              <a:rPr lang="fr-FR" dirty="0"/>
              <a:t>L'application spécifique des principes et des processus marketing au travers d'association avec le sport.</a:t>
            </a:r>
          </a:p>
          <a:p>
            <a:r>
              <a:rPr lang="fr-FR" dirty="0"/>
              <a:t>Le sport dans son ensemble est aujourd'hui devenu une « industrie » à part entière et sa structure ainsi que les opportunités de consommation qu'elle génère, légitime une approche marketing.</a:t>
            </a:r>
          </a:p>
          <a:p>
            <a:r>
              <a:rPr lang="fr-FR" dirty="0"/>
              <a:t>De par les valeurs positives (esprit d'équipe, effort, persévérance, tolérance, fair-play, loyauté, santé, solidarité…) qu'il véhicule naturellement, le sport peut rapidement devenir un très bon vecteur de communication institutionnelle</a:t>
            </a:r>
          </a:p>
        </p:txBody>
      </p:sp>
      <p:sp>
        <p:nvSpPr>
          <p:cNvPr id="4" name="Rectangle 3">
            <a:extLst>
              <a:ext uri="{FF2B5EF4-FFF2-40B4-BE49-F238E27FC236}">
                <a16:creationId xmlns:a16="http://schemas.microsoft.com/office/drawing/2014/main" id="{F9A67A8A-2454-6546-8D53-AA6269BF1157}"/>
              </a:ext>
            </a:extLst>
          </p:cNvPr>
          <p:cNvSpPr/>
          <p:nvPr/>
        </p:nvSpPr>
        <p:spPr>
          <a:xfrm>
            <a:off x="2604218" y="5987534"/>
            <a:ext cx="3225755" cy="369332"/>
          </a:xfrm>
          <a:prstGeom prst="rect">
            <a:avLst/>
          </a:prstGeom>
        </p:spPr>
        <p:txBody>
          <a:bodyPr wrap="none">
            <a:spAutoFit/>
          </a:bodyPr>
          <a:lstStyle/>
          <a:p>
            <a:r>
              <a:rPr lang="fr-FR" dirty="0">
                <a:solidFill>
                  <a:srgbClr val="FF0000"/>
                </a:solidFill>
              </a:rPr>
              <a:t>https://</a:t>
            </a:r>
            <a:r>
              <a:rPr lang="fr-FR" dirty="0" err="1">
                <a:solidFill>
                  <a:srgbClr val="FF0000"/>
                </a:solidFill>
              </a:rPr>
              <a:t>youtu.be</a:t>
            </a:r>
            <a:r>
              <a:rPr lang="fr-FR" dirty="0">
                <a:solidFill>
                  <a:srgbClr val="FF0000"/>
                </a:solidFill>
              </a:rPr>
              <a:t>/4Oc4REi_-m4</a:t>
            </a:r>
          </a:p>
        </p:txBody>
      </p:sp>
    </p:spTree>
    <p:extLst>
      <p:ext uri="{BB962C8B-B14F-4D97-AF65-F5344CB8AC3E}">
        <p14:creationId xmlns:p14="http://schemas.microsoft.com/office/powerpoint/2010/main" val="2132334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0BF6470-E0C0-AD4C-9C43-3D96D59FAFCC}"/>
              </a:ext>
            </a:extLst>
          </p:cNvPr>
          <p:cNvSpPr>
            <a:spLocks noGrp="1"/>
          </p:cNvSpPr>
          <p:nvPr>
            <p:ph type="title"/>
          </p:nvPr>
        </p:nvSpPr>
        <p:spPr>
          <a:xfrm>
            <a:off x="1371600" y="685800"/>
            <a:ext cx="9601200" cy="1485900"/>
          </a:xfrm>
        </p:spPr>
        <p:txBody>
          <a:bodyPr/>
          <a:lstStyle/>
          <a:p>
            <a:r>
              <a:rPr lang="fr-FR" dirty="0"/>
              <a:t>Le marketing sportif</a:t>
            </a:r>
          </a:p>
        </p:txBody>
      </p:sp>
      <p:pic>
        <p:nvPicPr>
          <p:cNvPr id="6" name="Image 5">
            <a:extLst>
              <a:ext uri="{FF2B5EF4-FFF2-40B4-BE49-F238E27FC236}">
                <a16:creationId xmlns:a16="http://schemas.microsoft.com/office/drawing/2014/main" id="{5218838D-C641-2C42-84AD-787C22A5413C}"/>
              </a:ext>
            </a:extLst>
          </p:cNvPr>
          <p:cNvPicPr>
            <a:picLocks noChangeAspect="1"/>
          </p:cNvPicPr>
          <p:nvPr/>
        </p:nvPicPr>
        <p:blipFill>
          <a:blip r:embed="rId2"/>
          <a:stretch>
            <a:fillRect/>
          </a:stretch>
        </p:blipFill>
        <p:spPr>
          <a:xfrm>
            <a:off x="2068285" y="1817006"/>
            <a:ext cx="9078686" cy="4460885"/>
          </a:xfrm>
          <a:prstGeom prst="rect">
            <a:avLst/>
          </a:prstGeom>
        </p:spPr>
      </p:pic>
    </p:spTree>
    <p:extLst>
      <p:ext uri="{BB962C8B-B14F-4D97-AF65-F5344CB8AC3E}">
        <p14:creationId xmlns:p14="http://schemas.microsoft.com/office/powerpoint/2010/main" val="3930492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0BF6470-E0C0-AD4C-9C43-3D96D59FAFCC}"/>
              </a:ext>
            </a:extLst>
          </p:cNvPr>
          <p:cNvSpPr>
            <a:spLocks noGrp="1"/>
          </p:cNvSpPr>
          <p:nvPr>
            <p:ph type="title"/>
          </p:nvPr>
        </p:nvSpPr>
        <p:spPr>
          <a:xfrm>
            <a:off x="1371600" y="685800"/>
            <a:ext cx="9601200" cy="1485900"/>
          </a:xfrm>
        </p:spPr>
        <p:txBody>
          <a:bodyPr/>
          <a:lstStyle/>
          <a:p>
            <a:r>
              <a:rPr lang="fr-FR" dirty="0"/>
              <a:t>Le marketing sportif</a:t>
            </a:r>
          </a:p>
        </p:txBody>
      </p:sp>
      <p:pic>
        <p:nvPicPr>
          <p:cNvPr id="3" name="Image 2">
            <a:extLst>
              <a:ext uri="{FF2B5EF4-FFF2-40B4-BE49-F238E27FC236}">
                <a16:creationId xmlns:a16="http://schemas.microsoft.com/office/drawing/2014/main" id="{153D7A74-D9AE-1B41-A7C8-C83E2CABC9D8}"/>
              </a:ext>
            </a:extLst>
          </p:cNvPr>
          <p:cNvPicPr>
            <a:picLocks noChangeAspect="1"/>
          </p:cNvPicPr>
          <p:nvPr/>
        </p:nvPicPr>
        <p:blipFill>
          <a:blip r:embed="rId2"/>
          <a:stretch>
            <a:fillRect/>
          </a:stretch>
        </p:blipFill>
        <p:spPr>
          <a:xfrm>
            <a:off x="2036536" y="1428750"/>
            <a:ext cx="8936264" cy="5122845"/>
          </a:xfrm>
          <a:prstGeom prst="rect">
            <a:avLst/>
          </a:prstGeom>
        </p:spPr>
      </p:pic>
    </p:spTree>
    <p:extLst>
      <p:ext uri="{BB962C8B-B14F-4D97-AF65-F5344CB8AC3E}">
        <p14:creationId xmlns:p14="http://schemas.microsoft.com/office/powerpoint/2010/main" val="882429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0BF6470-E0C0-AD4C-9C43-3D96D59FAFCC}"/>
              </a:ext>
            </a:extLst>
          </p:cNvPr>
          <p:cNvSpPr>
            <a:spLocks noGrp="1"/>
          </p:cNvSpPr>
          <p:nvPr>
            <p:ph type="title"/>
          </p:nvPr>
        </p:nvSpPr>
        <p:spPr>
          <a:xfrm>
            <a:off x="1001486" y="2514600"/>
            <a:ext cx="1719943" cy="1485900"/>
          </a:xfrm>
        </p:spPr>
        <p:txBody>
          <a:bodyPr>
            <a:noAutofit/>
          </a:bodyPr>
          <a:lstStyle/>
          <a:p>
            <a:r>
              <a:rPr lang="fr-FR" sz="2800" dirty="0"/>
              <a:t>Le marketing mix du sport</a:t>
            </a:r>
          </a:p>
        </p:txBody>
      </p:sp>
      <p:pic>
        <p:nvPicPr>
          <p:cNvPr id="3" name="Image 2">
            <a:extLst>
              <a:ext uri="{FF2B5EF4-FFF2-40B4-BE49-F238E27FC236}">
                <a16:creationId xmlns:a16="http://schemas.microsoft.com/office/drawing/2014/main" id="{2C2545C3-624F-B04E-AE7C-A86FA7490E3D}"/>
              </a:ext>
            </a:extLst>
          </p:cNvPr>
          <p:cNvPicPr>
            <a:picLocks noChangeAspect="1"/>
          </p:cNvPicPr>
          <p:nvPr/>
        </p:nvPicPr>
        <p:blipFill>
          <a:blip r:embed="rId2"/>
          <a:stretch>
            <a:fillRect/>
          </a:stretch>
        </p:blipFill>
        <p:spPr>
          <a:xfrm>
            <a:off x="3396342" y="1022620"/>
            <a:ext cx="8588726" cy="4812123"/>
          </a:xfrm>
          <a:prstGeom prst="rect">
            <a:avLst/>
          </a:prstGeom>
        </p:spPr>
      </p:pic>
    </p:spTree>
    <p:extLst>
      <p:ext uri="{BB962C8B-B14F-4D97-AF65-F5344CB8AC3E}">
        <p14:creationId xmlns:p14="http://schemas.microsoft.com/office/powerpoint/2010/main" val="759516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0BF6470-E0C0-AD4C-9C43-3D96D59FAFCC}"/>
              </a:ext>
            </a:extLst>
          </p:cNvPr>
          <p:cNvSpPr>
            <a:spLocks noGrp="1"/>
          </p:cNvSpPr>
          <p:nvPr>
            <p:ph type="title"/>
          </p:nvPr>
        </p:nvSpPr>
        <p:spPr>
          <a:xfrm>
            <a:off x="1371600" y="685800"/>
            <a:ext cx="9601200" cy="1485900"/>
          </a:xfrm>
        </p:spPr>
        <p:txBody>
          <a:bodyPr/>
          <a:lstStyle/>
          <a:p>
            <a:r>
              <a:rPr lang="fr-FR" dirty="0"/>
              <a:t>Le marketing sportif</a:t>
            </a:r>
          </a:p>
        </p:txBody>
      </p:sp>
      <p:pic>
        <p:nvPicPr>
          <p:cNvPr id="3" name="Image 2">
            <a:extLst>
              <a:ext uri="{FF2B5EF4-FFF2-40B4-BE49-F238E27FC236}">
                <a16:creationId xmlns:a16="http://schemas.microsoft.com/office/drawing/2014/main" id="{1F5CB9C7-BB00-874E-BB35-38940A007226}"/>
              </a:ext>
            </a:extLst>
          </p:cNvPr>
          <p:cNvPicPr>
            <a:picLocks noChangeAspect="1"/>
          </p:cNvPicPr>
          <p:nvPr/>
        </p:nvPicPr>
        <p:blipFill>
          <a:blip r:embed="rId2"/>
          <a:stretch>
            <a:fillRect/>
          </a:stretch>
        </p:blipFill>
        <p:spPr>
          <a:xfrm>
            <a:off x="2374900" y="1729014"/>
            <a:ext cx="8815614" cy="4850697"/>
          </a:xfrm>
          <a:prstGeom prst="rect">
            <a:avLst/>
          </a:prstGeom>
        </p:spPr>
      </p:pic>
    </p:spTree>
    <p:extLst>
      <p:ext uri="{BB962C8B-B14F-4D97-AF65-F5344CB8AC3E}">
        <p14:creationId xmlns:p14="http://schemas.microsoft.com/office/powerpoint/2010/main" val="36568131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0BF6470-E0C0-AD4C-9C43-3D96D59FAFCC}"/>
              </a:ext>
            </a:extLst>
          </p:cNvPr>
          <p:cNvSpPr>
            <a:spLocks noGrp="1"/>
          </p:cNvSpPr>
          <p:nvPr>
            <p:ph type="title"/>
          </p:nvPr>
        </p:nvSpPr>
        <p:spPr>
          <a:xfrm>
            <a:off x="1371600" y="685800"/>
            <a:ext cx="9601200" cy="1485900"/>
          </a:xfrm>
        </p:spPr>
        <p:txBody>
          <a:bodyPr/>
          <a:lstStyle/>
          <a:p>
            <a:r>
              <a:rPr lang="fr-FR" dirty="0"/>
              <a:t>Le marketing sportif</a:t>
            </a:r>
          </a:p>
        </p:txBody>
      </p:sp>
      <p:pic>
        <p:nvPicPr>
          <p:cNvPr id="3" name="Image 2">
            <a:extLst>
              <a:ext uri="{FF2B5EF4-FFF2-40B4-BE49-F238E27FC236}">
                <a16:creationId xmlns:a16="http://schemas.microsoft.com/office/drawing/2014/main" id="{1F375D47-E6FD-5741-AEFC-9F5CE1D493BC}"/>
              </a:ext>
            </a:extLst>
          </p:cNvPr>
          <p:cNvPicPr>
            <a:picLocks noChangeAspect="1"/>
          </p:cNvPicPr>
          <p:nvPr/>
        </p:nvPicPr>
        <p:blipFill>
          <a:blip r:embed="rId2"/>
          <a:stretch>
            <a:fillRect/>
          </a:stretch>
        </p:blipFill>
        <p:spPr>
          <a:xfrm>
            <a:off x="1371599" y="1428750"/>
            <a:ext cx="9405257" cy="5132196"/>
          </a:xfrm>
          <a:prstGeom prst="rect">
            <a:avLst/>
          </a:prstGeom>
        </p:spPr>
      </p:pic>
    </p:spTree>
    <p:extLst>
      <p:ext uri="{BB962C8B-B14F-4D97-AF65-F5344CB8AC3E}">
        <p14:creationId xmlns:p14="http://schemas.microsoft.com/office/powerpoint/2010/main" val="887498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3DD3D-E0B6-B64D-B0D2-951B9CA0CCE0}"/>
              </a:ext>
            </a:extLst>
          </p:cNvPr>
          <p:cNvSpPr>
            <a:spLocks noGrp="1"/>
          </p:cNvSpPr>
          <p:nvPr>
            <p:ph type="title"/>
          </p:nvPr>
        </p:nvSpPr>
        <p:spPr>
          <a:xfrm>
            <a:off x="1371600" y="685800"/>
            <a:ext cx="10290132" cy="1485900"/>
          </a:xfrm>
        </p:spPr>
        <p:txBody>
          <a:bodyPr/>
          <a:lstStyle/>
          <a:p>
            <a:r>
              <a:rPr lang="fr-FR" dirty="0"/>
              <a:t>Le Marketing Sportif et ses composantes</a:t>
            </a:r>
          </a:p>
        </p:txBody>
      </p:sp>
      <p:pic>
        <p:nvPicPr>
          <p:cNvPr id="5" name="Espace réservé du contenu 4">
            <a:extLst>
              <a:ext uri="{FF2B5EF4-FFF2-40B4-BE49-F238E27FC236}">
                <a16:creationId xmlns:a16="http://schemas.microsoft.com/office/drawing/2014/main" id="{7AA38090-C7B3-0649-B131-3790A38E9D9E}"/>
              </a:ext>
            </a:extLst>
          </p:cNvPr>
          <p:cNvPicPr>
            <a:picLocks noGrp="1" noChangeAspect="1"/>
          </p:cNvPicPr>
          <p:nvPr>
            <p:ph idx="1"/>
          </p:nvPr>
        </p:nvPicPr>
        <p:blipFill>
          <a:blip r:embed="rId2"/>
          <a:stretch>
            <a:fillRect/>
          </a:stretch>
        </p:blipFill>
        <p:spPr>
          <a:xfrm>
            <a:off x="1486022" y="1753644"/>
            <a:ext cx="10363600" cy="4711796"/>
          </a:xfrm>
        </p:spPr>
      </p:pic>
    </p:spTree>
    <p:extLst>
      <p:ext uri="{BB962C8B-B14F-4D97-AF65-F5344CB8AC3E}">
        <p14:creationId xmlns:p14="http://schemas.microsoft.com/office/powerpoint/2010/main" val="1262263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46A2A4-CA36-C547-8B1B-C8A44DE5D003}"/>
              </a:ext>
            </a:extLst>
          </p:cNvPr>
          <p:cNvSpPr>
            <a:spLocks noGrp="1"/>
          </p:cNvSpPr>
          <p:nvPr>
            <p:ph type="title"/>
          </p:nvPr>
        </p:nvSpPr>
        <p:spPr>
          <a:xfrm>
            <a:off x="1296444" y="247389"/>
            <a:ext cx="9601200" cy="1485900"/>
          </a:xfrm>
        </p:spPr>
        <p:txBody>
          <a:bodyPr/>
          <a:lstStyle/>
          <a:p>
            <a:r>
              <a:rPr lang="fr-FR" dirty="0"/>
              <a:t>Organisation du secteur</a:t>
            </a:r>
          </a:p>
        </p:txBody>
      </p:sp>
      <p:pic>
        <p:nvPicPr>
          <p:cNvPr id="5" name="Espace réservé du contenu 4">
            <a:extLst>
              <a:ext uri="{FF2B5EF4-FFF2-40B4-BE49-F238E27FC236}">
                <a16:creationId xmlns:a16="http://schemas.microsoft.com/office/drawing/2014/main" id="{38655249-BA25-7F4A-94BD-178C4AC044E5}"/>
              </a:ext>
            </a:extLst>
          </p:cNvPr>
          <p:cNvPicPr>
            <a:picLocks noGrp="1" noChangeAspect="1"/>
          </p:cNvPicPr>
          <p:nvPr>
            <p:ph idx="1"/>
          </p:nvPr>
        </p:nvPicPr>
        <p:blipFill>
          <a:blip r:embed="rId2"/>
          <a:stretch>
            <a:fillRect/>
          </a:stretch>
        </p:blipFill>
        <p:spPr>
          <a:xfrm>
            <a:off x="1859367" y="1511233"/>
            <a:ext cx="8900492" cy="4977249"/>
          </a:xfrm>
        </p:spPr>
      </p:pic>
    </p:spTree>
    <p:extLst>
      <p:ext uri="{BB962C8B-B14F-4D97-AF65-F5344CB8AC3E}">
        <p14:creationId xmlns:p14="http://schemas.microsoft.com/office/powerpoint/2010/main" val="1708917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ABF7612C-517D-A243-BDAD-D32A5AFAE71D}"/>
              </a:ext>
            </a:extLst>
          </p:cNvPr>
          <p:cNvSpPr>
            <a:spLocks noGrp="1"/>
          </p:cNvSpPr>
          <p:nvPr>
            <p:ph type="title"/>
          </p:nvPr>
        </p:nvSpPr>
        <p:spPr>
          <a:xfrm>
            <a:off x="2209800" y="490539"/>
            <a:ext cx="7772400" cy="1381125"/>
          </a:xfrm>
        </p:spPr>
        <p:txBody>
          <a:bodyPr/>
          <a:lstStyle/>
          <a:p>
            <a:pPr eaLnBrk="1" hangingPunct="1"/>
            <a:r>
              <a:rPr lang="fr-FR" altLang="fr-FR" dirty="0">
                <a:ea typeface="ＭＳ Ｐゴシック" panose="020B0600070205080204" pitchFamily="34" charset="-128"/>
              </a:rPr>
              <a:t>Apparition du concept de marketing</a:t>
            </a:r>
          </a:p>
        </p:txBody>
      </p:sp>
      <p:sp>
        <p:nvSpPr>
          <p:cNvPr id="34818" name="Rectangle 3">
            <a:extLst>
              <a:ext uri="{FF2B5EF4-FFF2-40B4-BE49-F238E27FC236}">
                <a16:creationId xmlns:a16="http://schemas.microsoft.com/office/drawing/2014/main" id="{0B572EF5-C510-F143-A318-AB0782879F26}"/>
              </a:ext>
            </a:extLst>
          </p:cNvPr>
          <p:cNvSpPr>
            <a:spLocks noGrp="1"/>
          </p:cNvSpPr>
          <p:nvPr>
            <p:ph idx="1"/>
          </p:nvPr>
        </p:nvSpPr>
        <p:spPr/>
        <p:txBody>
          <a:bodyPr/>
          <a:lstStyle/>
          <a:p>
            <a:pPr eaLnBrk="1" hangingPunct="1"/>
            <a:r>
              <a:rPr lang="fr-FR" altLang="fr-FR">
                <a:ea typeface="ＭＳ Ｐゴシック" panose="020B0600070205080204" pitchFamily="34" charset="-128"/>
              </a:rPr>
              <a:t>La prépondérance de l’offre</a:t>
            </a:r>
          </a:p>
          <a:p>
            <a:pPr marL="819150" lvl="1"/>
            <a:r>
              <a:rPr lang="fr-FR" altLang="fr-FR">
                <a:ea typeface="ＭＳ Ｐゴシック" panose="020B0600070205080204" pitchFamily="34" charset="-128"/>
              </a:rPr>
              <a:t>Depuis les années 70, acheteurs mieux informés</a:t>
            </a:r>
          </a:p>
          <a:p>
            <a:pPr marL="819150" lvl="1"/>
            <a:r>
              <a:rPr lang="fr-FR" altLang="fr-FR">
                <a:ea typeface="ＭＳ Ｐゴシック" panose="020B0600070205080204" pitchFamily="34" charset="-128"/>
              </a:rPr>
              <a:t>Entreprise cherche les besoins du consommateur pour adapter ses produits</a:t>
            </a:r>
          </a:p>
          <a:p>
            <a:pPr marL="819150" lvl="1"/>
            <a:r>
              <a:rPr lang="fr-FR" altLang="fr-FR">
                <a:ea typeface="ＭＳ Ｐゴシック" panose="020B0600070205080204" pitchFamily="34" charset="-128"/>
              </a:rPr>
              <a:t>Place prépondérante du marketing</a:t>
            </a:r>
          </a:p>
        </p:txBody>
      </p:sp>
      <p:sp>
        <p:nvSpPr>
          <p:cNvPr id="34819" name="Espace réservé du numéro de diapositive 3">
            <a:extLst>
              <a:ext uri="{FF2B5EF4-FFF2-40B4-BE49-F238E27FC236}">
                <a16:creationId xmlns:a16="http://schemas.microsoft.com/office/drawing/2014/main" id="{AA8A4324-0BBC-1949-8C07-C3415AB64D38}"/>
              </a:ext>
            </a:extLst>
          </p:cNvPr>
          <p:cNvSpPr>
            <a:spLocks noGrp="1"/>
          </p:cNvSpPr>
          <p:nvPr>
            <p:ph type="sldNum" sz="quarter" idx="4294967295"/>
          </p:nvPr>
        </p:nvSpPr>
        <p:spPr bwMode="auto">
          <a:xfrm>
            <a:off x="9829800" y="242889"/>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l"/>
            <a:fld id="{A1D78FE4-2F77-AC48-8194-02C2372FC457}" type="slidenum">
              <a:rPr lang="en-US" altLang="fr-FR" sz="1800">
                <a:solidFill>
                  <a:schemeClr val="bg1"/>
                </a:solidFill>
              </a:rPr>
              <a:pPr algn="l"/>
              <a:t>7</a:t>
            </a:fld>
            <a:endParaRPr lang="en-US" altLang="fr-FR" sz="1800">
              <a:solidFill>
                <a:schemeClr val="bg1"/>
              </a:solidFill>
            </a:endParaRPr>
          </a:p>
        </p:txBody>
      </p:sp>
      <p:sp>
        <p:nvSpPr>
          <p:cNvPr id="34820" name="Rectangle 4">
            <a:extLst>
              <a:ext uri="{FF2B5EF4-FFF2-40B4-BE49-F238E27FC236}">
                <a16:creationId xmlns:a16="http://schemas.microsoft.com/office/drawing/2014/main" id="{6ACBE297-78BD-8C4C-881A-AF56E5E3B965}"/>
              </a:ext>
            </a:extLst>
          </p:cNvPr>
          <p:cNvSpPr>
            <a:spLocks noChangeArrowheads="1"/>
          </p:cNvSpPr>
          <p:nvPr/>
        </p:nvSpPr>
        <p:spPr bwMode="auto">
          <a:xfrm rot="1469837">
            <a:off x="7239000" y="47244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4000" b="1">
                <a:solidFill>
                  <a:schemeClr val="folHlink"/>
                </a:solidFill>
              </a:rPr>
              <a:t>D</a:t>
            </a:r>
          </a:p>
        </p:txBody>
      </p:sp>
      <p:sp>
        <p:nvSpPr>
          <p:cNvPr id="34821" name="Rectangle 5">
            <a:extLst>
              <a:ext uri="{FF2B5EF4-FFF2-40B4-BE49-F238E27FC236}">
                <a16:creationId xmlns:a16="http://schemas.microsoft.com/office/drawing/2014/main" id="{2C1D9D7D-6B38-C948-B8F3-B7F8C1F7B21B}"/>
              </a:ext>
            </a:extLst>
          </p:cNvPr>
          <p:cNvSpPr>
            <a:spLocks noChangeArrowheads="1"/>
          </p:cNvSpPr>
          <p:nvPr/>
        </p:nvSpPr>
        <p:spPr bwMode="auto">
          <a:xfrm rot="1469837">
            <a:off x="8458200" y="5257800"/>
            <a:ext cx="8382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4000" b="1">
                <a:solidFill>
                  <a:schemeClr val="folHlink"/>
                </a:solidFill>
              </a:rPr>
              <a:t>O</a:t>
            </a:r>
            <a:endParaRPr lang="fr-FR" altLang="fr-FR" sz="2400"/>
          </a:p>
        </p:txBody>
      </p:sp>
      <p:sp>
        <p:nvSpPr>
          <p:cNvPr id="34822" name="Line 6">
            <a:extLst>
              <a:ext uri="{FF2B5EF4-FFF2-40B4-BE49-F238E27FC236}">
                <a16:creationId xmlns:a16="http://schemas.microsoft.com/office/drawing/2014/main" id="{BDF83097-F29F-BD49-9F9C-C43BE1E98BB7}"/>
              </a:ext>
            </a:extLst>
          </p:cNvPr>
          <p:cNvSpPr>
            <a:spLocks noChangeShapeType="1"/>
          </p:cNvSpPr>
          <p:nvPr/>
        </p:nvSpPr>
        <p:spPr bwMode="auto">
          <a:xfrm rot="1465822">
            <a:off x="7010400" y="5562600"/>
            <a:ext cx="2209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4823" name="Line 7">
            <a:extLst>
              <a:ext uri="{FF2B5EF4-FFF2-40B4-BE49-F238E27FC236}">
                <a16:creationId xmlns:a16="http://schemas.microsoft.com/office/drawing/2014/main" id="{E4DC6C83-7339-0D4C-BD36-5B9160A66B51}"/>
              </a:ext>
            </a:extLst>
          </p:cNvPr>
          <p:cNvSpPr>
            <a:spLocks noChangeShapeType="1"/>
          </p:cNvSpPr>
          <p:nvPr/>
        </p:nvSpPr>
        <p:spPr bwMode="auto">
          <a:xfrm rot="1440648" flipV="1">
            <a:off x="8078788" y="5638800"/>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459160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26260D-9480-CC4C-9BE7-DF9E42E09298}"/>
              </a:ext>
            </a:extLst>
          </p:cNvPr>
          <p:cNvSpPr>
            <a:spLocks noGrp="1"/>
          </p:cNvSpPr>
          <p:nvPr>
            <p:ph type="title"/>
          </p:nvPr>
        </p:nvSpPr>
        <p:spPr/>
        <p:txBody>
          <a:bodyPr/>
          <a:lstStyle/>
          <a:p>
            <a:r>
              <a:rPr lang="fr-FR" dirty="0"/>
              <a:t>﻿Les bases du marketing sportif</a:t>
            </a:r>
          </a:p>
        </p:txBody>
      </p:sp>
      <p:sp>
        <p:nvSpPr>
          <p:cNvPr id="3" name="Espace réservé du contenu 2">
            <a:extLst>
              <a:ext uri="{FF2B5EF4-FFF2-40B4-BE49-F238E27FC236}">
                <a16:creationId xmlns:a16="http://schemas.microsoft.com/office/drawing/2014/main" id="{B84A7119-FBD2-F64C-AA54-C39BFF9C110B}"/>
              </a:ext>
            </a:extLst>
          </p:cNvPr>
          <p:cNvSpPr>
            <a:spLocks noGrp="1"/>
          </p:cNvSpPr>
          <p:nvPr>
            <p:ph idx="1"/>
          </p:nvPr>
        </p:nvSpPr>
        <p:spPr/>
        <p:txBody>
          <a:bodyPr>
            <a:normAutofit/>
          </a:bodyPr>
          <a:lstStyle/>
          <a:p>
            <a:pPr marL="0" indent="0">
              <a:buNone/>
            </a:pPr>
            <a:r>
              <a:rPr lang="fr-FR" dirty="0"/>
              <a:t>Le marketing sportif est basé sur cinq phénomènes de société :</a:t>
            </a:r>
          </a:p>
          <a:p>
            <a:r>
              <a:rPr lang="fr-FR" dirty="0"/>
              <a:t>notre économie post-industrielle et urbanisée</a:t>
            </a:r>
          </a:p>
          <a:p>
            <a:r>
              <a:rPr lang="fr-FR" dirty="0"/>
              <a:t>le changement des mentalités qui a érigé les loisirs (et le sport) en droit fondamental au service de l’épanouissement personnel,</a:t>
            </a:r>
          </a:p>
          <a:p>
            <a:r>
              <a:rPr lang="fr-FR" dirty="0"/>
              <a:t>le besoin de rêves ou de jeu,</a:t>
            </a:r>
          </a:p>
          <a:p>
            <a:r>
              <a:rPr lang="fr-FR" dirty="0"/>
              <a:t>l’accroissement du nombre de chaînes de télévision,</a:t>
            </a:r>
          </a:p>
          <a:p>
            <a:r>
              <a:rPr lang="fr-FR" dirty="0"/>
              <a:t>la mondialisation des marchés</a:t>
            </a:r>
          </a:p>
        </p:txBody>
      </p:sp>
    </p:spTree>
    <p:extLst>
      <p:ext uri="{BB962C8B-B14F-4D97-AF65-F5344CB8AC3E}">
        <p14:creationId xmlns:p14="http://schemas.microsoft.com/office/powerpoint/2010/main" val="2135120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D8AC16-2295-694F-8A20-5A3B020A21B5}"/>
              </a:ext>
            </a:extLst>
          </p:cNvPr>
          <p:cNvSpPr>
            <a:spLocks noGrp="1"/>
          </p:cNvSpPr>
          <p:nvPr>
            <p:ph type="title"/>
          </p:nvPr>
        </p:nvSpPr>
        <p:spPr/>
        <p:txBody>
          <a:bodyPr/>
          <a:lstStyle/>
          <a:p>
            <a:r>
              <a:rPr lang="fr-FR" dirty="0"/>
              <a:t>Le Marketing Sportif :</a:t>
            </a:r>
            <a:br>
              <a:rPr lang="fr-FR" dirty="0"/>
            </a:br>
            <a:endParaRPr lang="fr-FR" dirty="0"/>
          </a:p>
        </p:txBody>
      </p:sp>
      <p:sp>
        <p:nvSpPr>
          <p:cNvPr id="3" name="Espace réservé du contenu 2">
            <a:extLst>
              <a:ext uri="{FF2B5EF4-FFF2-40B4-BE49-F238E27FC236}">
                <a16:creationId xmlns:a16="http://schemas.microsoft.com/office/drawing/2014/main" id="{A4300E62-8FBA-1647-8462-4334F4C6EFF4}"/>
              </a:ext>
            </a:extLst>
          </p:cNvPr>
          <p:cNvSpPr>
            <a:spLocks noGrp="1"/>
          </p:cNvSpPr>
          <p:nvPr>
            <p:ph idx="1"/>
          </p:nvPr>
        </p:nvSpPr>
        <p:spPr>
          <a:xfrm>
            <a:off x="1371599" y="2286000"/>
            <a:ext cx="10064663" cy="4277638"/>
          </a:xfrm>
        </p:spPr>
        <p:txBody>
          <a:bodyPr>
            <a:normAutofit lnSpcReduction="10000"/>
          </a:bodyPr>
          <a:lstStyle/>
          <a:p>
            <a:r>
              <a:rPr lang="fr-FR" dirty="0"/>
              <a:t>Véritable levier de croissance, le marketing sportif est indissociable de la réflexion stratégique des annonceurs</a:t>
            </a:r>
          </a:p>
          <a:p>
            <a:r>
              <a:rPr lang="fr-FR" dirty="0"/>
              <a:t>Ses performances se mesurent de façon de plus en plus professionnelle, sa réussite demeure associé à l'audace et la professionnalisation</a:t>
            </a:r>
          </a:p>
          <a:p>
            <a:r>
              <a:rPr lang="fr-FR" dirty="0"/>
              <a:t>Le sport est un canal de communication extrêmement puissant sur lequel misent désormais tous les décideurs pour toucher le consommateur.</a:t>
            </a:r>
          </a:p>
          <a:p>
            <a:r>
              <a:rPr lang="fr-FR" dirty="0"/>
              <a:t>Marché en pleine expansion (X2 dans les prochaines 10 ans)</a:t>
            </a:r>
          </a:p>
          <a:p>
            <a:r>
              <a:rPr lang="fr-FR" dirty="0"/>
              <a:t>Progression de l'intérêt global, des temps de diffusion , des audiences du sport</a:t>
            </a:r>
          </a:p>
          <a:p>
            <a:r>
              <a:rPr lang="fr-FR" dirty="0"/>
              <a:t>Marketing Créateur de visibilité et de Valeur</a:t>
            </a:r>
          </a:p>
          <a:p>
            <a:r>
              <a:rPr lang="fr-FR" dirty="0"/>
              <a:t>Besoins en hausse dans le monde sportif (budgets des clubs, salaires)</a:t>
            </a:r>
          </a:p>
          <a:p>
            <a:r>
              <a:rPr lang="fr-FR" dirty="0"/>
              <a:t>Valeurs universelles dans un monde en pleine globalisation</a:t>
            </a:r>
          </a:p>
        </p:txBody>
      </p:sp>
    </p:spTree>
    <p:extLst>
      <p:ext uri="{BB962C8B-B14F-4D97-AF65-F5344CB8AC3E}">
        <p14:creationId xmlns:p14="http://schemas.microsoft.com/office/powerpoint/2010/main" val="177391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454505-3449-874B-A330-1AE4DC4F50C3}"/>
              </a:ext>
            </a:extLst>
          </p:cNvPr>
          <p:cNvSpPr>
            <a:spLocks noGrp="1"/>
          </p:cNvSpPr>
          <p:nvPr>
            <p:ph idx="1"/>
          </p:nvPr>
        </p:nvSpPr>
        <p:spPr/>
        <p:txBody>
          <a:bodyPr/>
          <a:lstStyle/>
          <a:p>
            <a:r>
              <a:rPr lang="fr-FR" dirty="0"/>
              <a:t>Un secteur qui se rationnalise et se professionnalise</a:t>
            </a:r>
          </a:p>
          <a:p>
            <a:r>
              <a:rPr lang="fr-FR" dirty="0"/>
              <a:t>Le sponsoring tente de devenir un levier comme un autre dans un processus de communication globale (intégration au mix marketing)</a:t>
            </a:r>
          </a:p>
          <a:p>
            <a:r>
              <a:rPr lang="fr-FR" dirty="0"/>
              <a:t>Les entreprises (aidées par leurs agences) optimisent leurs investissement dans le sport</a:t>
            </a:r>
          </a:p>
        </p:txBody>
      </p:sp>
    </p:spTree>
    <p:extLst>
      <p:ext uri="{BB962C8B-B14F-4D97-AF65-F5344CB8AC3E}">
        <p14:creationId xmlns:p14="http://schemas.microsoft.com/office/powerpoint/2010/main" val="776119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8" name="Picture 4" descr="platiniold">
            <a:extLst>
              <a:ext uri="{FF2B5EF4-FFF2-40B4-BE49-F238E27FC236}">
                <a16:creationId xmlns:a16="http://schemas.microsoft.com/office/drawing/2014/main" id="{D29E904E-0B47-024A-8DA1-F5E35736B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836614"/>
            <a:ext cx="3868738" cy="5329237"/>
          </a:xfrm>
          <a:prstGeom prst="rect">
            <a:avLst/>
          </a:prstGeom>
          <a:noFill/>
          <a:extLst>
            <a:ext uri="{909E8E84-426E-40DD-AFC4-6F175D3DCCD1}">
              <a14:hiddenFill xmlns:a14="http://schemas.microsoft.com/office/drawing/2010/main">
                <a:solidFill>
                  <a:srgbClr val="FFFFFF"/>
                </a:solidFill>
              </a14:hiddenFill>
            </a:ext>
          </a:extLst>
        </p:spPr>
      </p:pic>
      <p:sp>
        <p:nvSpPr>
          <p:cNvPr id="292869" name="Text Box 5">
            <a:extLst>
              <a:ext uri="{FF2B5EF4-FFF2-40B4-BE49-F238E27FC236}">
                <a16:creationId xmlns:a16="http://schemas.microsoft.com/office/drawing/2014/main" id="{82D52C1F-AA5C-D34D-A7E6-C50118092263}"/>
              </a:ext>
            </a:extLst>
          </p:cNvPr>
          <p:cNvSpPr txBox="1">
            <a:spLocks noChangeArrowheads="1"/>
          </p:cNvSpPr>
          <p:nvPr/>
        </p:nvSpPr>
        <p:spPr bwMode="auto">
          <a:xfrm>
            <a:off x="1558925" y="44451"/>
            <a:ext cx="5976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Quand le sport….</a:t>
            </a:r>
          </a:p>
        </p:txBody>
      </p:sp>
      <p:sp>
        <p:nvSpPr>
          <p:cNvPr id="292870" name="Text Box 6">
            <a:extLst>
              <a:ext uri="{FF2B5EF4-FFF2-40B4-BE49-F238E27FC236}">
                <a16:creationId xmlns:a16="http://schemas.microsoft.com/office/drawing/2014/main" id="{C819ADB0-FADA-9B42-99B7-62CDF97F3FD4}"/>
              </a:ext>
            </a:extLst>
          </p:cNvPr>
          <p:cNvSpPr txBox="1">
            <a:spLocks noChangeArrowheads="1"/>
          </p:cNvSpPr>
          <p:nvPr/>
        </p:nvSpPr>
        <p:spPr bwMode="auto">
          <a:xfrm>
            <a:off x="8006003" y="2129425"/>
            <a:ext cx="292921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dirty="0"/>
              <a:t>Les </a:t>
            </a:r>
            <a:r>
              <a:rPr lang="fr-FR" altLang="fr-FR" dirty="0" err="1"/>
              <a:t>survêtes</a:t>
            </a:r>
            <a:r>
              <a:rPr lang="fr-FR" altLang="fr-FR" dirty="0"/>
              <a:t> du dimanche,</a:t>
            </a:r>
          </a:p>
          <a:p>
            <a:pPr algn="ctr">
              <a:spcBef>
                <a:spcPct val="50000"/>
              </a:spcBef>
            </a:pPr>
            <a:r>
              <a:rPr lang="fr-FR" altLang="fr-FR" dirty="0"/>
              <a:t>Les couvertures qui sentent la sueur,</a:t>
            </a:r>
          </a:p>
          <a:p>
            <a:pPr algn="ctr">
              <a:spcBef>
                <a:spcPct val="50000"/>
              </a:spcBef>
            </a:pPr>
            <a:r>
              <a:rPr lang="fr-FR" altLang="fr-FR" dirty="0"/>
              <a:t>Les coupes de cheveux à la Platini, etc.</a:t>
            </a:r>
          </a:p>
        </p:txBody>
      </p:sp>
      <p:sp>
        <p:nvSpPr>
          <p:cNvPr id="292871" name="Text Box 7">
            <a:extLst>
              <a:ext uri="{FF2B5EF4-FFF2-40B4-BE49-F238E27FC236}">
                <a16:creationId xmlns:a16="http://schemas.microsoft.com/office/drawing/2014/main" id="{05ACB95D-D01B-3548-A0A0-12F42FE2333F}"/>
              </a:ext>
            </a:extLst>
          </p:cNvPr>
          <p:cNvSpPr txBox="1">
            <a:spLocks noChangeArrowheads="1"/>
          </p:cNvSpPr>
          <p:nvPr/>
        </p:nvSpPr>
        <p:spPr bwMode="auto">
          <a:xfrm>
            <a:off x="7319964" y="5013326"/>
            <a:ext cx="287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solidFill>
                  <a:srgbClr val="FF6600"/>
                </a:solidFill>
              </a:rPr>
              <a:t>C’est fini !!</a:t>
            </a:r>
          </a:p>
        </p:txBody>
      </p:sp>
    </p:spTree>
    <p:extLst>
      <p:ext uri="{BB962C8B-B14F-4D97-AF65-F5344CB8AC3E}">
        <p14:creationId xmlns:p14="http://schemas.microsoft.com/office/powerpoint/2010/main" val="1317103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20" name="Picture 4" descr="beckamlunettes-police">
            <a:extLst>
              <a:ext uri="{FF2B5EF4-FFF2-40B4-BE49-F238E27FC236}">
                <a16:creationId xmlns:a16="http://schemas.microsoft.com/office/drawing/2014/main" id="{D86783A7-7FB9-A947-A753-85F61F101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404813"/>
            <a:ext cx="18859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90821" name="Picture 5" descr="djibril-cisse_compilation">
            <a:extLst>
              <a:ext uri="{FF2B5EF4-FFF2-40B4-BE49-F238E27FC236}">
                <a16:creationId xmlns:a16="http://schemas.microsoft.com/office/drawing/2014/main" id="{8B59D2EC-53F5-8A4E-B94E-ACB99A661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5" y="61914"/>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290822" name="Text Box 6">
            <a:extLst>
              <a:ext uri="{FF2B5EF4-FFF2-40B4-BE49-F238E27FC236}">
                <a16:creationId xmlns:a16="http://schemas.microsoft.com/office/drawing/2014/main" id="{96DCB395-17F6-4548-B3DE-B54C85DF9FA1}"/>
              </a:ext>
            </a:extLst>
          </p:cNvPr>
          <p:cNvSpPr txBox="1">
            <a:spLocks noChangeArrowheads="1"/>
          </p:cNvSpPr>
          <p:nvPr/>
        </p:nvSpPr>
        <p:spPr bwMode="auto">
          <a:xfrm>
            <a:off x="1524001" y="5084764"/>
            <a:ext cx="4105275"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Dans le diptyque sport-spectacle, le show l’a définitivement emporté sur la performance ! </a:t>
            </a:r>
          </a:p>
          <a:p>
            <a:pPr>
              <a:spcBef>
                <a:spcPct val="50000"/>
              </a:spcBef>
            </a:pPr>
            <a:r>
              <a:rPr lang="fr-FR" altLang="fr-FR" sz="1500"/>
              <a:t>Les sportifs professionnels s’apparentent de plus en plus à des stars du cinéma ou de la télé et ils empruntent chaque jour davantage leur mode de vie </a:t>
            </a:r>
          </a:p>
        </p:txBody>
      </p:sp>
      <p:pic>
        <p:nvPicPr>
          <p:cNvPr id="290826" name="Picture 10" descr="tonyparker">
            <a:extLst>
              <a:ext uri="{FF2B5EF4-FFF2-40B4-BE49-F238E27FC236}">
                <a16:creationId xmlns:a16="http://schemas.microsoft.com/office/drawing/2014/main" id="{5CCE02FD-6C6E-9A4B-B50D-1517F020A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6" y="3175000"/>
            <a:ext cx="256222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290827" name="Picture 11" descr="dieux du stade">
            <a:extLst>
              <a:ext uri="{FF2B5EF4-FFF2-40B4-BE49-F238E27FC236}">
                <a16:creationId xmlns:a16="http://schemas.microsoft.com/office/drawing/2014/main" id="{6397A830-A108-BF40-AED9-07321C331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739" y="2239963"/>
            <a:ext cx="3152775" cy="4284662"/>
          </a:xfrm>
          <a:prstGeom prst="rect">
            <a:avLst/>
          </a:prstGeom>
          <a:noFill/>
          <a:extLst>
            <a:ext uri="{909E8E84-426E-40DD-AFC4-6F175D3DCCD1}">
              <a14:hiddenFill xmlns:a14="http://schemas.microsoft.com/office/drawing/2010/main">
                <a:solidFill>
                  <a:srgbClr val="FFFFFF"/>
                </a:solidFill>
              </a14:hiddenFill>
            </a:ext>
          </a:extLst>
        </p:spPr>
      </p:pic>
      <p:sp>
        <p:nvSpPr>
          <p:cNvPr id="290828" name="Text Box 12">
            <a:extLst>
              <a:ext uri="{FF2B5EF4-FFF2-40B4-BE49-F238E27FC236}">
                <a16:creationId xmlns:a16="http://schemas.microsoft.com/office/drawing/2014/main" id="{DBC66AD1-8E6D-CE48-BBAE-623ECDE79FBC}"/>
              </a:ext>
            </a:extLst>
          </p:cNvPr>
          <p:cNvSpPr txBox="1">
            <a:spLocks noChangeArrowheads="1"/>
          </p:cNvSpPr>
          <p:nvPr/>
        </p:nvSpPr>
        <p:spPr bwMode="auto">
          <a:xfrm>
            <a:off x="1558925" y="44451"/>
            <a:ext cx="5976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….devient spectacle</a:t>
            </a:r>
          </a:p>
        </p:txBody>
      </p:sp>
      <p:pic>
        <p:nvPicPr>
          <p:cNvPr id="290829" name="Picture 13" descr="serenawilliams02">
            <a:extLst>
              <a:ext uri="{FF2B5EF4-FFF2-40B4-BE49-F238E27FC236}">
                <a16:creationId xmlns:a16="http://schemas.microsoft.com/office/drawing/2014/main" id="{297659A4-21E4-9143-A9F8-0B21263F4B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963" y="433389"/>
            <a:ext cx="3732212" cy="46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052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Text Box 3">
            <a:extLst>
              <a:ext uri="{FF2B5EF4-FFF2-40B4-BE49-F238E27FC236}">
                <a16:creationId xmlns:a16="http://schemas.microsoft.com/office/drawing/2014/main" id="{D8E7B32E-790E-BA4F-99CF-80D6EF9A6B7F}"/>
              </a:ext>
            </a:extLst>
          </p:cNvPr>
          <p:cNvSpPr txBox="1">
            <a:spLocks noChangeArrowheads="1"/>
          </p:cNvSpPr>
          <p:nvPr/>
        </p:nvSpPr>
        <p:spPr bwMode="auto">
          <a:xfrm>
            <a:off x="2782888" y="393382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15044" name="Text Box 4">
            <a:extLst>
              <a:ext uri="{FF2B5EF4-FFF2-40B4-BE49-F238E27FC236}">
                <a16:creationId xmlns:a16="http://schemas.microsoft.com/office/drawing/2014/main" id="{6E1EB6A4-48F9-2C48-B9F7-1444D9590952}"/>
              </a:ext>
            </a:extLst>
          </p:cNvPr>
          <p:cNvSpPr txBox="1">
            <a:spLocks noChangeArrowheads="1"/>
          </p:cNvSpPr>
          <p:nvPr/>
        </p:nvSpPr>
        <p:spPr bwMode="auto">
          <a:xfrm>
            <a:off x="1558925" y="44451"/>
            <a:ext cx="5976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Une nouvelle cible : les femmes</a:t>
            </a:r>
          </a:p>
        </p:txBody>
      </p:sp>
      <p:pic>
        <p:nvPicPr>
          <p:cNvPr id="215045" name="Picture 5" descr="nikewomen">
            <a:extLst>
              <a:ext uri="{FF2B5EF4-FFF2-40B4-BE49-F238E27FC236}">
                <a16:creationId xmlns:a16="http://schemas.microsoft.com/office/drawing/2014/main" id="{2FFB9184-5DB6-6F44-888A-72EDF8C2E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3128963"/>
            <a:ext cx="3252788" cy="1955800"/>
          </a:xfrm>
          <a:prstGeom prst="rect">
            <a:avLst/>
          </a:prstGeom>
          <a:noFill/>
          <a:extLst>
            <a:ext uri="{909E8E84-426E-40DD-AFC4-6F175D3DCCD1}">
              <a14:hiddenFill xmlns:a14="http://schemas.microsoft.com/office/drawing/2010/main">
                <a:solidFill>
                  <a:srgbClr val="FFFFFF"/>
                </a:solidFill>
              </a14:hiddenFill>
            </a:ext>
          </a:extLst>
        </p:spPr>
      </p:pic>
      <p:pic>
        <p:nvPicPr>
          <p:cNvPr id="215046" name="Picture 6" descr="elle_230407_inter">
            <a:extLst>
              <a:ext uri="{FF2B5EF4-FFF2-40B4-BE49-F238E27FC236}">
                <a16:creationId xmlns:a16="http://schemas.microsoft.com/office/drawing/2014/main" id="{EF884770-8C8D-9F46-8D70-5A0364476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51" y="2205038"/>
            <a:ext cx="1795463" cy="2487612"/>
          </a:xfrm>
          <a:prstGeom prst="rect">
            <a:avLst/>
          </a:prstGeom>
          <a:noFill/>
          <a:extLst>
            <a:ext uri="{909E8E84-426E-40DD-AFC4-6F175D3DCCD1}">
              <a14:hiddenFill xmlns:a14="http://schemas.microsoft.com/office/drawing/2010/main">
                <a:solidFill>
                  <a:srgbClr val="FFFFFF"/>
                </a:solidFill>
              </a14:hiddenFill>
            </a:ext>
          </a:extLst>
        </p:spPr>
      </p:pic>
      <p:pic>
        <p:nvPicPr>
          <p:cNvPr id="215047" name="Picture 7" descr="1ds_mars07_couve">
            <a:extLst>
              <a:ext uri="{FF2B5EF4-FFF2-40B4-BE49-F238E27FC236}">
                <a16:creationId xmlns:a16="http://schemas.microsoft.com/office/drawing/2014/main" id="{BF428010-692F-6748-A941-2DA57DE9E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639" y="44451"/>
            <a:ext cx="1616075" cy="2062163"/>
          </a:xfrm>
          <a:prstGeom prst="rect">
            <a:avLst/>
          </a:prstGeom>
          <a:noFill/>
          <a:extLst>
            <a:ext uri="{909E8E84-426E-40DD-AFC4-6F175D3DCCD1}">
              <a14:hiddenFill xmlns:a14="http://schemas.microsoft.com/office/drawing/2010/main">
                <a:solidFill>
                  <a:srgbClr val="FFFFFF"/>
                </a:solidFill>
              </a14:hiddenFill>
            </a:ext>
          </a:extLst>
        </p:spPr>
      </p:pic>
      <p:pic>
        <p:nvPicPr>
          <p:cNvPr id="215048" name="Picture 8" descr="stellamaccartney">
            <a:extLst>
              <a:ext uri="{FF2B5EF4-FFF2-40B4-BE49-F238E27FC236}">
                <a16:creationId xmlns:a16="http://schemas.microsoft.com/office/drawing/2014/main" id="{83639FA8-A0AF-0B41-850D-57EDF16B7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739" y="4608514"/>
            <a:ext cx="3843337" cy="2249487"/>
          </a:xfrm>
          <a:prstGeom prst="rect">
            <a:avLst/>
          </a:prstGeom>
          <a:noFill/>
          <a:extLst>
            <a:ext uri="{909E8E84-426E-40DD-AFC4-6F175D3DCCD1}">
              <a14:hiddenFill xmlns:a14="http://schemas.microsoft.com/office/drawing/2010/main">
                <a:solidFill>
                  <a:srgbClr val="FFFFFF"/>
                </a:solidFill>
              </a14:hiddenFill>
            </a:ext>
          </a:extLst>
        </p:spPr>
      </p:pic>
      <p:pic>
        <p:nvPicPr>
          <p:cNvPr id="215049" name="Picture 9" descr="rugby-ballon-chanel">
            <a:extLst>
              <a:ext uri="{FF2B5EF4-FFF2-40B4-BE49-F238E27FC236}">
                <a16:creationId xmlns:a16="http://schemas.microsoft.com/office/drawing/2014/main" id="{8859553B-4312-8A42-9527-3B87B5B48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951" y="5053013"/>
            <a:ext cx="1666875" cy="1905000"/>
          </a:xfrm>
          <a:prstGeom prst="rect">
            <a:avLst/>
          </a:prstGeom>
          <a:noFill/>
          <a:extLst>
            <a:ext uri="{909E8E84-426E-40DD-AFC4-6F175D3DCCD1}">
              <a14:hiddenFill xmlns:a14="http://schemas.microsoft.com/office/drawing/2010/main">
                <a:solidFill>
                  <a:srgbClr val="FFFFFF"/>
                </a:solidFill>
              </a14:hiddenFill>
            </a:ext>
          </a:extLst>
        </p:spPr>
      </p:pic>
      <p:sp>
        <p:nvSpPr>
          <p:cNvPr id="215050" name="Text Box 10">
            <a:extLst>
              <a:ext uri="{FF2B5EF4-FFF2-40B4-BE49-F238E27FC236}">
                <a16:creationId xmlns:a16="http://schemas.microsoft.com/office/drawing/2014/main" id="{2EF6525D-6E43-F147-914D-4201CB86632B}"/>
              </a:ext>
            </a:extLst>
          </p:cNvPr>
          <p:cNvSpPr txBox="1">
            <a:spLocks noChangeArrowheads="1"/>
          </p:cNvSpPr>
          <p:nvPr/>
        </p:nvSpPr>
        <p:spPr bwMode="auto">
          <a:xfrm>
            <a:off x="6959601" y="3500438"/>
            <a:ext cx="14398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1000"/>
              <a:t>Adidas lance une ligne de gants de boxe destinés à la pratique féminine de la boxe</a:t>
            </a:r>
          </a:p>
        </p:txBody>
      </p:sp>
      <p:sp>
        <p:nvSpPr>
          <p:cNvPr id="215051" name="Text Box 11">
            <a:extLst>
              <a:ext uri="{FF2B5EF4-FFF2-40B4-BE49-F238E27FC236}">
                <a16:creationId xmlns:a16="http://schemas.microsoft.com/office/drawing/2014/main" id="{219732EB-9257-8A40-98D2-92366CF513E2}"/>
              </a:ext>
            </a:extLst>
          </p:cNvPr>
          <p:cNvSpPr txBox="1">
            <a:spLocks noChangeArrowheads="1"/>
          </p:cNvSpPr>
          <p:nvPr/>
        </p:nvSpPr>
        <p:spPr bwMode="auto">
          <a:xfrm>
            <a:off x="3863975" y="6251576"/>
            <a:ext cx="28082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gn="r">
              <a:lnSpc>
                <a:spcPct val="80000"/>
              </a:lnSpc>
              <a:spcBef>
                <a:spcPct val="20000"/>
              </a:spcBef>
              <a:buClr>
                <a:schemeClr val="tx1"/>
              </a:buClr>
              <a:buFont typeface="Wingdings" pitchFamily="2" charset="2"/>
              <a:buNone/>
            </a:pPr>
            <a:r>
              <a:rPr lang="fr-FR" altLang="fr-FR" sz="1000"/>
              <a:t>Adidas fait appel à la styliste Stella McCartney pour dessiner des modèles féminins.</a:t>
            </a:r>
          </a:p>
          <a:p>
            <a:pPr>
              <a:spcBef>
                <a:spcPct val="50000"/>
              </a:spcBef>
            </a:pPr>
            <a:endParaRPr lang="fr-FR" altLang="fr-FR"/>
          </a:p>
        </p:txBody>
      </p:sp>
      <p:sp>
        <p:nvSpPr>
          <p:cNvPr id="215052" name="Text Box 12">
            <a:extLst>
              <a:ext uri="{FF2B5EF4-FFF2-40B4-BE49-F238E27FC236}">
                <a16:creationId xmlns:a16="http://schemas.microsoft.com/office/drawing/2014/main" id="{11CC108B-B2A2-C241-ADD3-221E8761A14E}"/>
              </a:ext>
            </a:extLst>
          </p:cNvPr>
          <p:cNvSpPr txBox="1">
            <a:spLocks noChangeArrowheads="1"/>
          </p:cNvSpPr>
          <p:nvPr/>
        </p:nvSpPr>
        <p:spPr bwMode="auto">
          <a:xfrm>
            <a:off x="3432176" y="5329239"/>
            <a:ext cx="13684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t>Chanel édite régulièrement des accessoires (comme le célèbre surf ou ballon de basket) et des tenues «outdoor»</a:t>
            </a:r>
          </a:p>
        </p:txBody>
      </p:sp>
      <p:sp>
        <p:nvSpPr>
          <p:cNvPr id="215053" name="Text Box 13">
            <a:extLst>
              <a:ext uri="{FF2B5EF4-FFF2-40B4-BE49-F238E27FC236}">
                <a16:creationId xmlns:a16="http://schemas.microsoft.com/office/drawing/2014/main" id="{B0213636-34CA-1349-B12B-21E7E1364BA1}"/>
              </a:ext>
            </a:extLst>
          </p:cNvPr>
          <p:cNvSpPr txBox="1">
            <a:spLocks noChangeArrowheads="1"/>
          </p:cNvSpPr>
          <p:nvPr/>
        </p:nvSpPr>
        <p:spPr bwMode="auto">
          <a:xfrm>
            <a:off x="2424114" y="4519613"/>
            <a:ext cx="22320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gn="r">
              <a:lnSpc>
                <a:spcPct val="80000"/>
              </a:lnSpc>
              <a:spcBef>
                <a:spcPct val="20000"/>
              </a:spcBef>
              <a:buClr>
                <a:schemeClr val="tx1"/>
              </a:buClr>
              <a:buFont typeface="Wingdings" pitchFamily="2" charset="2"/>
              <a:buNone/>
            </a:pPr>
            <a:r>
              <a:rPr lang="fr-FR" altLang="fr-FR" sz="1000">
                <a:solidFill>
                  <a:schemeClr val="bg1"/>
                </a:solidFill>
              </a:rPr>
              <a:t>Nike et la ligne Nike Women</a:t>
            </a:r>
          </a:p>
          <a:p>
            <a:pPr>
              <a:spcBef>
                <a:spcPct val="50000"/>
              </a:spcBef>
            </a:pPr>
            <a:endParaRPr lang="fr-FR" altLang="fr-FR" sz="1000">
              <a:solidFill>
                <a:schemeClr val="bg1"/>
              </a:solidFill>
            </a:endParaRPr>
          </a:p>
        </p:txBody>
      </p:sp>
      <p:pic>
        <p:nvPicPr>
          <p:cNvPr id="215054" name="Picture 14" descr="lilysportive">
            <a:extLst>
              <a:ext uri="{FF2B5EF4-FFF2-40B4-BE49-F238E27FC236}">
                <a16:creationId xmlns:a16="http://schemas.microsoft.com/office/drawing/2014/main" id="{C8FF1535-5002-FC4B-A72D-EF03148DD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8789" y="115888"/>
            <a:ext cx="3005137" cy="1955800"/>
          </a:xfrm>
          <a:prstGeom prst="rect">
            <a:avLst/>
          </a:prstGeom>
          <a:noFill/>
          <a:extLst>
            <a:ext uri="{909E8E84-426E-40DD-AFC4-6F175D3DCCD1}">
              <a14:hiddenFill xmlns:a14="http://schemas.microsoft.com/office/drawing/2010/main">
                <a:solidFill>
                  <a:srgbClr val="FFFFFF"/>
                </a:solidFill>
              </a14:hiddenFill>
            </a:ext>
          </a:extLst>
        </p:spPr>
      </p:pic>
      <p:sp>
        <p:nvSpPr>
          <p:cNvPr id="215055" name="Text Box 15">
            <a:extLst>
              <a:ext uri="{FF2B5EF4-FFF2-40B4-BE49-F238E27FC236}">
                <a16:creationId xmlns:a16="http://schemas.microsoft.com/office/drawing/2014/main" id="{C05C7ECD-E608-B341-825C-5A2A03140147}"/>
              </a:ext>
            </a:extLst>
          </p:cNvPr>
          <p:cNvSpPr txBox="1">
            <a:spLocks noChangeArrowheads="1"/>
          </p:cNvSpPr>
          <p:nvPr/>
        </p:nvSpPr>
        <p:spPr bwMode="auto">
          <a:xfrm>
            <a:off x="4943475" y="2060575"/>
            <a:ext cx="338455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gn="r">
              <a:lnSpc>
                <a:spcPct val="80000"/>
              </a:lnSpc>
              <a:spcBef>
                <a:spcPct val="20000"/>
              </a:spcBef>
              <a:buClr>
                <a:schemeClr val="tx1"/>
              </a:buClr>
              <a:buFont typeface="Wingdings" pitchFamily="2" charset="2"/>
              <a:buNone/>
            </a:pPr>
            <a:r>
              <a:rPr lang="fr-FR" altLang="fr-FR" sz="1000"/>
              <a:t>Ouverture de Lilysportive et d’Attractive à Paris , deux enseignes exclusivement réservées aux sports au féminin</a:t>
            </a:r>
          </a:p>
          <a:p>
            <a:pPr algn="r">
              <a:spcBef>
                <a:spcPct val="50000"/>
              </a:spcBef>
            </a:pPr>
            <a:endParaRPr lang="fr-FR" altLang="fr-FR" sz="1000"/>
          </a:p>
        </p:txBody>
      </p:sp>
      <p:pic>
        <p:nvPicPr>
          <p:cNvPr id="215056" name="Picture 16" descr="rikielkarma">
            <a:extLst>
              <a:ext uri="{FF2B5EF4-FFF2-40B4-BE49-F238E27FC236}">
                <a16:creationId xmlns:a16="http://schemas.microsoft.com/office/drawing/2014/main" id="{240CFBDE-F0E5-3C4A-BEDA-ACD181EBA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7488" y="476250"/>
            <a:ext cx="2976563" cy="2116138"/>
          </a:xfrm>
          <a:prstGeom prst="rect">
            <a:avLst/>
          </a:prstGeom>
          <a:noFill/>
          <a:extLst>
            <a:ext uri="{909E8E84-426E-40DD-AFC4-6F175D3DCCD1}">
              <a14:hiddenFill xmlns:a14="http://schemas.microsoft.com/office/drawing/2010/main">
                <a:solidFill>
                  <a:srgbClr val="FFFFFF"/>
                </a:solidFill>
              </a14:hiddenFill>
            </a:ext>
          </a:extLst>
        </p:spPr>
      </p:pic>
      <p:sp>
        <p:nvSpPr>
          <p:cNvPr id="215057" name="Text Box 17">
            <a:extLst>
              <a:ext uri="{FF2B5EF4-FFF2-40B4-BE49-F238E27FC236}">
                <a16:creationId xmlns:a16="http://schemas.microsoft.com/office/drawing/2014/main" id="{A1979146-6876-6448-A66E-783505E0AA59}"/>
              </a:ext>
            </a:extLst>
          </p:cNvPr>
          <p:cNvSpPr txBox="1">
            <a:spLocks noChangeArrowheads="1"/>
          </p:cNvSpPr>
          <p:nvPr/>
        </p:nvSpPr>
        <p:spPr bwMode="auto">
          <a:xfrm>
            <a:off x="407988" y="2636839"/>
            <a:ext cx="4392613"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gn="r">
              <a:lnSpc>
                <a:spcPct val="80000"/>
              </a:lnSpc>
              <a:spcBef>
                <a:spcPct val="20000"/>
              </a:spcBef>
              <a:buClr>
                <a:schemeClr val="tx1"/>
              </a:buClr>
              <a:buFont typeface="Wingdings" pitchFamily="2" charset="2"/>
              <a:buNone/>
            </a:pPr>
            <a:r>
              <a:rPr lang="fr-FR" altLang="fr-FR" sz="1000"/>
              <a:t>Ouverture en septembre 2006 Rykiel Karma, Body and Soul à toutes celles qui pratiquent la danse, le fitness, le yoga, le Pilates et la gymnastique.</a:t>
            </a:r>
          </a:p>
          <a:p>
            <a:pPr>
              <a:spcBef>
                <a:spcPct val="50000"/>
              </a:spcBef>
            </a:pPr>
            <a:endParaRPr lang="fr-FR" altLang="fr-FR" sz="1000"/>
          </a:p>
        </p:txBody>
      </p:sp>
      <p:pic>
        <p:nvPicPr>
          <p:cNvPr id="215060" name="Picture 20" descr="tele7jours_1205_inter">
            <a:extLst>
              <a:ext uri="{FF2B5EF4-FFF2-40B4-BE49-F238E27FC236}">
                <a16:creationId xmlns:a16="http://schemas.microsoft.com/office/drawing/2014/main" id="{74D3EEC9-1AF4-B740-93CA-6DC203E421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1" y="2481264"/>
            <a:ext cx="2162175" cy="368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198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0BF6470-E0C0-AD4C-9C43-3D96D59FAFCC}"/>
              </a:ext>
            </a:extLst>
          </p:cNvPr>
          <p:cNvSpPr>
            <a:spLocks noGrp="1"/>
          </p:cNvSpPr>
          <p:nvPr>
            <p:ph type="title"/>
          </p:nvPr>
        </p:nvSpPr>
        <p:spPr>
          <a:xfrm>
            <a:off x="1371600" y="685800"/>
            <a:ext cx="9601200" cy="1485900"/>
          </a:xfrm>
        </p:spPr>
        <p:txBody>
          <a:bodyPr/>
          <a:lstStyle/>
          <a:p>
            <a:r>
              <a:rPr lang="fr-FR" dirty="0"/>
              <a:t>Le marketing sportif</a:t>
            </a:r>
          </a:p>
        </p:txBody>
      </p:sp>
      <p:pic>
        <p:nvPicPr>
          <p:cNvPr id="3" name="Image 2">
            <a:extLst>
              <a:ext uri="{FF2B5EF4-FFF2-40B4-BE49-F238E27FC236}">
                <a16:creationId xmlns:a16="http://schemas.microsoft.com/office/drawing/2014/main" id="{421C5AF8-6D42-F640-9815-D3EE266DAC36}"/>
              </a:ext>
            </a:extLst>
          </p:cNvPr>
          <p:cNvPicPr>
            <a:picLocks noChangeAspect="1"/>
          </p:cNvPicPr>
          <p:nvPr/>
        </p:nvPicPr>
        <p:blipFill>
          <a:blip r:embed="rId2"/>
          <a:stretch>
            <a:fillRect/>
          </a:stretch>
        </p:blipFill>
        <p:spPr>
          <a:xfrm>
            <a:off x="2024742" y="1428750"/>
            <a:ext cx="9252857" cy="5071277"/>
          </a:xfrm>
          <a:prstGeom prst="rect">
            <a:avLst/>
          </a:prstGeom>
        </p:spPr>
      </p:pic>
    </p:spTree>
    <p:extLst>
      <p:ext uri="{BB962C8B-B14F-4D97-AF65-F5344CB8AC3E}">
        <p14:creationId xmlns:p14="http://schemas.microsoft.com/office/powerpoint/2010/main" val="3078064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72155-7392-4D4F-A957-72C73B8803D6}"/>
              </a:ext>
            </a:extLst>
          </p:cNvPr>
          <p:cNvSpPr>
            <a:spLocks noGrp="1"/>
          </p:cNvSpPr>
          <p:nvPr>
            <p:ph type="title"/>
          </p:nvPr>
        </p:nvSpPr>
        <p:spPr>
          <a:xfrm>
            <a:off x="1371600" y="222338"/>
            <a:ext cx="9601200" cy="1485900"/>
          </a:xfrm>
        </p:spPr>
        <p:txBody>
          <a:bodyPr>
            <a:normAutofit fontScale="90000"/>
          </a:bodyPr>
          <a:lstStyle/>
          <a:p>
            <a:pPr algn="ctr"/>
            <a:r>
              <a:rPr lang="fr-FR" dirty="0"/>
              <a:t>Mission : Illustrer ce schéma en trouvant des sports qui se sont développés selon ces différentes étapes.</a:t>
            </a:r>
            <a:br>
              <a:rPr lang="fr-FR" dirty="0"/>
            </a:br>
            <a:r>
              <a:rPr lang="fr-FR" dirty="0"/>
              <a:t>Expliquez comment ils s’y sont pris</a:t>
            </a:r>
          </a:p>
        </p:txBody>
      </p:sp>
      <p:pic>
        <p:nvPicPr>
          <p:cNvPr id="4" name="Image 3">
            <a:extLst>
              <a:ext uri="{FF2B5EF4-FFF2-40B4-BE49-F238E27FC236}">
                <a16:creationId xmlns:a16="http://schemas.microsoft.com/office/drawing/2014/main" id="{E0FD6590-297F-B849-9859-EB03BD7184C4}"/>
              </a:ext>
            </a:extLst>
          </p:cNvPr>
          <p:cNvPicPr>
            <a:picLocks noChangeAspect="1"/>
          </p:cNvPicPr>
          <p:nvPr/>
        </p:nvPicPr>
        <p:blipFill>
          <a:blip r:embed="rId2"/>
          <a:stretch>
            <a:fillRect/>
          </a:stretch>
        </p:blipFill>
        <p:spPr>
          <a:xfrm>
            <a:off x="8151183" y="3450019"/>
            <a:ext cx="3757668" cy="2753711"/>
          </a:xfrm>
          <a:prstGeom prst="rect">
            <a:avLst/>
          </a:prstGeom>
        </p:spPr>
      </p:pic>
      <p:pic>
        <p:nvPicPr>
          <p:cNvPr id="5" name="Image 4">
            <a:extLst>
              <a:ext uri="{FF2B5EF4-FFF2-40B4-BE49-F238E27FC236}">
                <a16:creationId xmlns:a16="http://schemas.microsoft.com/office/drawing/2014/main" id="{9A67F460-76FB-C34F-A4F8-579207CF5ABA}"/>
              </a:ext>
            </a:extLst>
          </p:cNvPr>
          <p:cNvPicPr>
            <a:picLocks noChangeAspect="1"/>
          </p:cNvPicPr>
          <p:nvPr/>
        </p:nvPicPr>
        <p:blipFill>
          <a:blip r:embed="rId3"/>
          <a:stretch>
            <a:fillRect/>
          </a:stretch>
        </p:blipFill>
        <p:spPr>
          <a:xfrm>
            <a:off x="864295" y="2836243"/>
            <a:ext cx="6989802" cy="3830949"/>
          </a:xfrm>
          <a:prstGeom prst="rect">
            <a:avLst/>
          </a:prstGeom>
        </p:spPr>
      </p:pic>
    </p:spTree>
    <p:extLst>
      <p:ext uri="{BB962C8B-B14F-4D97-AF65-F5344CB8AC3E}">
        <p14:creationId xmlns:p14="http://schemas.microsoft.com/office/powerpoint/2010/main" val="39822935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CC05-89F4-4A4F-8440-227EF746445E}"/>
              </a:ext>
            </a:extLst>
          </p:cNvPr>
          <p:cNvSpPr>
            <a:spLocks noGrp="1"/>
          </p:cNvSpPr>
          <p:nvPr>
            <p:ph type="title"/>
          </p:nvPr>
        </p:nvSpPr>
        <p:spPr/>
        <p:txBody>
          <a:bodyPr/>
          <a:lstStyle/>
          <a:p>
            <a:r>
              <a:rPr lang="fr-FR" dirty="0"/>
              <a:t>Le sponsoring sportif</a:t>
            </a:r>
          </a:p>
        </p:txBody>
      </p:sp>
    </p:spTree>
    <p:extLst>
      <p:ext uri="{BB962C8B-B14F-4D97-AF65-F5344CB8AC3E}">
        <p14:creationId xmlns:p14="http://schemas.microsoft.com/office/powerpoint/2010/main" val="15638518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08A6B-BDEF-AF4D-9BC7-FC604DB545C3}"/>
              </a:ext>
            </a:extLst>
          </p:cNvPr>
          <p:cNvSpPr>
            <a:spLocks noGrp="1"/>
          </p:cNvSpPr>
          <p:nvPr>
            <p:ph type="title"/>
          </p:nvPr>
        </p:nvSpPr>
        <p:spPr/>
        <p:txBody>
          <a:bodyPr/>
          <a:lstStyle/>
          <a:p>
            <a:r>
              <a:rPr lang="fr-FR" dirty="0"/>
              <a:t>Pour commencer…</a:t>
            </a:r>
          </a:p>
        </p:txBody>
      </p:sp>
      <p:sp>
        <p:nvSpPr>
          <p:cNvPr id="3" name="Rectangle 2">
            <a:extLst>
              <a:ext uri="{FF2B5EF4-FFF2-40B4-BE49-F238E27FC236}">
                <a16:creationId xmlns:a16="http://schemas.microsoft.com/office/drawing/2014/main" id="{78925DD1-A616-9546-B63B-2C9C892E0112}"/>
              </a:ext>
            </a:extLst>
          </p:cNvPr>
          <p:cNvSpPr/>
          <p:nvPr/>
        </p:nvSpPr>
        <p:spPr>
          <a:xfrm>
            <a:off x="3525328" y="3244334"/>
            <a:ext cx="5141344" cy="369332"/>
          </a:xfrm>
          <a:prstGeom prst="rect">
            <a:avLst/>
          </a:prstGeom>
        </p:spPr>
        <p:txBody>
          <a:bodyPr wrap="none">
            <a:spAutoFit/>
          </a:bodyPr>
          <a:lstStyle/>
          <a:p>
            <a:r>
              <a:rPr lang="fr-FR" dirty="0">
                <a:solidFill>
                  <a:srgbClr val="FF0000"/>
                </a:solidFill>
              </a:rPr>
              <a:t>https://</a:t>
            </a:r>
            <a:r>
              <a:rPr lang="fr-FR" dirty="0" err="1">
                <a:solidFill>
                  <a:srgbClr val="FF0000"/>
                </a:solidFill>
              </a:rPr>
              <a:t>www.youtube.com</a:t>
            </a:r>
            <a:r>
              <a:rPr lang="fr-FR" dirty="0">
                <a:solidFill>
                  <a:srgbClr val="FF0000"/>
                </a:solidFill>
              </a:rPr>
              <a:t>/</a:t>
            </a:r>
            <a:r>
              <a:rPr lang="fr-FR" dirty="0" err="1">
                <a:solidFill>
                  <a:srgbClr val="FF0000"/>
                </a:solidFill>
              </a:rPr>
              <a:t>watch?v</a:t>
            </a:r>
            <a:r>
              <a:rPr lang="fr-FR" dirty="0">
                <a:solidFill>
                  <a:srgbClr val="FF0000"/>
                </a:solidFill>
              </a:rPr>
              <a:t>=oY4xN6hgORY</a:t>
            </a:r>
          </a:p>
        </p:txBody>
      </p:sp>
      <p:sp>
        <p:nvSpPr>
          <p:cNvPr id="4" name="Rectangle 3">
            <a:extLst>
              <a:ext uri="{FF2B5EF4-FFF2-40B4-BE49-F238E27FC236}">
                <a16:creationId xmlns:a16="http://schemas.microsoft.com/office/drawing/2014/main" id="{76A642D4-020B-5C4B-8975-1CB2B2D67B0B}"/>
              </a:ext>
            </a:extLst>
          </p:cNvPr>
          <p:cNvSpPr/>
          <p:nvPr/>
        </p:nvSpPr>
        <p:spPr>
          <a:xfrm>
            <a:off x="3525328" y="3925501"/>
            <a:ext cx="3076676" cy="369332"/>
          </a:xfrm>
          <a:prstGeom prst="rect">
            <a:avLst/>
          </a:prstGeom>
        </p:spPr>
        <p:txBody>
          <a:bodyPr wrap="none">
            <a:spAutoFit/>
          </a:bodyPr>
          <a:lstStyle/>
          <a:p>
            <a:r>
              <a:rPr lang="fr-FR" dirty="0">
                <a:solidFill>
                  <a:srgbClr val="FF0000"/>
                </a:solidFill>
              </a:rPr>
              <a:t>https://</a:t>
            </a:r>
            <a:r>
              <a:rPr lang="fr-FR" dirty="0" err="1">
                <a:solidFill>
                  <a:srgbClr val="FF0000"/>
                </a:solidFill>
              </a:rPr>
              <a:t>youtu.be</a:t>
            </a:r>
            <a:r>
              <a:rPr lang="fr-FR" dirty="0">
                <a:solidFill>
                  <a:srgbClr val="FF0000"/>
                </a:solidFill>
              </a:rPr>
              <a:t>/Caf3Kqyrlhg</a:t>
            </a:r>
          </a:p>
        </p:txBody>
      </p:sp>
      <p:sp>
        <p:nvSpPr>
          <p:cNvPr id="6" name="Rectangle 5">
            <a:extLst>
              <a:ext uri="{FF2B5EF4-FFF2-40B4-BE49-F238E27FC236}">
                <a16:creationId xmlns:a16="http://schemas.microsoft.com/office/drawing/2014/main" id="{C751F0D0-A7CD-074F-973C-6CE3F830A766}"/>
              </a:ext>
            </a:extLst>
          </p:cNvPr>
          <p:cNvSpPr/>
          <p:nvPr/>
        </p:nvSpPr>
        <p:spPr>
          <a:xfrm>
            <a:off x="3525328" y="2563167"/>
            <a:ext cx="3164841" cy="369332"/>
          </a:xfrm>
          <a:prstGeom prst="rect">
            <a:avLst/>
          </a:prstGeom>
        </p:spPr>
        <p:txBody>
          <a:bodyPr wrap="none">
            <a:spAutoFit/>
          </a:bodyPr>
          <a:lstStyle/>
          <a:p>
            <a:r>
              <a:rPr lang="fr-FR" dirty="0">
                <a:solidFill>
                  <a:srgbClr val="FF0000"/>
                </a:solidFill>
              </a:rPr>
              <a:t>https://</a:t>
            </a:r>
            <a:r>
              <a:rPr lang="fr-FR" dirty="0" err="1">
                <a:solidFill>
                  <a:srgbClr val="FF0000"/>
                </a:solidFill>
              </a:rPr>
              <a:t>youtu.be</a:t>
            </a:r>
            <a:r>
              <a:rPr lang="fr-FR" dirty="0">
                <a:solidFill>
                  <a:srgbClr val="FF0000"/>
                </a:solidFill>
              </a:rPr>
              <a:t>/_6esaGrJPXY</a:t>
            </a:r>
          </a:p>
        </p:txBody>
      </p:sp>
    </p:spTree>
    <p:extLst>
      <p:ext uri="{BB962C8B-B14F-4D97-AF65-F5344CB8AC3E}">
        <p14:creationId xmlns:p14="http://schemas.microsoft.com/office/powerpoint/2010/main" val="309091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F3DA7A9A-0D6B-0845-A5CE-560302F999D5}"/>
              </a:ext>
            </a:extLst>
          </p:cNvPr>
          <p:cNvSpPr>
            <a:spLocks noGrp="1"/>
          </p:cNvSpPr>
          <p:nvPr>
            <p:ph type="title"/>
          </p:nvPr>
        </p:nvSpPr>
        <p:spPr>
          <a:xfrm>
            <a:off x="2209800" y="812800"/>
            <a:ext cx="7772400" cy="736600"/>
          </a:xfrm>
        </p:spPr>
        <p:txBody>
          <a:bodyPr/>
          <a:lstStyle/>
          <a:p>
            <a:pPr eaLnBrk="1" hangingPunct="1"/>
            <a:r>
              <a:rPr lang="fr-FR" altLang="fr-FR" dirty="0">
                <a:ea typeface="ＭＳ Ｐゴシック" panose="020B0600070205080204" pitchFamily="34" charset="-128"/>
              </a:rPr>
              <a:t>Définition</a:t>
            </a:r>
          </a:p>
        </p:txBody>
      </p:sp>
      <p:sp>
        <p:nvSpPr>
          <p:cNvPr id="37890" name="Rectangle 3">
            <a:extLst>
              <a:ext uri="{FF2B5EF4-FFF2-40B4-BE49-F238E27FC236}">
                <a16:creationId xmlns:a16="http://schemas.microsoft.com/office/drawing/2014/main" id="{0A72FEAD-C567-8B4F-8313-01DF75E45CB4}"/>
              </a:ext>
            </a:extLst>
          </p:cNvPr>
          <p:cNvSpPr>
            <a:spLocks noGrp="1"/>
          </p:cNvSpPr>
          <p:nvPr>
            <p:ph idx="1"/>
          </p:nvPr>
        </p:nvSpPr>
        <p:spPr/>
        <p:txBody>
          <a:bodyPr/>
          <a:lstStyle/>
          <a:p>
            <a:pPr eaLnBrk="1" hangingPunct="1">
              <a:lnSpc>
                <a:spcPct val="80000"/>
              </a:lnSpc>
            </a:pPr>
            <a:r>
              <a:rPr lang="fr-FR" altLang="fr-FR" sz="2800">
                <a:ea typeface="ＭＳ Ｐゴシック" panose="020B0600070205080204" pitchFamily="34" charset="-128"/>
              </a:rPr>
              <a:t>Définition générale du Marketing </a:t>
            </a:r>
          </a:p>
          <a:p>
            <a:pPr eaLnBrk="1" hangingPunct="1">
              <a:lnSpc>
                <a:spcPct val="80000"/>
              </a:lnSpc>
              <a:buFont typeface="Wingdings" pitchFamily="2" charset="2"/>
              <a:buNone/>
            </a:pPr>
            <a:r>
              <a:rPr lang="fr-FR" altLang="fr-FR" sz="1400">
                <a:ea typeface="ＭＳ Ｐゴシック" panose="020B0600070205080204" pitchFamily="34" charset="-128"/>
              </a:rPr>
              <a:t>(Lendrévie, Levy, Lindon, 2003)</a:t>
            </a:r>
            <a:r>
              <a:rPr lang="fr-FR" altLang="fr-FR" sz="2800">
                <a:ea typeface="ＭＳ Ｐゴシック" panose="020B0600070205080204" pitchFamily="34" charset="-128"/>
              </a:rPr>
              <a:t>.</a:t>
            </a:r>
          </a:p>
          <a:p>
            <a:pPr algn="ctr" eaLnBrk="1" hangingPunct="1">
              <a:lnSpc>
                <a:spcPct val="80000"/>
              </a:lnSpc>
              <a:buFont typeface="Times" pitchFamily="2" charset="0"/>
              <a:buNone/>
            </a:pPr>
            <a:r>
              <a:rPr lang="fr-FR" altLang="fr-FR" sz="2800">
                <a:ea typeface="ＭＳ Ｐゴシック" panose="020B0600070205080204" pitchFamily="34" charset="-128"/>
              </a:rPr>
              <a:t>« Ensemble des actions qui ont pour objet de prévoir ou de constater et, le cas échéant, de stimuler, susciter ou renouveler les besoins du consommateur, en telle catégorie de produits ou de services, et de réaliser l’adaptation continue de l’appareil productif et de l’appareil commercial d’une entreprise aux besoins ainsi déterminés »</a:t>
            </a:r>
          </a:p>
        </p:txBody>
      </p:sp>
      <p:sp>
        <p:nvSpPr>
          <p:cNvPr id="37891" name="Espace réservé du numéro de diapositive 3">
            <a:extLst>
              <a:ext uri="{FF2B5EF4-FFF2-40B4-BE49-F238E27FC236}">
                <a16:creationId xmlns:a16="http://schemas.microsoft.com/office/drawing/2014/main" id="{EB335B57-108C-4F4A-9D2C-EF2797443DA7}"/>
              </a:ext>
            </a:extLst>
          </p:cNvPr>
          <p:cNvSpPr>
            <a:spLocks noGrp="1"/>
          </p:cNvSpPr>
          <p:nvPr>
            <p:ph type="sldNum" sz="quarter" idx="4294967295"/>
          </p:nvPr>
        </p:nvSpPr>
        <p:spPr bwMode="auto">
          <a:xfrm>
            <a:off x="9829800" y="242889"/>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l"/>
            <a:fld id="{31FB0993-153D-D34E-B871-00DE89242E9C}" type="slidenum">
              <a:rPr lang="en-US" altLang="fr-FR" sz="1800">
                <a:solidFill>
                  <a:schemeClr val="bg1"/>
                </a:solidFill>
              </a:rPr>
              <a:pPr algn="l"/>
              <a:t>8</a:t>
            </a:fld>
            <a:endParaRPr lang="en-US" altLang="fr-FR" sz="1800">
              <a:solidFill>
                <a:schemeClr val="bg1"/>
              </a:solidFill>
            </a:endParaRPr>
          </a:p>
        </p:txBody>
      </p:sp>
    </p:spTree>
    <p:extLst>
      <p:ext uri="{BB962C8B-B14F-4D97-AF65-F5344CB8AC3E}">
        <p14:creationId xmlns:p14="http://schemas.microsoft.com/office/powerpoint/2010/main" val="3854704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A72955-0B48-0346-8041-889DA46B0235}"/>
              </a:ext>
            </a:extLst>
          </p:cNvPr>
          <p:cNvSpPr>
            <a:spLocks noGrp="1"/>
          </p:cNvSpPr>
          <p:nvPr>
            <p:ph type="title"/>
          </p:nvPr>
        </p:nvSpPr>
        <p:spPr/>
        <p:txBody>
          <a:bodyPr/>
          <a:lstStyle/>
          <a:p>
            <a:r>
              <a:rPr lang="fr-FR" dirty="0"/>
              <a:t>sponsoring</a:t>
            </a:r>
          </a:p>
        </p:txBody>
      </p:sp>
      <p:sp>
        <p:nvSpPr>
          <p:cNvPr id="6" name="Text Box 11">
            <a:extLst>
              <a:ext uri="{FF2B5EF4-FFF2-40B4-BE49-F238E27FC236}">
                <a16:creationId xmlns:a16="http://schemas.microsoft.com/office/drawing/2014/main" id="{DB232876-05CD-4547-80CE-AB955D6BE1BC}"/>
              </a:ext>
            </a:extLst>
          </p:cNvPr>
          <p:cNvSpPr txBox="1">
            <a:spLocks noChangeArrowheads="1"/>
          </p:cNvSpPr>
          <p:nvPr/>
        </p:nvSpPr>
        <p:spPr bwMode="auto">
          <a:xfrm>
            <a:off x="4271963" y="604271"/>
            <a:ext cx="7920037"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dirty="0"/>
              <a:t>« Le sponsoring est une technique qui consiste, pour toute organisation, à créer ou à soutenir un événement socio-culturel indépendant d’elle-même et à s’y </a:t>
            </a:r>
            <a:r>
              <a:rPr lang="fr-FR" altLang="fr-FR" sz="1500" b="1" dirty="0"/>
              <a:t>associer</a:t>
            </a:r>
            <a:r>
              <a:rPr lang="fr-FR" altLang="fr-FR" sz="1500" dirty="0"/>
              <a:t> </a:t>
            </a:r>
            <a:r>
              <a:rPr lang="fr-FR" altLang="fr-FR" sz="1500" b="1" dirty="0"/>
              <a:t>médiatiquement</a:t>
            </a:r>
            <a:r>
              <a:rPr lang="fr-FR" altLang="fr-FR" sz="1500" dirty="0"/>
              <a:t> en vue d’atteindre des objectifs de communication en marketing » (</a:t>
            </a:r>
            <a:r>
              <a:rPr lang="fr-FR" altLang="fr-FR" sz="1500" dirty="0" err="1"/>
              <a:t>Derbaix</a:t>
            </a:r>
            <a:r>
              <a:rPr lang="fr-FR" altLang="fr-FR" sz="1500" dirty="0"/>
              <a:t>)</a:t>
            </a:r>
          </a:p>
          <a:p>
            <a:pPr>
              <a:spcBef>
                <a:spcPct val="50000"/>
              </a:spcBef>
            </a:pPr>
            <a:endParaRPr lang="fr-FR" altLang="fr-FR" sz="1500" dirty="0"/>
          </a:p>
          <a:p>
            <a:pPr>
              <a:spcBef>
                <a:spcPct val="50000"/>
              </a:spcBef>
              <a:buFontTx/>
              <a:buChar char="•"/>
            </a:pPr>
            <a:r>
              <a:rPr lang="fr-FR" altLang="fr-FR" sz="1500" dirty="0"/>
              <a:t>Comme la publicité, les relations presse ou le marketing, le sponsoring est un outil de communication qui permet de jouer sur la </a:t>
            </a:r>
            <a:r>
              <a:rPr lang="fr-FR" altLang="fr-FR" sz="1500" b="1" dirty="0"/>
              <a:t>notoriété</a:t>
            </a:r>
            <a:r>
              <a:rPr lang="fr-FR" altLang="fr-FR" sz="1500" dirty="0"/>
              <a:t> et </a:t>
            </a:r>
            <a:r>
              <a:rPr lang="fr-FR" altLang="fr-FR" sz="1500" b="1" dirty="0"/>
              <a:t>l’image de marque</a:t>
            </a:r>
            <a:r>
              <a:rPr lang="fr-FR" altLang="fr-FR" sz="1500" dirty="0"/>
              <a:t> de l’entreprise dans un </a:t>
            </a:r>
            <a:r>
              <a:rPr lang="fr-FR" altLang="fr-FR" sz="1500" b="1" dirty="0"/>
              <a:t>objectif d’augmenter les ventes</a:t>
            </a:r>
            <a:r>
              <a:rPr lang="fr-FR" altLang="fr-FR" sz="1500" dirty="0"/>
              <a:t> et à terme les bénéfices (</a:t>
            </a:r>
            <a:r>
              <a:rPr lang="fr-FR" altLang="fr-FR" sz="1500" dirty="0" err="1"/>
              <a:t>Kapferer</a:t>
            </a:r>
            <a:r>
              <a:rPr lang="fr-FR" altLang="fr-FR" sz="1500" dirty="0"/>
              <a:t> 1998)</a:t>
            </a:r>
          </a:p>
          <a:p>
            <a:pPr>
              <a:spcBef>
                <a:spcPct val="50000"/>
              </a:spcBef>
            </a:pPr>
            <a:endParaRPr lang="fr-FR" altLang="fr-FR" sz="1500" dirty="0"/>
          </a:p>
          <a:p>
            <a:pPr>
              <a:spcBef>
                <a:spcPct val="50000"/>
              </a:spcBef>
              <a:buFontTx/>
              <a:buChar char="•"/>
            </a:pPr>
            <a:r>
              <a:rPr lang="fr-FR" altLang="fr-FR" sz="1500" dirty="0"/>
              <a:t>Il existe donc plusieurs types de sponsoring : sportif, culturel, institutionnel</a:t>
            </a:r>
          </a:p>
          <a:p>
            <a:pPr>
              <a:spcBef>
                <a:spcPct val="50000"/>
              </a:spcBef>
            </a:pPr>
            <a:r>
              <a:rPr lang="fr-FR" altLang="fr-FR" dirty="0"/>
              <a:t> </a:t>
            </a:r>
          </a:p>
        </p:txBody>
      </p:sp>
      <p:sp>
        <p:nvSpPr>
          <p:cNvPr id="7" name="Oval 2">
            <a:extLst>
              <a:ext uri="{FF2B5EF4-FFF2-40B4-BE49-F238E27FC236}">
                <a16:creationId xmlns:a16="http://schemas.microsoft.com/office/drawing/2014/main" id="{3FC84CE8-66DA-BB4A-BDCA-1CFACEFC0405}"/>
              </a:ext>
            </a:extLst>
          </p:cNvPr>
          <p:cNvSpPr>
            <a:spLocks noChangeArrowheads="1"/>
          </p:cNvSpPr>
          <p:nvPr/>
        </p:nvSpPr>
        <p:spPr bwMode="auto">
          <a:xfrm>
            <a:off x="2158326" y="3888809"/>
            <a:ext cx="2447925" cy="10795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Oval 3">
            <a:extLst>
              <a:ext uri="{FF2B5EF4-FFF2-40B4-BE49-F238E27FC236}">
                <a16:creationId xmlns:a16="http://schemas.microsoft.com/office/drawing/2014/main" id="{4F87DC35-271A-3344-AB44-F807AD13B0D3}"/>
              </a:ext>
            </a:extLst>
          </p:cNvPr>
          <p:cNvSpPr>
            <a:spLocks noChangeArrowheads="1"/>
          </p:cNvSpPr>
          <p:nvPr/>
        </p:nvSpPr>
        <p:spPr bwMode="auto">
          <a:xfrm>
            <a:off x="8062238" y="3960246"/>
            <a:ext cx="2447925" cy="10795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Text Box 4">
            <a:extLst>
              <a:ext uri="{FF2B5EF4-FFF2-40B4-BE49-F238E27FC236}">
                <a16:creationId xmlns:a16="http://schemas.microsoft.com/office/drawing/2014/main" id="{425517A9-C40C-CB40-8153-7B7C249B84D8}"/>
              </a:ext>
            </a:extLst>
          </p:cNvPr>
          <p:cNvSpPr txBox="1">
            <a:spLocks noChangeArrowheads="1"/>
          </p:cNvSpPr>
          <p:nvPr/>
        </p:nvSpPr>
        <p:spPr bwMode="auto">
          <a:xfrm>
            <a:off x="2948901" y="396024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10" name="Text Box 5">
            <a:extLst>
              <a:ext uri="{FF2B5EF4-FFF2-40B4-BE49-F238E27FC236}">
                <a16:creationId xmlns:a16="http://schemas.microsoft.com/office/drawing/2014/main" id="{357A78F1-B6B4-1042-971A-4C6BFBF01EE9}"/>
              </a:ext>
            </a:extLst>
          </p:cNvPr>
          <p:cNvSpPr txBox="1">
            <a:spLocks noChangeArrowheads="1"/>
          </p:cNvSpPr>
          <p:nvPr/>
        </p:nvSpPr>
        <p:spPr bwMode="auto">
          <a:xfrm>
            <a:off x="2806026" y="4247584"/>
            <a:ext cx="129698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sponsor</a:t>
            </a:r>
          </a:p>
        </p:txBody>
      </p:sp>
      <p:sp>
        <p:nvSpPr>
          <p:cNvPr id="11" name="Text Box 6">
            <a:extLst>
              <a:ext uri="{FF2B5EF4-FFF2-40B4-BE49-F238E27FC236}">
                <a16:creationId xmlns:a16="http://schemas.microsoft.com/office/drawing/2014/main" id="{BF789184-1510-164A-86AD-7B00DAB51CF3}"/>
              </a:ext>
            </a:extLst>
          </p:cNvPr>
          <p:cNvSpPr txBox="1">
            <a:spLocks noChangeArrowheads="1"/>
          </p:cNvSpPr>
          <p:nvPr/>
        </p:nvSpPr>
        <p:spPr bwMode="auto">
          <a:xfrm>
            <a:off x="8349576" y="4033271"/>
            <a:ext cx="20161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b="1"/>
              <a:t>Organisateur événement ou personne physique</a:t>
            </a:r>
          </a:p>
        </p:txBody>
      </p:sp>
      <p:sp>
        <p:nvSpPr>
          <p:cNvPr id="12" name="AutoShape 7">
            <a:extLst>
              <a:ext uri="{FF2B5EF4-FFF2-40B4-BE49-F238E27FC236}">
                <a16:creationId xmlns:a16="http://schemas.microsoft.com/office/drawing/2014/main" id="{4C71245B-35AA-B444-9026-AFB5ED09721E}"/>
              </a:ext>
            </a:extLst>
          </p:cNvPr>
          <p:cNvSpPr>
            <a:spLocks noChangeAspect="1" noChangeArrowheads="1"/>
          </p:cNvSpPr>
          <p:nvPr/>
        </p:nvSpPr>
        <p:spPr bwMode="auto">
          <a:xfrm>
            <a:off x="4822151" y="3383984"/>
            <a:ext cx="3109912" cy="1468437"/>
          </a:xfrm>
          <a:prstGeom prst="rightArrow">
            <a:avLst>
              <a:gd name="adj1" fmla="val 50000"/>
              <a:gd name="adj2" fmla="val 529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3" name="Text Box 8">
            <a:extLst>
              <a:ext uri="{FF2B5EF4-FFF2-40B4-BE49-F238E27FC236}">
                <a16:creationId xmlns:a16="http://schemas.microsoft.com/office/drawing/2014/main" id="{44BBC36A-8FD1-014B-B963-C36696CD45AD}"/>
              </a:ext>
            </a:extLst>
          </p:cNvPr>
          <p:cNvSpPr txBox="1">
            <a:spLocks noChangeArrowheads="1"/>
          </p:cNvSpPr>
          <p:nvPr/>
        </p:nvSpPr>
        <p:spPr bwMode="auto">
          <a:xfrm>
            <a:off x="4822151" y="3842771"/>
            <a:ext cx="22320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Soutien financier, matériel, en savoir-faire</a:t>
            </a:r>
          </a:p>
        </p:txBody>
      </p:sp>
      <p:sp>
        <p:nvSpPr>
          <p:cNvPr id="14" name="AutoShape 9">
            <a:extLst>
              <a:ext uri="{FF2B5EF4-FFF2-40B4-BE49-F238E27FC236}">
                <a16:creationId xmlns:a16="http://schemas.microsoft.com/office/drawing/2014/main" id="{EE049B45-BCD5-FA4F-A2BF-6066B8208BFD}"/>
              </a:ext>
            </a:extLst>
          </p:cNvPr>
          <p:cNvSpPr>
            <a:spLocks noChangeAspect="1" noChangeArrowheads="1"/>
          </p:cNvSpPr>
          <p:nvPr/>
        </p:nvSpPr>
        <p:spPr bwMode="auto">
          <a:xfrm>
            <a:off x="4677688" y="4838134"/>
            <a:ext cx="3109913" cy="1641475"/>
          </a:xfrm>
          <a:prstGeom prst="leftArrow">
            <a:avLst>
              <a:gd name="adj1" fmla="val 50000"/>
              <a:gd name="adj2" fmla="val 4736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 name="Text Box 10">
            <a:extLst>
              <a:ext uri="{FF2B5EF4-FFF2-40B4-BE49-F238E27FC236}">
                <a16:creationId xmlns:a16="http://schemas.microsoft.com/office/drawing/2014/main" id="{6D594748-322D-5341-9F58-8540682D1310}"/>
              </a:ext>
            </a:extLst>
          </p:cNvPr>
          <p:cNvSpPr txBox="1">
            <a:spLocks noChangeArrowheads="1"/>
          </p:cNvSpPr>
          <p:nvPr/>
        </p:nvSpPr>
        <p:spPr bwMode="auto">
          <a:xfrm>
            <a:off x="5325388" y="5400109"/>
            <a:ext cx="20161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image, notoriété, promotion</a:t>
            </a:r>
          </a:p>
        </p:txBody>
      </p:sp>
    </p:spTree>
    <p:extLst>
      <p:ext uri="{BB962C8B-B14F-4D97-AF65-F5344CB8AC3E}">
        <p14:creationId xmlns:p14="http://schemas.microsoft.com/office/powerpoint/2010/main" val="38489149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6C375886-CD56-9948-9AE7-AB2F5EE1E1C0}"/>
              </a:ext>
            </a:extLst>
          </p:cNvPr>
          <p:cNvSpPr>
            <a:spLocks noGrp="1" noChangeArrowheads="1"/>
          </p:cNvSpPr>
          <p:nvPr>
            <p:ph type="body" idx="1"/>
          </p:nvPr>
        </p:nvSpPr>
        <p:spPr>
          <a:xfrm>
            <a:off x="1774825" y="549276"/>
            <a:ext cx="8713788" cy="1871663"/>
          </a:xfrm>
        </p:spPr>
        <p:txBody>
          <a:bodyPr>
            <a:normAutofit/>
          </a:bodyPr>
          <a:lstStyle/>
          <a:p>
            <a:pPr>
              <a:lnSpc>
                <a:spcPct val="80000"/>
              </a:lnSpc>
              <a:buClr>
                <a:schemeClr val="tx1"/>
              </a:buClr>
            </a:pPr>
            <a:r>
              <a:rPr lang="fr-FR" altLang="fr-FR" sz="1600" b="1" dirty="0">
                <a:solidFill>
                  <a:srgbClr val="FF6600"/>
                </a:solidFill>
              </a:rPr>
              <a:t>Point communs :</a:t>
            </a:r>
            <a:endParaRPr lang="fr-FR" altLang="fr-FR" sz="800" b="1" dirty="0">
              <a:solidFill>
                <a:srgbClr val="FF6600"/>
              </a:solidFill>
            </a:endParaRPr>
          </a:p>
          <a:p>
            <a:pPr>
              <a:lnSpc>
                <a:spcPct val="80000"/>
              </a:lnSpc>
              <a:buClr>
                <a:schemeClr val="tx1"/>
              </a:buClr>
              <a:buFont typeface="Wingdings" pitchFamily="2" charset="2"/>
              <a:buChar char="Ø"/>
            </a:pPr>
            <a:r>
              <a:rPr lang="fr-FR" altLang="fr-FR" sz="1500" dirty="0"/>
              <a:t>Tout comme la publicité, le sponsoring est un mode de communication publicitaire. C’est un outil marketing intégré à la stratégie générale de communication (au mix marketing d’une marque)</a:t>
            </a:r>
          </a:p>
          <a:p>
            <a:pPr>
              <a:lnSpc>
                <a:spcPct val="80000"/>
              </a:lnSpc>
              <a:buClr>
                <a:schemeClr val="tx1"/>
              </a:buClr>
              <a:buFont typeface="Wingdings" pitchFamily="2" charset="2"/>
              <a:buChar char="Ø"/>
            </a:pPr>
            <a:r>
              <a:rPr lang="fr-FR" altLang="fr-FR" sz="1500" dirty="0"/>
              <a:t>Publicité et sponsoring ont les mêmes objectifs : promouvoir une produit.</a:t>
            </a:r>
          </a:p>
          <a:p>
            <a:pPr lvl="1">
              <a:lnSpc>
                <a:spcPct val="80000"/>
              </a:lnSpc>
              <a:buClr>
                <a:schemeClr val="tx1"/>
              </a:buClr>
              <a:buFont typeface="Wingdings" pitchFamily="2" charset="2"/>
              <a:buChar char="Ø"/>
            </a:pPr>
            <a:endParaRPr lang="fr-FR" altLang="fr-FR" sz="1400" dirty="0"/>
          </a:p>
          <a:p>
            <a:pPr>
              <a:lnSpc>
                <a:spcPct val="80000"/>
              </a:lnSpc>
              <a:buClr>
                <a:schemeClr val="tx1"/>
              </a:buClr>
            </a:pPr>
            <a:r>
              <a:rPr lang="fr-FR" altLang="fr-FR" sz="1600" b="1" dirty="0">
                <a:solidFill>
                  <a:srgbClr val="FF6600"/>
                </a:solidFill>
              </a:rPr>
              <a:t>Divergences :</a:t>
            </a:r>
          </a:p>
          <a:p>
            <a:pPr>
              <a:lnSpc>
                <a:spcPct val="80000"/>
              </a:lnSpc>
              <a:buClr>
                <a:srgbClr val="99CC00"/>
              </a:buClr>
              <a:buFontTx/>
              <a:buNone/>
            </a:pPr>
            <a:endParaRPr lang="fr-FR" altLang="fr-FR" sz="800" b="1" dirty="0">
              <a:solidFill>
                <a:srgbClr val="FF6600"/>
              </a:solidFill>
            </a:endParaRPr>
          </a:p>
          <a:p>
            <a:pPr>
              <a:lnSpc>
                <a:spcPct val="80000"/>
              </a:lnSpc>
              <a:buFontTx/>
              <a:buNone/>
            </a:pPr>
            <a:endParaRPr lang="fr-FR" altLang="fr-FR" sz="1400" dirty="0"/>
          </a:p>
          <a:p>
            <a:pPr lvl="1">
              <a:lnSpc>
                <a:spcPct val="80000"/>
              </a:lnSpc>
              <a:buClr>
                <a:schemeClr val="tx1"/>
              </a:buClr>
              <a:buFont typeface="Wingdings" pitchFamily="2" charset="2"/>
              <a:buChar char="Ø"/>
            </a:pPr>
            <a:endParaRPr lang="fr-FR" altLang="fr-FR" sz="1200" dirty="0"/>
          </a:p>
          <a:p>
            <a:pPr lvl="1">
              <a:lnSpc>
                <a:spcPct val="80000"/>
              </a:lnSpc>
              <a:buClr>
                <a:schemeClr val="tx1"/>
              </a:buClr>
              <a:buFont typeface="Wingdings" pitchFamily="2" charset="2"/>
              <a:buNone/>
            </a:pPr>
            <a:endParaRPr lang="fr-FR" altLang="fr-FR" sz="1200" dirty="0"/>
          </a:p>
          <a:p>
            <a:pPr lvl="1">
              <a:lnSpc>
                <a:spcPct val="80000"/>
              </a:lnSpc>
              <a:buClr>
                <a:schemeClr val="tx1"/>
              </a:buClr>
              <a:buFont typeface="Wingdings" pitchFamily="2" charset="2"/>
              <a:buChar char="Ø"/>
            </a:pPr>
            <a:endParaRPr lang="fr-FR" altLang="fr-FR" sz="1200" dirty="0"/>
          </a:p>
          <a:p>
            <a:pPr lvl="1">
              <a:lnSpc>
                <a:spcPct val="80000"/>
              </a:lnSpc>
              <a:buFontTx/>
              <a:buNone/>
            </a:pPr>
            <a:endParaRPr lang="fr-FR" altLang="fr-FR" sz="1200" dirty="0"/>
          </a:p>
          <a:p>
            <a:pPr lvl="1">
              <a:lnSpc>
                <a:spcPct val="80000"/>
              </a:lnSpc>
              <a:buClr>
                <a:schemeClr val="tx1"/>
              </a:buClr>
              <a:buFont typeface="Wingdings" pitchFamily="2" charset="2"/>
              <a:buChar char="Ø"/>
            </a:pPr>
            <a:endParaRPr lang="fr-FR" altLang="fr-FR" sz="1000" dirty="0"/>
          </a:p>
          <a:p>
            <a:pPr lvl="1">
              <a:lnSpc>
                <a:spcPct val="80000"/>
              </a:lnSpc>
              <a:buClr>
                <a:schemeClr val="tx1"/>
              </a:buClr>
              <a:buFont typeface="Wingdings" pitchFamily="2" charset="2"/>
              <a:buNone/>
            </a:pPr>
            <a:endParaRPr lang="fr-FR" altLang="fr-FR" sz="1800" dirty="0"/>
          </a:p>
          <a:p>
            <a:pPr>
              <a:lnSpc>
                <a:spcPct val="80000"/>
              </a:lnSpc>
            </a:pPr>
            <a:endParaRPr lang="fr-FR" altLang="fr-FR" sz="1200" dirty="0"/>
          </a:p>
          <a:p>
            <a:pPr>
              <a:lnSpc>
                <a:spcPct val="80000"/>
              </a:lnSpc>
              <a:buFontTx/>
              <a:buNone/>
            </a:pPr>
            <a:endParaRPr lang="fr-FR" altLang="fr-FR" sz="1200" dirty="0"/>
          </a:p>
        </p:txBody>
      </p:sp>
      <p:sp>
        <p:nvSpPr>
          <p:cNvPr id="293891" name="Text Box 3">
            <a:extLst>
              <a:ext uri="{FF2B5EF4-FFF2-40B4-BE49-F238E27FC236}">
                <a16:creationId xmlns:a16="http://schemas.microsoft.com/office/drawing/2014/main" id="{0E108748-9856-A04B-9AB3-25FA560A54B4}"/>
              </a:ext>
            </a:extLst>
          </p:cNvPr>
          <p:cNvSpPr txBox="1">
            <a:spLocks noChangeArrowheads="1"/>
          </p:cNvSpPr>
          <p:nvPr/>
        </p:nvSpPr>
        <p:spPr bwMode="auto">
          <a:xfrm>
            <a:off x="2782888" y="393382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93892" name="Text Box 4">
            <a:extLst>
              <a:ext uri="{FF2B5EF4-FFF2-40B4-BE49-F238E27FC236}">
                <a16:creationId xmlns:a16="http://schemas.microsoft.com/office/drawing/2014/main" id="{FE82391D-D01B-9C42-99F6-2D2118DCD391}"/>
              </a:ext>
            </a:extLst>
          </p:cNvPr>
          <p:cNvSpPr txBox="1">
            <a:spLocks noChangeArrowheads="1"/>
          </p:cNvSpPr>
          <p:nvPr/>
        </p:nvSpPr>
        <p:spPr bwMode="auto">
          <a:xfrm>
            <a:off x="1558925" y="44451"/>
            <a:ext cx="59769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500" b="1">
                <a:solidFill>
                  <a:srgbClr val="FF6600"/>
                </a:solidFill>
              </a:rPr>
              <a:t>Sponsoring vs publicité</a:t>
            </a:r>
          </a:p>
        </p:txBody>
      </p:sp>
      <p:sp>
        <p:nvSpPr>
          <p:cNvPr id="293897" name="Text Box 9">
            <a:extLst>
              <a:ext uri="{FF2B5EF4-FFF2-40B4-BE49-F238E27FC236}">
                <a16:creationId xmlns:a16="http://schemas.microsoft.com/office/drawing/2014/main" id="{E5B145E2-B25B-ED4E-9904-CE2699F02E56}"/>
              </a:ext>
            </a:extLst>
          </p:cNvPr>
          <p:cNvSpPr txBox="1">
            <a:spLocks noChangeArrowheads="1"/>
          </p:cNvSpPr>
          <p:nvPr/>
        </p:nvSpPr>
        <p:spPr bwMode="auto">
          <a:xfrm>
            <a:off x="2063751" y="2565401"/>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93898" name="Text Box 10">
            <a:extLst>
              <a:ext uri="{FF2B5EF4-FFF2-40B4-BE49-F238E27FC236}">
                <a16:creationId xmlns:a16="http://schemas.microsoft.com/office/drawing/2014/main" id="{078A43B3-7787-F648-B97E-5C3EA9EBBBAB}"/>
              </a:ext>
            </a:extLst>
          </p:cNvPr>
          <p:cNvSpPr txBox="1">
            <a:spLocks noChangeArrowheads="1"/>
          </p:cNvSpPr>
          <p:nvPr/>
        </p:nvSpPr>
        <p:spPr bwMode="auto">
          <a:xfrm>
            <a:off x="1992313" y="2635250"/>
            <a:ext cx="4176712" cy="367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Le </a:t>
            </a:r>
            <a:r>
              <a:rPr lang="fr-FR" altLang="fr-FR" sz="1500" b="1">
                <a:solidFill>
                  <a:srgbClr val="FF6600"/>
                </a:solidFill>
              </a:rPr>
              <a:t>sponsoring</a:t>
            </a:r>
            <a:r>
              <a:rPr lang="fr-FR" altLang="fr-FR" sz="1500"/>
              <a:t> fait partie de la stratégie de </a:t>
            </a:r>
            <a:r>
              <a:rPr lang="fr-FR" altLang="fr-FR" sz="1500" b="1"/>
              <a:t>communication hors média</a:t>
            </a:r>
            <a:r>
              <a:rPr lang="fr-FR" altLang="fr-FR" sz="1500"/>
              <a:t> (événementielle) de l’entreprise</a:t>
            </a:r>
            <a:endParaRPr lang="fr-FR" altLang="fr-FR" sz="1000"/>
          </a:p>
          <a:p>
            <a:pPr>
              <a:spcBef>
                <a:spcPct val="50000"/>
              </a:spcBef>
            </a:pPr>
            <a:endParaRPr lang="fr-FR" altLang="fr-FR" sz="1000"/>
          </a:p>
          <a:p>
            <a:pPr>
              <a:spcBef>
                <a:spcPct val="50000"/>
              </a:spcBef>
            </a:pPr>
            <a:r>
              <a:rPr lang="fr-FR" altLang="fr-FR" sz="1500"/>
              <a:t>Le sponsoring se caractérise par </a:t>
            </a:r>
            <a:r>
              <a:rPr lang="fr-FR" altLang="fr-FR" sz="1500" b="1"/>
              <a:t>l’indépendance de l’évènement par rapport à l’annonceur</a:t>
            </a:r>
          </a:p>
          <a:p>
            <a:pPr>
              <a:spcBef>
                <a:spcPct val="50000"/>
              </a:spcBef>
            </a:pPr>
            <a:endParaRPr lang="fr-FR" altLang="fr-FR" sz="1500" b="1"/>
          </a:p>
          <a:p>
            <a:pPr>
              <a:spcBef>
                <a:spcPct val="50000"/>
              </a:spcBef>
            </a:pPr>
            <a:r>
              <a:rPr lang="fr-FR" altLang="fr-FR" sz="1500"/>
              <a:t>Le message du sponsor se résume le plus souvent au </a:t>
            </a:r>
            <a:r>
              <a:rPr lang="fr-FR" altLang="fr-FR" sz="1500" b="1"/>
              <a:t>nom ou au logo de sponsor</a:t>
            </a:r>
          </a:p>
          <a:p>
            <a:pPr>
              <a:spcBef>
                <a:spcPct val="50000"/>
              </a:spcBef>
            </a:pPr>
            <a:endParaRPr lang="fr-FR" altLang="fr-FR" sz="1500"/>
          </a:p>
          <a:p>
            <a:pPr>
              <a:spcBef>
                <a:spcPct val="50000"/>
              </a:spcBef>
            </a:pPr>
            <a:r>
              <a:rPr lang="fr-FR" altLang="fr-FR" sz="1500"/>
              <a:t>Le sponsoring est</a:t>
            </a:r>
            <a:r>
              <a:rPr lang="fr-FR" altLang="fr-FR" sz="1500" b="1"/>
              <a:t> un spectacle « vrai » avec une part d’imprévisible</a:t>
            </a:r>
            <a:r>
              <a:rPr lang="fr-FR" altLang="fr-FR" sz="1500"/>
              <a:t> (qui excite sans cesse la curiosité des consommateurs)</a:t>
            </a:r>
          </a:p>
        </p:txBody>
      </p:sp>
      <p:sp>
        <p:nvSpPr>
          <p:cNvPr id="293899" name="Text Box 11">
            <a:extLst>
              <a:ext uri="{FF2B5EF4-FFF2-40B4-BE49-F238E27FC236}">
                <a16:creationId xmlns:a16="http://schemas.microsoft.com/office/drawing/2014/main" id="{71AE3D53-0285-C846-A748-CDF6A3528640}"/>
              </a:ext>
            </a:extLst>
          </p:cNvPr>
          <p:cNvSpPr txBox="1">
            <a:spLocks noChangeArrowheads="1"/>
          </p:cNvSpPr>
          <p:nvPr/>
        </p:nvSpPr>
        <p:spPr bwMode="auto">
          <a:xfrm>
            <a:off x="6383339" y="2060576"/>
            <a:ext cx="4105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93900" name="Text Box 12">
            <a:extLst>
              <a:ext uri="{FF2B5EF4-FFF2-40B4-BE49-F238E27FC236}">
                <a16:creationId xmlns:a16="http://schemas.microsoft.com/office/drawing/2014/main" id="{ECD6A437-92F3-824F-8741-5A4B64AD4C65}"/>
              </a:ext>
            </a:extLst>
          </p:cNvPr>
          <p:cNvSpPr txBox="1">
            <a:spLocks noChangeArrowheads="1"/>
          </p:cNvSpPr>
          <p:nvPr/>
        </p:nvSpPr>
        <p:spPr bwMode="auto">
          <a:xfrm>
            <a:off x="6240463" y="2706689"/>
            <a:ext cx="4248150" cy="343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La </a:t>
            </a:r>
            <a:r>
              <a:rPr lang="fr-FR" altLang="fr-FR" sz="1500" b="1">
                <a:solidFill>
                  <a:srgbClr val="FF6600"/>
                </a:solidFill>
              </a:rPr>
              <a:t>publicité</a:t>
            </a:r>
            <a:r>
              <a:rPr lang="fr-FR" altLang="fr-FR" sz="1500"/>
              <a:t> fait partie de la stratégie </a:t>
            </a:r>
            <a:r>
              <a:rPr lang="fr-FR" altLang="fr-FR" sz="1500" b="1"/>
              <a:t>média</a:t>
            </a:r>
            <a:r>
              <a:rPr lang="fr-FR" altLang="fr-FR" sz="1500"/>
              <a:t> de l’entreprise</a:t>
            </a:r>
          </a:p>
          <a:p>
            <a:pPr>
              <a:spcBef>
                <a:spcPct val="50000"/>
              </a:spcBef>
            </a:pPr>
            <a:endParaRPr lang="fr-FR" altLang="fr-FR" sz="1500"/>
          </a:p>
          <a:p>
            <a:pPr>
              <a:spcBef>
                <a:spcPct val="50000"/>
              </a:spcBef>
            </a:pPr>
            <a:r>
              <a:rPr lang="fr-FR" altLang="fr-FR" sz="1500"/>
              <a:t>Dans les techniques publicitaires et promotionnelles classiques, </a:t>
            </a:r>
            <a:r>
              <a:rPr lang="fr-FR" altLang="fr-FR" sz="1500" b="1"/>
              <a:t>la mise en oeuvre du support est contrôlée rigoureusement</a:t>
            </a:r>
          </a:p>
          <a:p>
            <a:pPr>
              <a:spcBef>
                <a:spcPct val="50000"/>
              </a:spcBef>
            </a:pPr>
            <a:endParaRPr lang="fr-FR" altLang="fr-FR" sz="1500"/>
          </a:p>
          <a:p>
            <a:pPr>
              <a:spcBef>
                <a:spcPct val="50000"/>
              </a:spcBef>
            </a:pPr>
            <a:r>
              <a:rPr lang="fr-FR" altLang="fr-FR" sz="1500"/>
              <a:t>Le </a:t>
            </a:r>
            <a:r>
              <a:rPr lang="fr-FR" altLang="fr-FR" sz="1500" b="1"/>
              <a:t>message est porteur d’informations explicites</a:t>
            </a:r>
          </a:p>
          <a:p>
            <a:pPr>
              <a:lnSpc>
                <a:spcPct val="80000"/>
              </a:lnSpc>
              <a:spcBef>
                <a:spcPct val="20000"/>
              </a:spcBef>
              <a:buClr>
                <a:schemeClr val="tx1"/>
              </a:buClr>
              <a:buFont typeface="Wingdings" pitchFamily="2" charset="2"/>
              <a:buNone/>
            </a:pPr>
            <a:endParaRPr lang="fr-FR" altLang="fr-FR" sz="1500"/>
          </a:p>
          <a:p>
            <a:pPr>
              <a:lnSpc>
                <a:spcPct val="80000"/>
              </a:lnSpc>
              <a:spcBef>
                <a:spcPct val="20000"/>
              </a:spcBef>
              <a:buClr>
                <a:schemeClr val="tx1"/>
              </a:buClr>
              <a:buFont typeface="Wingdings" pitchFamily="2" charset="2"/>
              <a:buNone/>
            </a:pPr>
            <a:endParaRPr lang="fr-FR" altLang="fr-FR" sz="1500"/>
          </a:p>
          <a:p>
            <a:pPr>
              <a:lnSpc>
                <a:spcPct val="80000"/>
              </a:lnSpc>
              <a:spcBef>
                <a:spcPct val="20000"/>
              </a:spcBef>
              <a:buClr>
                <a:schemeClr val="tx1"/>
              </a:buClr>
              <a:buFont typeface="Wingdings" pitchFamily="2" charset="2"/>
              <a:buNone/>
            </a:pPr>
            <a:r>
              <a:rPr lang="fr-FR" altLang="fr-FR" sz="1500"/>
              <a:t>La publicité a </a:t>
            </a:r>
            <a:r>
              <a:rPr lang="fr-FR" altLang="fr-FR" sz="1500" b="1"/>
              <a:t>un caractère factice ou imaginaire</a:t>
            </a:r>
            <a:endParaRPr lang="fr-FR" altLang="fr-FR" sz="1500"/>
          </a:p>
          <a:p>
            <a:pPr>
              <a:spcBef>
                <a:spcPct val="50000"/>
              </a:spcBef>
            </a:pPr>
            <a:endParaRPr lang="fr-FR" altLang="fr-FR" sz="1500" b="1"/>
          </a:p>
        </p:txBody>
      </p:sp>
      <p:sp>
        <p:nvSpPr>
          <p:cNvPr id="293901" name="Rectangle 13">
            <a:extLst>
              <a:ext uri="{FF2B5EF4-FFF2-40B4-BE49-F238E27FC236}">
                <a16:creationId xmlns:a16="http://schemas.microsoft.com/office/drawing/2014/main" id="{B0F90220-C1AC-9F42-8B7C-1EA664115D45}"/>
              </a:ext>
            </a:extLst>
          </p:cNvPr>
          <p:cNvSpPr>
            <a:spLocks noChangeArrowheads="1"/>
          </p:cNvSpPr>
          <p:nvPr/>
        </p:nvSpPr>
        <p:spPr bwMode="auto">
          <a:xfrm>
            <a:off x="1919288" y="2565400"/>
            <a:ext cx="4176712" cy="4103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3902" name="Rectangle 14">
            <a:extLst>
              <a:ext uri="{FF2B5EF4-FFF2-40B4-BE49-F238E27FC236}">
                <a16:creationId xmlns:a16="http://schemas.microsoft.com/office/drawing/2014/main" id="{843E74A7-4CCD-0A49-A76C-E7F755118AAA}"/>
              </a:ext>
            </a:extLst>
          </p:cNvPr>
          <p:cNvSpPr>
            <a:spLocks noChangeArrowheads="1"/>
          </p:cNvSpPr>
          <p:nvPr/>
        </p:nvSpPr>
        <p:spPr bwMode="auto">
          <a:xfrm>
            <a:off x="6240463" y="2565400"/>
            <a:ext cx="4176712" cy="4103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4167622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Text Box 3">
            <a:extLst>
              <a:ext uri="{FF2B5EF4-FFF2-40B4-BE49-F238E27FC236}">
                <a16:creationId xmlns:a16="http://schemas.microsoft.com/office/drawing/2014/main" id="{B4157E95-E2F0-1B46-8057-0E2663FDBFF7}"/>
              </a:ext>
            </a:extLst>
          </p:cNvPr>
          <p:cNvSpPr txBox="1">
            <a:spLocks noChangeArrowheads="1"/>
          </p:cNvSpPr>
          <p:nvPr/>
        </p:nvSpPr>
        <p:spPr bwMode="auto">
          <a:xfrm>
            <a:off x="2782888" y="393382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94916" name="Text Box 4">
            <a:extLst>
              <a:ext uri="{FF2B5EF4-FFF2-40B4-BE49-F238E27FC236}">
                <a16:creationId xmlns:a16="http://schemas.microsoft.com/office/drawing/2014/main" id="{AB1E7C56-A734-3D48-B90A-3BF122DA46AA}"/>
              </a:ext>
            </a:extLst>
          </p:cNvPr>
          <p:cNvSpPr txBox="1">
            <a:spLocks noChangeArrowheads="1"/>
          </p:cNvSpPr>
          <p:nvPr/>
        </p:nvSpPr>
        <p:spPr bwMode="auto">
          <a:xfrm>
            <a:off x="1558925" y="44451"/>
            <a:ext cx="59769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500" b="1">
                <a:solidFill>
                  <a:srgbClr val="FF6600"/>
                </a:solidFill>
              </a:rPr>
              <a:t>Sponsoring vs publicité</a:t>
            </a:r>
          </a:p>
        </p:txBody>
      </p:sp>
      <p:pic>
        <p:nvPicPr>
          <p:cNvPr id="294917" name="Picture 5" descr="herta">
            <a:extLst>
              <a:ext uri="{FF2B5EF4-FFF2-40B4-BE49-F238E27FC236}">
                <a16:creationId xmlns:a16="http://schemas.microsoft.com/office/drawing/2014/main" id="{5916AFD3-B67E-3E45-AF93-82D59FC18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909639"/>
            <a:ext cx="3124200" cy="1971675"/>
          </a:xfrm>
          <a:prstGeom prst="rect">
            <a:avLst/>
          </a:prstGeom>
          <a:noFill/>
          <a:extLst>
            <a:ext uri="{909E8E84-426E-40DD-AFC4-6F175D3DCCD1}">
              <a14:hiddenFill xmlns:a14="http://schemas.microsoft.com/office/drawing/2010/main">
                <a:solidFill>
                  <a:srgbClr val="FFFFFF"/>
                </a:solidFill>
              </a14:hiddenFill>
            </a:ext>
          </a:extLst>
        </p:spPr>
      </p:pic>
      <p:sp>
        <p:nvSpPr>
          <p:cNvPr id="294918" name="Oval 6">
            <a:extLst>
              <a:ext uri="{FF2B5EF4-FFF2-40B4-BE49-F238E27FC236}">
                <a16:creationId xmlns:a16="http://schemas.microsoft.com/office/drawing/2014/main" id="{759CD9A3-0E7E-3840-BAB4-6956F82CA136}"/>
              </a:ext>
            </a:extLst>
          </p:cNvPr>
          <p:cNvSpPr>
            <a:spLocks noChangeArrowheads="1"/>
          </p:cNvSpPr>
          <p:nvPr/>
        </p:nvSpPr>
        <p:spPr bwMode="auto">
          <a:xfrm>
            <a:off x="4151313" y="836614"/>
            <a:ext cx="1657350" cy="86518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4919" name="Line 7">
            <a:extLst>
              <a:ext uri="{FF2B5EF4-FFF2-40B4-BE49-F238E27FC236}">
                <a16:creationId xmlns:a16="http://schemas.microsoft.com/office/drawing/2014/main" id="{2EB6AD65-89B1-D34A-A340-0BFD8D620A32}"/>
              </a:ext>
            </a:extLst>
          </p:cNvPr>
          <p:cNvSpPr>
            <a:spLocks noChangeShapeType="1"/>
          </p:cNvSpPr>
          <p:nvPr/>
        </p:nvSpPr>
        <p:spPr bwMode="auto">
          <a:xfrm>
            <a:off x="5951539" y="127000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4920" name="Text Box 8">
            <a:extLst>
              <a:ext uri="{FF2B5EF4-FFF2-40B4-BE49-F238E27FC236}">
                <a16:creationId xmlns:a16="http://schemas.microsoft.com/office/drawing/2014/main" id="{3CB878BD-B812-A743-A421-3063D33664E1}"/>
              </a:ext>
            </a:extLst>
          </p:cNvPr>
          <p:cNvSpPr txBox="1">
            <a:spLocks noChangeArrowheads="1"/>
          </p:cNvSpPr>
          <p:nvPr/>
        </p:nvSpPr>
        <p:spPr bwMode="auto">
          <a:xfrm>
            <a:off x="6888164" y="1052513"/>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message explicite</a:t>
            </a:r>
          </a:p>
        </p:txBody>
      </p:sp>
      <p:sp>
        <p:nvSpPr>
          <p:cNvPr id="294921" name="Text Box 9">
            <a:extLst>
              <a:ext uri="{FF2B5EF4-FFF2-40B4-BE49-F238E27FC236}">
                <a16:creationId xmlns:a16="http://schemas.microsoft.com/office/drawing/2014/main" id="{F99B1945-6D6E-A64B-AF43-4D8F5F024113}"/>
              </a:ext>
            </a:extLst>
          </p:cNvPr>
          <p:cNvSpPr txBox="1">
            <a:spLocks noChangeArrowheads="1"/>
          </p:cNvSpPr>
          <p:nvPr/>
        </p:nvSpPr>
        <p:spPr bwMode="auto">
          <a:xfrm>
            <a:off x="2063751" y="2565401"/>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94924" name="Text Box 12">
            <a:extLst>
              <a:ext uri="{FF2B5EF4-FFF2-40B4-BE49-F238E27FC236}">
                <a16:creationId xmlns:a16="http://schemas.microsoft.com/office/drawing/2014/main" id="{A80B6FB0-38F3-F949-AE8B-245A6D8E1942}"/>
              </a:ext>
            </a:extLst>
          </p:cNvPr>
          <p:cNvSpPr txBox="1">
            <a:spLocks noChangeArrowheads="1"/>
          </p:cNvSpPr>
          <p:nvPr/>
        </p:nvSpPr>
        <p:spPr bwMode="auto">
          <a:xfrm>
            <a:off x="1919289" y="3214689"/>
            <a:ext cx="4897437"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D’autres messages publicitaires de sponsors….</a:t>
            </a:r>
          </a:p>
          <a:p>
            <a:pPr>
              <a:spcBef>
                <a:spcPct val="50000"/>
              </a:spcBef>
            </a:pPr>
            <a:r>
              <a:rPr lang="fr-FR" altLang="fr-FR" sz="1500"/>
              <a:t>“La technologie en action ”  (Sagem)</a:t>
            </a:r>
          </a:p>
          <a:p>
            <a:pPr>
              <a:spcBef>
                <a:spcPct val="50000"/>
              </a:spcBef>
            </a:pPr>
            <a:r>
              <a:rPr lang="fr-FR" altLang="fr-FR" sz="1500"/>
              <a:t>“Déclaré source de jeunesse par votre corps ”  (Evian)</a:t>
            </a:r>
          </a:p>
          <a:p>
            <a:pPr>
              <a:spcBef>
                <a:spcPct val="50000"/>
              </a:spcBef>
            </a:pPr>
            <a:r>
              <a:rPr lang="fr-FR" altLang="fr-FR" sz="1500"/>
              <a:t>“Just do it ”  (Nike)</a:t>
            </a:r>
          </a:p>
          <a:p>
            <a:pPr>
              <a:spcBef>
                <a:spcPct val="50000"/>
              </a:spcBef>
            </a:pPr>
            <a:r>
              <a:rPr lang="fr-FR" altLang="fr-FR" sz="1500"/>
              <a:t>“C'est tout ce que j'aime ”  (Mc Donald)</a:t>
            </a:r>
          </a:p>
        </p:txBody>
      </p:sp>
      <p:sp>
        <p:nvSpPr>
          <p:cNvPr id="294925" name="Text Box 13">
            <a:extLst>
              <a:ext uri="{FF2B5EF4-FFF2-40B4-BE49-F238E27FC236}">
                <a16:creationId xmlns:a16="http://schemas.microsoft.com/office/drawing/2014/main" id="{B7EF7DF5-8C96-F34A-8AC1-B51EADC3C1BB}"/>
              </a:ext>
            </a:extLst>
          </p:cNvPr>
          <p:cNvSpPr txBox="1">
            <a:spLocks noChangeArrowheads="1"/>
          </p:cNvSpPr>
          <p:nvPr/>
        </p:nvSpPr>
        <p:spPr bwMode="auto">
          <a:xfrm>
            <a:off x="1189974" y="5732464"/>
            <a:ext cx="107348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dirty="0"/>
              <a:t>le sponsoring peut être moins onéreux et plus efficace qu’une campagne de publicité traditionnelle mais on démontrera par la suite qu’une marque à tout intérêt, si elle le peut, à faire jouer la complémentarité de ces deux outils.</a:t>
            </a:r>
          </a:p>
        </p:txBody>
      </p:sp>
      <p:sp>
        <p:nvSpPr>
          <p:cNvPr id="294926" name="Text Box 14">
            <a:extLst>
              <a:ext uri="{FF2B5EF4-FFF2-40B4-BE49-F238E27FC236}">
                <a16:creationId xmlns:a16="http://schemas.microsoft.com/office/drawing/2014/main" id="{E9B0FE79-F8A0-8D47-8200-DD2C4B3BB745}"/>
              </a:ext>
            </a:extLst>
          </p:cNvPr>
          <p:cNvSpPr txBox="1">
            <a:spLocks noChangeArrowheads="1"/>
          </p:cNvSpPr>
          <p:nvPr/>
        </p:nvSpPr>
        <p:spPr bwMode="auto">
          <a:xfrm>
            <a:off x="8112126" y="3502026"/>
            <a:ext cx="20177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t>Non visibles sur maillots, bâches, panneaux publicitaires, etc.</a:t>
            </a:r>
          </a:p>
        </p:txBody>
      </p:sp>
      <p:sp>
        <p:nvSpPr>
          <p:cNvPr id="294927" name="Line 15">
            <a:extLst>
              <a:ext uri="{FF2B5EF4-FFF2-40B4-BE49-F238E27FC236}">
                <a16:creationId xmlns:a16="http://schemas.microsoft.com/office/drawing/2014/main" id="{82072A0A-0037-D74C-BA5D-C3636C0C27E8}"/>
              </a:ext>
            </a:extLst>
          </p:cNvPr>
          <p:cNvSpPr>
            <a:spLocks noChangeShapeType="1"/>
          </p:cNvSpPr>
          <p:nvPr/>
        </p:nvSpPr>
        <p:spPr bwMode="auto">
          <a:xfrm>
            <a:off x="7032625" y="407828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4928" name="AutoShape 16">
            <a:extLst>
              <a:ext uri="{FF2B5EF4-FFF2-40B4-BE49-F238E27FC236}">
                <a16:creationId xmlns:a16="http://schemas.microsoft.com/office/drawing/2014/main" id="{6CD14185-A965-5843-8791-E255CD2B919A}"/>
              </a:ext>
            </a:extLst>
          </p:cNvPr>
          <p:cNvSpPr>
            <a:spLocks/>
          </p:cNvSpPr>
          <p:nvPr/>
        </p:nvSpPr>
        <p:spPr bwMode="auto">
          <a:xfrm>
            <a:off x="6527800" y="3141664"/>
            <a:ext cx="215900" cy="1944687"/>
          </a:xfrm>
          <a:prstGeom prst="rightBrace">
            <a:avLst>
              <a:gd name="adj1" fmla="val 7506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18130503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34F2DC86-F65F-BA48-A38F-CC1270E38919}"/>
              </a:ext>
            </a:extLst>
          </p:cNvPr>
          <p:cNvSpPr>
            <a:spLocks noGrp="1" noChangeArrowheads="1"/>
          </p:cNvSpPr>
          <p:nvPr>
            <p:ph type="body" idx="1"/>
          </p:nvPr>
        </p:nvSpPr>
        <p:spPr>
          <a:xfrm>
            <a:off x="1774826" y="547689"/>
            <a:ext cx="8435975" cy="1368425"/>
          </a:xfrm>
        </p:spPr>
        <p:txBody>
          <a:bodyPr>
            <a:normAutofit lnSpcReduction="10000"/>
          </a:bodyPr>
          <a:lstStyle/>
          <a:p>
            <a:pPr>
              <a:lnSpc>
                <a:spcPct val="80000"/>
              </a:lnSpc>
              <a:buClr>
                <a:srgbClr val="FF6600"/>
              </a:buClr>
            </a:pPr>
            <a:r>
              <a:rPr lang="fr-FR" altLang="fr-FR" sz="1600" b="1" dirty="0">
                <a:solidFill>
                  <a:srgbClr val="FF6600"/>
                </a:solidFill>
              </a:rPr>
              <a:t>Point communs :</a:t>
            </a:r>
          </a:p>
          <a:p>
            <a:pPr lvl="1">
              <a:lnSpc>
                <a:spcPct val="80000"/>
              </a:lnSpc>
              <a:buClr>
                <a:schemeClr val="tx1"/>
              </a:buClr>
              <a:buFont typeface="Wingdings" pitchFamily="2" charset="2"/>
              <a:buChar char="Ø"/>
            </a:pPr>
            <a:r>
              <a:rPr lang="fr-FR" altLang="fr-FR" sz="1500" dirty="0"/>
              <a:t>Ils font partie de la communication événementielle de l’entreprise</a:t>
            </a:r>
          </a:p>
          <a:p>
            <a:pPr lvl="1">
              <a:lnSpc>
                <a:spcPct val="80000"/>
              </a:lnSpc>
              <a:buClr>
                <a:schemeClr val="tx1"/>
              </a:buClr>
              <a:buFont typeface="Wingdings" pitchFamily="2" charset="2"/>
              <a:buChar char="Ø"/>
            </a:pPr>
            <a:r>
              <a:rPr lang="fr-FR" altLang="fr-FR" sz="1500" dirty="0"/>
              <a:t>Ils ont pour objectif principal l’amélioration de la notoriété et de l’image de l’entreprise</a:t>
            </a:r>
          </a:p>
          <a:p>
            <a:pPr lvl="2">
              <a:lnSpc>
                <a:spcPct val="80000"/>
              </a:lnSpc>
              <a:buClr>
                <a:srgbClr val="FF0000"/>
              </a:buClr>
              <a:buFont typeface="Wingdings" pitchFamily="2" charset="2"/>
              <a:buNone/>
            </a:pPr>
            <a:endParaRPr lang="fr-FR" altLang="fr-FR" sz="1000" dirty="0"/>
          </a:p>
          <a:p>
            <a:pPr>
              <a:lnSpc>
                <a:spcPct val="80000"/>
              </a:lnSpc>
              <a:buClr>
                <a:srgbClr val="FF6600"/>
              </a:buClr>
            </a:pPr>
            <a:r>
              <a:rPr lang="fr-FR" altLang="fr-FR" sz="1600" b="1" dirty="0">
                <a:solidFill>
                  <a:srgbClr val="FF6600"/>
                </a:solidFill>
              </a:rPr>
              <a:t>Divergences :</a:t>
            </a:r>
          </a:p>
          <a:p>
            <a:pPr>
              <a:lnSpc>
                <a:spcPct val="80000"/>
              </a:lnSpc>
              <a:buClr>
                <a:srgbClr val="99CC00"/>
              </a:buClr>
              <a:buFontTx/>
              <a:buNone/>
            </a:pPr>
            <a:endParaRPr lang="fr-FR" altLang="fr-FR" sz="1600" b="1" dirty="0">
              <a:solidFill>
                <a:srgbClr val="FF6600"/>
              </a:solidFill>
            </a:endParaRPr>
          </a:p>
          <a:p>
            <a:pPr lvl="1">
              <a:lnSpc>
                <a:spcPct val="80000"/>
              </a:lnSpc>
              <a:buClr>
                <a:schemeClr val="tx1"/>
              </a:buClr>
              <a:buFont typeface="Wingdings" pitchFamily="2" charset="2"/>
              <a:buNone/>
            </a:pPr>
            <a:endParaRPr lang="fr-FR" altLang="fr-FR" dirty="0"/>
          </a:p>
          <a:p>
            <a:pPr>
              <a:lnSpc>
                <a:spcPct val="80000"/>
              </a:lnSpc>
            </a:pPr>
            <a:endParaRPr lang="fr-FR" altLang="fr-FR" sz="800" dirty="0"/>
          </a:p>
          <a:p>
            <a:pPr>
              <a:lnSpc>
                <a:spcPct val="80000"/>
              </a:lnSpc>
              <a:buFontTx/>
              <a:buNone/>
            </a:pPr>
            <a:endParaRPr lang="fr-FR" altLang="fr-FR" sz="800" dirty="0"/>
          </a:p>
        </p:txBody>
      </p:sp>
      <p:sp>
        <p:nvSpPr>
          <p:cNvPr id="254979" name="Text Box 3">
            <a:extLst>
              <a:ext uri="{FF2B5EF4-FFF2-40B4-BE49-F238E27FC236}">
                <a16:creationId xmlns:a16="http://schemas.microsoft.com/office/drawing/2014/main" id="{5AA3246E-2104-1D4A-B75B-30E51DB7E91A}"/>
              </a:ext>
            </a:extLst>
          </p:cNvPr>
          <p:cNvSpPr txBox="1">
            <a:spLocks noChangeArrowheads="1"/>
          </p:cNvSpPr>
          <p:nvPr/>
        </p:nvSpPr>
        <p:spPr bwMode="auto">
          <a:xfrm>
            <a:off x="2782888" y="3933826"/>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54980" name="Text Box 4">
            <a:extLst>
              <a:ext uri="{FF2B5EF4-FFF2-40B4-BE49-F238E27FC236}">
                <a16:creationId xmlns:a16="http://schemas.microsoft.com/office/drawing/2014/main" id="{65B34440-B793-C048-AA84-6A1915BD0FE5}"/>
              </a:ext>
            </a:extLst>
          </p:cNvPr>
          <p:cNvSpPr txBox="1">
            <a:spLocks noChangeArrowheads="1"/>
          </p:cNvSpPr>
          <p:nvPr/>
        </p:nvSpPr>
        <p:spPr bwMode="auto">
          <a:xfrm>
            <a:off x="1558925" y="44451"/>
            <a:ext cx="59769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500" b="1">
                <a:solidFill>
                  <a:srgbClr val="FF6600"/>
                </a:solidFill>
              </a:rPr>
              <a:t>Sponsoring vs mécénat</a:t>
            </a:r>
          </a:p>
        </p:txBody>
      </p:sp>
      <p:sp>
        <p:nvSpPr>
          <p:cNvPr id="254981" name="Text Box 5">
            <a:extLst>
              <a:ext uri="{FF2B5EF4-FFF2-40B4-BE49-F238E27FC236}">
                <a16:creationId xmlns:a16="http://schemas.microsoft.com/office/drawing/2014/main" id="{22A41F37-F2D0-024D-A93D-9540153C4987}"/>
              </a:ext>
            </a:extLst>
          </p:cNvPr>
          <p:cNvSpPr txBox="1">
            <a:spLocks noChangeArrowheads="1"/>
          </p:cNvSpPr>
          <p:nvPr/>
        </p:nvSpPr>
        <p:spPr bwMode="auto">
          <a:xfrm>
            <a:off x="1919288" y="1936751"/>
            <a:ext cx="4032250" cy="504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fr-FR" altLang="fr-FR" sz="1500"/>
              <a:t>Le </a:t>
            </a:r>
            <a:r>
              <a:rPr lang="fr-FR" altLang="fr-FR" sz="1500" b="1">
                <a:solidFill>
                  <a:srgbClr val="FF6600"/>
                </a:solidFill>
              </a:rPr>
              <a:t>sponsoring</a:t>
            </a:r>
            <a:r>
              <a:rPr lang="fr-FR" altLang="fr-FR" sz="1500"/>
              <a:t> est utilisé à des fins </a:t>
            </a:r>
            <a:r>
              <a:rPr lang="fr-FR" altLang="fr-FR" sz="1500" b="1"/>
              <a:t>promotionnelles</a:t>
            </a:r>
            <a:r>
              <a:rPr lang="fr-FR" altLang="fr-FR" sz="1500" b="1">
                <a:solidFill>
                  <a:srgbClr val="99CC00"/>
                </a:solidFill>
              </a:rPr>
              <a:t> </a:t>
            </a:r>
          </a:p>
          <a:p>
            <a:pPr lvl="1"/>
            <a:endParaRPr lang="fr-FR" altLang="fr-FR" sz="1000" b="1">
              <a:solidFill>
                <a:srgbClr val="99CC00"/>
              </a:solidFill>
            </a:endParaRPr>
          </a:p>
          <a:p>
            <a:pPr lvl="1"/>
            <a:r>
              <a:rPr lang="fr-FR" altLang="fr-FR" sz="1500"/>
              <a:t>l’entreprise en tant que </a:t>
            </a:r>
            <a:r>
              <a:rPr lang="fr-FR" altLang="fr-FR" sz="1500" b="1"/>
              <a:t>fournisseurs de marque/produit</a:t>
            </a:r>
          </a:p>
          <a:p>
            <a:pPr lvl="1"/>
            <a:endParaRPr lang="fr-FR" altLang="fr-FR" sz="1000" b="1"/>
          </a:p>
          <a:p>
            <a:pPr lvl="1"/>
            <a:r>
              <a:rPr lang="fr-FR" altLang="fr-FR" sz="1500"/>
              <a:t>Se caractérise par :</a:t>
            </a:r>
          </a:p>
          <a:p>
            <a:pPr lvl="1"/>
            <a:r>
              <a:rPr lang="fr-FR" altLang="fr-FR" sz="1500"/>
              <a:t>La création de liens entre une marque/un produit et un événement médiatique afin de </a:t>
            </a:r>
            <a:r>
              <a:rPr lang="fr-FR" altLang="fr-FR" sz="1500" b="1"/>
              <a:t>valoriser commercialement la marque/produits : faire vendre (but publicitaire)</a:t>
            </a:r>
          </a:p>
          <a:p>
            <a:pPr lvl="2"/>
            <a:endParaRPr lang="fr-FR" altLang="fr-FR" sz="1000" b="1"/>
          </a:p>
          <a:p>
            <a:pPr lvl="1"/>
            <a:r>
              <a:rPr lang="fr-FR" altLang="fr-FR" sz="1500"/>
              <a:t>Mise en valeur </a:t>
            </a:r>
            <a:r>
              <a:rPr lang="fr-FR" altLang="fr-FR" sz="1500" b="1"/>
              <a:t>commerciale</a:t>
            </a:r>
          </a:p>
          <a:p>
            <a:pPr lvl="1"/>
            <a:endParaRPr lang="fr-FR" altLang="fr-FR" sz="1500"/>
          </a:p>
          <a:p>
            <a:pPr lvl="1"/>
            <a:r>
              <a:rPr lang="fr-FR" altLang="fr-FR" sz="1500"/>
              <a:t>Est considéré en fiscalité comme une</a:t>
            </a:r>
            <a:r>
              <a:rPr lang="fr-FR" altLang="fr-FR" sz="1500" b="1"/>
              <a:t> vente d’un espace publicitaire</a:t>
            </a:r>
          </a:p>
          <a:p>
            <a:pPr lvl="2"/>
            <a:endParaRPr lang="fr-FR" altLang="fr-FR" sz="1000"/>
          </a:p>
          <a:p>
            <a:pPr lvl="1"/>
            <a:r>
              <a:rPr lang="fr-FR" altLang="fr-FR" sz="1500"/>
              <a:t>Sponsoring </a:t>
            </a:r>
            <a:r>
              <a:rPr lang="fr-FR" altLang="fr-FR" sz="1500" b="1"/>
              <a:t>commercial</a:t>
            </a:r>
          </a:p>
          <a:p>
            <a:pPr lvl="2"/>
            <a:endParaRPr lang="fr-FR" altLang="fr-FR" sz="1500"/>
          </a:p>
          <a:p>
            <a:pPr lvl="1"/>
            <a:endParaRPr lang="fr-FR" altLang="fr-FR"/>
          </a:p>
          <a:p>
            <a:pPr>
              <a:spcBef>
                <a:spcPct val="50000"/>
              </a:spcBef>
            </a:pPr>
            <a:endParaRPr lang="fr-FR" altLang="fr-FR"/>
          </a:p>
        </p:txBody>
      </p:sp>
      <p:sp>
        <p:nvSpPr>
          <p:cNvPr id="254982" name="Text Box 6">
            <a:extLst>
              <a:ext uri="{FF2B5EF4-FFF2-40B4-BE49-F238E27FC236}">
                <a16:creationId xmlns:a16="http://schemas.microsoft.com/office/drawing/2014/main" id="{BDB36164-45E1-8742-8C88-854D5BECDFD1}"/>
              </a:ext>
            </a:extLst>
          </p:cNvPr>
          <p:cNvSpPr txBox="1">
            <a:spLocks noChangeArrowheads="1"/>
          </p:cNvSpPr>
          <p:nvPr/>
        </p:nvSpPr>
        <p:spPr bwMode="auto">
          <a:xfrm>
            <a:off x="6240464" y="1916114"/>
            <a:ext cx="4103687"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fr-FR" altLang="fr-FR" sz="1500"/>
              <a:t>Le </a:t>
            </a:r>
            <a:r>
              <a:rPr lang="fr-FR" altLang="fr-FR" sz="1500" b="1">
                <a:solidFill>
                  <a:srgbClr val="FF6600"/>
                </a:solidFill>
              </a:rPr>
              <a:t>mécénat</a:t>
            </a:r>
            <a:r>
              <a:rPr lang="fr-FR" altLang="fr-FR" sz="1500"/>
              <a:t> est utilisé à des fins </a:t>
            </a:r>
            <a:r>
              <a:rPr lang="fr-FR" altLang="fr-FR" sz="1500" b="1"/>
              <a:t>institutionnelles</a:t>
            </a:r>
          </a:p>
          <a:p>
            <a:pPr lvl="1"/>
            <a:endParaRPr lang="fr-FR" altLang="fr-FR" sz="1000" b="1">
              <a:solidFill>
                <a:srgbClr val="99CC00"/>
              </a:solidFill>
            </a:endParaRPr>
          </a:p>
          <a:p>
            <a:pPr lvl="1"/>
            <a:r>
              <a:rPr lang="fr-FR" altLang="fr-FR" sz="1500"/>
              <a:t>l’entreprise en tant qu’</a:t>
            </a:r>
            <a:r>
              <a:rPr lang="fr-FR" altLang="fr-FR" sz="1500" b="1"/>
              <a:t>institution</a:t>
            </a:r>
          </a:p>
          <a:p>
            <a:pPr lvl="1"/>
            <a:endParaRPr lang="fr-FR" altLang="fr-FR" sz="1000"/>
          </a:p>
          <a:p>
            <a:pPr lvl="2"/>
            <a:endParaRPr lang="fr-FR" altLang="fr-FR" sz="1500"/>
          </a:p>
          <a:p>
            <a:pPr lvl="1"/>
            <a:r>
              <a:rPr lang="fr-FR" altLang="fr-FR" sz="1500"/>
              <a:t>Se caractérise par :</a:t>
            </a:r>
          </a:p>
          <a:p>
            <a:pPr lvl="1"/>
            <a:r>
              <a:rPr lang="fr-FR" altLang="fr-FR" sz="1500"/>
              <a:t>La création d’un lien entre l’entreprise-institution et un événement présentant une utilité sociale à des </a:t>
            </a:r>
            <a:r>
              <a:rPr lang="fr-FR" altLang="fr-FR" sz="1500" b="1"/>
              <a:t>fins d’identité sociale</a:t>
            </a:r>
          </a:p>
          <a:p>
            <a:pPr lvl="2"/>
            <a:endParaRPr lang="fr-FR" altLang="fr-FR" sz="1000">
              <a:solidFill>
                <a:srgbClr val="99CC00"/>
              </a:solidFill>
            </a:endParaRPr>
          </a:p>
          <a:p>
            <a:pPr lvl="2"/>
            <a:endParaRPr lang="fr-FR" altLang="fr-FR" sz="1500"/>
          </a:p>
          <a:p>
            <a:pPr lvl="1"/>
            <a:r>
              <a:rPr lang="fr-FR" altLang="fr-FR" sz="1500"/>
              <a:t>Mise en valeur </a:t>
            </a:r>
            <a:r>
              <a:rPr lang="fr-FR" altLang="fr-FR" sz="1500" b="1"/>
              <a:t>« spirituelle »</a:t>
            </a:r>
            <a:r>
              <a:rPr lang="fr-FR" altLang="fr-FR" sz="1500"/>
              <a:t>, philanthropique (image désintéressée)</a:t>
            </a:r>
          </a:p>
          <a:p>
            <a:pPr lvl="1"/>
            <a:endParaRPr lang="fr-FR" altLang="fr-FR" sz="1500"/>
          </a:p>
          <a:p>
            <a:pPr lvl="1"/>
            <a:r>
              <a:rPr lang="fr-FR" altLang="fr-FR" sz="1500"/>
              <a:t>Fiscalité : </a:t>
            </a:r>
            <a:r>
              <a:rPr lang="fr-FR" altLang="fr-FR" sz="1500" b="1"/>
              <a:t>don</a:t>
            </a:r>
          </a:p>
          <a:p>
            <a:pPr lvl="2"/>
            <a:endParaRPr lang="fr-FR" altLang="fr-FR" sz="1000"/>
          </a:p>
          <a:p>
            <a:pPr lvl="1"/>
            <a:r>
              <a:rPr lang="fr-FR" altLang="fr-FR" sz="1500"/>
              <a:t>Sponsoring </a:t>
            </a:r>
            <a:r>
              <a:rPr lang="fr-FR" altLang="fr-FR" sz="1500" b="1"/>
              <a:t>institutionnel</a:t>
            </a:r>
          </a:p>
        </p:txBody>
      </p:sp>
      <p:sp>
        <p:nvSpPr>
          <p:cNvPr id="254987" name="Rectangle 11">
            <a:extLst>
              <a:ext uri="{FF2B5EF4-FFF2-40B4-BE49-F238E27FC236}">
                <a16:creationId xmlns:a16="http://schemas.microsoft.com/office/drawing/2014/main" id="{83009A52-57A9-F546-8F01-321CCF349220}"/>
              </a:ext>
            </a:extLst>
          </p:cNvPr>
          <p:cNvSpPr>
            <a:spLocks noChangeArrowheads="1"/>
          </p:cNvSpPr>
          <p:nvPr/>
        </p:nvSpPr>
        <p:spPr bwMode="auto">
          <a:xfrm>
            <a:off x="1990726" y="1947864"/>
            <a:ext cx="3960813" cy="417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4988" name="Rectangle 12">
            <a:extLst>
              <a:ext uri="{FF2B5EF4-FFF2-40B4-BE49-F238E27FC236}">
                <a16:creationId xmlns:a16="http://schemas.microsoft.com/office/drawing/2014/main" id="{0555D23F-7CE5-DE41-A280-09C13CF13782}"/>
              </a:ext>
            </a:extLst>
          </p:cNvPr>
          <p:cNvSpPr>
            <a:spLocks noChangeArrowheads="1"/>
          </p:cNvSpPr>
          <p:nvPr/>
        </p:nvSpPr>
        <p:spPr bwMode="auto">
          <a:xfrm>
            <a:off x="6240463" y="1947864"/>
            <a:ext cx="3960812" cy="417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697827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Text Box 4">
            <a:extLst>
              <a:ext uri="{FF2B5EF4-FFF2-40B4-BE49-F238E27FC236}">
                <a16:creationId xmlns:a16="http://schemas.microsoft.com/office/drawing/2014/main" id="{3ED7555E-EBF7-D244-B631-8581E215AF19}"/>
              </a:ext>
            </a:extLst>
          </p:cNvPr>
          <p:cNvSpPr txBox="1">
            <a:spLocks noChangeArrowheads="1"/>
          </p:cNvSpPr>
          <p:nvPr/>
        </p:nvSpPr>
        <p:spPr bwMode="auto">
          <a:xfrm>
            <a:off x="1558925" y="44451"/>
            <a:ext cx="59769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500" b="1">
                <a:solidFill>
                  <a:srgbClr val="FF6600"/>
                </a:solidFill>
              </a:rPr>
              <a:t>Sponsoring vs mécénat</a:t>
            </a:r>
          </a:p>
        </p:txBody>
      </p:sp>
      <p:pic>
        <p:nvPicPr>
          <p:cNvPr id="211973" name="Picture 5" descr="galerieappolonlouvre">
            <a:extLst>
              <a:ext uri="{FF2B5EF4-FFF2-40B4-BE49-F238E27FC236}">
                <a16:creationId xmlns:a16="http://schemas.microsoft.com/office/drawing/2014/main" id="{52AB02B6-F35A-034F-9157-D6BA31D61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819150"/>
            <a:ext cx="4851400" cy="3479800"/>
          </a:xfrm>
          <a:prstGeom prst="rect">
            <a:avLst/>
          </a:prstGeom>
          <a:noFill/>
          <a:extLst>
            <a:ext uri="{909E8E84-426E-40DD-AFC4-6F175D3DCCD1}">
              <a14:hiddenFill xmlns:a14="http://schemas.microsoft.com/office/drawing/2010/main">
                <a:solidFill>
                  <a:srgbClr val="FFFFFF"/>
                </a:solidFill>
              </a14:hiddenFill>
            </a:ext>
          </a:extLst>
        </p:spPr>
      </p:pic>
      <p:sp>
        <p:nvSpPr>
          <p:cNvPr id="211974" name="Text Box 6">
            <a:extLst>
              <a:ext uri="{FF2B5EF4-FFF2-40B4-BE49-F238E27FC236}">
                <a16:creationId xmlns:a16="http://schemas.microsoft.com/office/drawing/2014/main" id="{F6818869-9A8A-ED4F-843A-EA0987D7603B}"/>
              </a:ext>
            </a:extLst>
          </p:cNvPr>
          <p:cNvSpPr txBox="1">
            <a:spLocks noChangeArrowheads="1"/>
          </p:cNvSpPr>
          <p:nvPr/>
        </p:nvSpPr>
        <p:spPr bwMode="auto">
          <a:xfrm>
            <a:off x="7751763" y="836613"/>
            <a:ext cx="2520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fr-FR" altLang="fr-FR" sz="1500" b="1">
                <a:solidFill>
                  <a:srgbClr val="FF6600"/>
                </a:solidFill>
              </a:rPr>
              <a:t>Le Louvre :</a:t>
            </a:r>
          </a:p>
          <a:p>
            <a:pPr lvl="1">
              <a:buFontTx/>
              <a:buChar char="•"/>
            </a:pPr>
            <a:r>
              <a:rPr lang="fr-FR" altLang="fr-FR" sz="1500"/>
              <a:t>Total a financé les travaux de restauration de la Galerie Apollon</a:t>
            </a:r>
          </a:p>
          <a:p>
            <a:pPr lvl="1"/>
            <a:endParaRPr lang="fr-FR" altLang="fr-FR" sz="1500"/>
          </a:p>
          <a:p>
            <a:pPr lvl="1">
              <a:buFontTx/>
              <a:buChar char="•"/>
            </a:pPr>
            <a:r>
              <a:rPr lang="fr-FR" altLang="fr-FR" sz="1500"/>
              <a:t>Accenture a financé une partie du site web du Louvre</a:t>
            </a:r>
          </a:p>
        </p:txBody>
      </p:sp>
      <p:sp>
        <p:nvSpPr>
          <p:cNvPr id="211975" name="Text Box 7">
            <a:extLst>
              <a:ext uri="{FF2B5EF4-FFF2-40B4-BE49-F238E27FC236}">
                <a16:creationId xmlns:a16="http://schemas.microsoft.com/office/drawing/2014/main" id="{44FDB1AA-4F2E-D64E-9447-B94D90101ACF}"/>
              </a:ext>
            </a:extLst>
          </p:cNvPr>
          <p:cNvSpPr txBox="1">
            <a:spLocks noChangeArrowheads="1"/>
          </p:cNvSpPr>
          <p:nvPr/>
        </p:nvSpPr>
        <p:spPr bwMode="auto">
          <a:xfrm>
            <a:off x="5303838" y="4868863"/>
            <a:ext cx="3627220" cy="122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a:lnSpc>
                <a:spcPct val="80000"/>
              </a:lnSpc>
              <a:spcBef>
                <a:spcPct val="20000"/>
              </a:spcBef>
              <a:buClr>
                <a:schemeClr val="tx1"/>
              </a:buClr>
              <a:buFont typeface="Wingdings" pitchFamily="2" charset="2"/>
              <a:buNone/>
            </a:pPr>
            <a:r>
              <a:rPr lang="fr-FR" altLang="fr-FR" sz="1500" b="1" dirty="0">
                <a:solidFill>
                  <a:srgbClr val="FF6600"/>
                </a:solidFill>
              </a:rPr>
              <a:t>Château de Versailles :</a:t>
            </a:r>
          </a:p>
          <a:p>
            <a:pPr lvl="1">
              <a:lnSpc>
                <a:spcPct val="80000"/>
              </a:lnSpc>
              <a:spcBef>
                <a:spcPct val="20000"/>
              </a:spcBef>
              <a:buClr>
                <a:schemeClr val="tx1"/>
              </a:buClr>
              <a:buFontTx/>
              <a:buChar char="•"/>
            </a:pPr>
            <a:r>
              <a:rPr lang="fr-FR" altLang="fr-FR" sz="1500" dirty="0"/>
              <a:t>L’entreprise Vinci a financé les travaux de restauration de la Galerie des Glaces</a:t>
            </a:r>
          </a:p>
          <a:p>
            <a:pPr>
              <a:spcBef>
                <a:spcPct val="50000"/>
              </a:spcBef>
            </a:pPr>
            <a:endParaRPr lang="fr-FR" altLang="fr-FR" sz="1500" dirty="0"/>
          </a:p>
        </p:txBody>
      </p:sp>
      <p:pic>
        <p:nvPicPr>
          <p:cNvPr id="211976" name="Picture 8" descr="galeriedesglacesversailles">
            <a:extLst>
              <a:ext uri="{FF2B5EF4-FFF2-40B4-BE49-F238E27FC236}">
                <a16:creationId xmlns:a16="http://schemas.microsoft.com/office/drawing/2014/main" id="{82358B86-1AED-AE41-BFAF-C23B96E8F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4437064"/>
            <a:ext cx="1609725"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960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pictogramme">
            <a:extLst>
              <a:ext uri="{FF2B5EF4-FFF2-40B4-BE49-F238E27FC236}">
                <a16:creationId xmlns:a16="http://schemas.microsoft.com/office/drawing/2014/main" id="{6E65914F-2972-574C-ADF7-D6B030AD0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2236788"/>
            <a:ext cx="2832100" cy="4216400"/>
          </a:xfrm>
          <a:prstGeom prst="rect">
            <a:avLst/>
          </a:prstGeom>
          <a:noFill/>
          <a:extLst>
            <a:ext uri="{909E8E84-426E-40DD-AFC4-6F175D3DCCD1}">
              <a14:hiddenFill xmlns:a14="http://schemas.microsoft.com/office/drawing/2010/main">
                <a:solidFill>
                  <a:srgbClr val="FFFFFF"/>
                </a:solidFill>
              </a14:hiddenFill>
            </a:ext>
          </a:extLst>
        </p:spPr>
      </p:pic>
      <p:sp>
        <p:nvSpPr>
          <p:cNvPr id="219139" name="AutoShape 3">
            <a:extLst>
              <a:ext uri="{FF2B5EF4-FFF2-40B4-BE49-F238E27FC236}">
                <a16:creationId xmlns:a16="http://schemas.microsoft.com/office/drawing/2014/main" id="{FD01D457-3676-A249-8D99-FD56D345C280}"/>
              </a:ext>
            </a:extLst>
          </p:cNvPr>
          <p:cNvSpPr>
            <a:spLocks noChangeArrowheads="1"/>
          </p:cNvSpPr>
          <p:nvPr/>
        </p:nvSpPr>
        <p:spPr bwMode="auto">
          <a:xfrm>
            <a:off x="5303839" y="404814"/>
            <a:ext cx="4968875" cy="2160587"/>
          </a:xfrm>
          <a:prstGeom prst="wedgeEllipseCallout">
            <a:avLst>
              <a:gd name="adj1" fmla="val -44759"/>
              <a:gd name="adj2" fmla="val 6513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altLang="fr-FR" sz="3500"/>
              <a:t>le  sponsoring sportif, comment ça marche ?</a:t>
            </a:r>
          </a:p>
        </p:txBody>
      </p:sp>
    </p:spTree>
    <p:extLst>
      <p:ext uri="{BB962C8B-B14F-4D97-AF65-F5344CB8AC3E}">
        <p14:creationId xmlns:p14="http://schemas.microsoft.com/office/powerpoint/2010/main" val="2592232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17975A-544C-3C45-997B-C34E8BEC7049}"/>
              </a:ext>
            </a:extLst>
          </p:cNvPr>
          <p:cNvSpPr>
            <a:spLocks noGrp="1"/>
          </p:cNvSpPr>
          <p:nvPr>
            <p:ph idx="1"/>
          </p:nvPr>
        </p:nvSpPr>
        <p:spPr>
          <a:xfrm>
            <a:off x="1020871" y="482252"/>
            <a:ext cx="9601200" cy="3581400"/>
          </a:xfrm>
        </p:spPr>
        <p:txBody>
          <a:bodyPr/>
          <a:lstStyle/>
          <a:p>
            <a:pPr marL="0" indent="0">
              <a:buNone/>
            </a:pPr>
            <a:r>
              <a:rPr lang="fr-FR" dirty="0"/>
              <a:t>La logique d'échange du sponsoring :</a:t>
            </a:r>
          </a:p>
          <a:p>
            <a:r>
              <a:rPr lang="fr-FR" dirty="0"/>
              <a:t>Soutien Financier, matériel , en savoir faire</a:t>
            </a:r>
          </a:p>
          <a:p>
            <a:r>
              <a:rPr lang="fr-FR" dirty="0"/>
              <a:t>Organisation d'un événement sportif</a:t>
            </a:r>
          </a:p>
          <a:p>
            <a:r>
              <a:rPr lang="fr-FR" dirty="0"/>
              <a:t>Éléments d'image, notoriété, promotion</a:t>
            </a:r>
          </a:p>
        </p:txBody>
      </p:sp>
      <p:pic>
        <p:nvPicPr>
          <p:cNvPr id="4" name="Image 3">
            <a:extLst>
              <a:ext uri="{FF2B5EF4-FFF2-40B4-BE49-F238E27FC236}">
                <a16:creationId xmlns:a16="http://schemas.microsoft.com/office/drawing/2014/main" id="{64351B3C-F557-364D-9BF5-6C80BE460A43}"/>
              </a:ext>
            </a:extLst>
          </p:cNvPr>
          <p:cNvPicPr>
            <a:picLocks noChangeAspect="1"/>
          </p:cNvPicPr>
          <p:nvPr/>
        </p:nvPicPr>
        <p:blipFill>
          <a:blip r:embed="rId2"/>
          <a:stretch>
            <a:fillRect/>
          </a:stretch>
        </p:blipFill>
        <p:spPr>
          <a:xfrm>
            <a:off x="2007991" y="2843755"/>
            <a:ext cx="9178778" cy="3293997"/>
          </a:xfrm>
          <a:prstGeom prst="rect">
            <a:avLst/>
          </a:prstGeom>
        </p:spPr>
      </p:pic>
    </p:spTree>
    <p:extLst>
      <p:ext uri="{BB962C8B-B14F-4D97-AF65-F5344CB8AC3E}">
        <p14:creationId xmlns:p14="http://schemas.microsoft.com/office/powerpoint/2010/main" val="3643635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a:extLst>
              <a:ext uri="{FF2B5EF4-FFF2-40B4-BE49-F238E27FC236}">
                <a16:creationId xmlns:a16="http://schemas.microsoft.com/office/drawing/2014/main" id="{AECF7660-E5AA-AF45-BE05-9FA77934EA26}"/>
              </a:ext>
            </a:extLst>
          </p:cNvPr>
          <p:cNvSpPr>
            <a:spLocks noChangeArrowheads="1"/>
          </p:cNvSpPr>
          <p:nvPr/>
        </p:nvSpPr>
        <p:spPr bwMode="auto">
          <a:xfrm>
            <a:off x="1847850" y="2492376"/>
            <a:ext cx="1727200"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65" name="Text Box 5">
            <a:extLst>
              <a:ext uri="{FF2B5EF4-FFF2-40B4-BE49-F238E27FC236}">
                <a16:creationId xmlns:a16="http://schemas.microsoft.com/office/drawing/2014/main" id="{D85E4609-C873-A845-AF89-1B2F84403E57}"/>
              </a:ext>
            </a:extLst>
          </p:cNvPr>
          <p:cNvSpPr txBox="1">
            <a:spLocks noChangeArrowheads="1"/>
          </p:cNvSpPr>
          <p:nvPr/>
        </p:nvSpPr>
        <p:spPr bwMode="auto">
          <a:xfrm>
            <a:off x="1992313" y="2563814"/>
            <a:ext cx="15113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000" b="1"/>
              <a:t>L’audience (directe &amp; indirecte)</a:t>
            </a:r>
          </a:p>
          <a:p>
            <a:pPr algn="ctr">
              <a:spcBef>
                <a:spcPct val="50000"/>
              </a:spcBef>
            </a:pPr>
            <a:r>
              <a:rPr lang="fr-FR" altLang="fr-FR" sz="1000" b="1"/>
              <a:t>Consommateurs</a:t>
            </a:r>
          </a:p>
          <a:p>
            <a:pPr>
              <a:spcBef>
                <a:spcPct val="50000"/>
              </a:spcBef>
            </a:pPr>
            <a:endParaRPr lang="fr-FR" altLang="fr-FR" sz="1000" b="1"/>
          </a:p>
        </p:txBody>
      </p:sp>
      <p:sp>
        <p:nvSpPr>
          <p:cNvPr id="220166" name="Rectangle 6">
            <a:extLst>
              <a:ext uri="{FF2B5EF4-FFF2-40B4-BE49-F238E27FC236}">
                <a16:creationId xmlns:a16="http://schemas.microsoft.com/office/drawing/2014/main" id="{0E35DBAA-1086-6240-A2CE-CBE84749B1CF}"/>
              </a:ext>
            </a:extLst>
          </p:cNvPr>
          <p:cNvSpPr>
            <a:spLocks noChangeArrowheads="1"/>
          </p:cNvSpPr>
          <p:nvPr/>
        </p:nvSpPr>
        <p:spPr bwMode="auto">
          <a:xfrm>
            <a:off x="4873625" y="4724401"/>
            <a:ext cx="1727200"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67" name="Text Box 7">
            <a:extLst>
              <a:ext uri="{FF2B5EF4-FFF2-40B4-BE49-F238E27FC236}">
                <a16:creationId xmlns:a16="http://schemas.microsoft.com/office/drawing/2014/main" id="{34CADEC9-4CD0-9D4C-A8BE-387157BCC868}"/>
              </a:ext>
            </a:extLst>
          </p:cNvPr>
          <p:cNvSpPr txBox="1">
            <a:spLocks noChangeArrowheads="1"/>
          </p:cNvSpPr>
          <p:nvPr/>
        </p:nvSpPr>
        <p:spPr bwMode="auto">
          <a:xfrm>
            <a:off x="5087938" y="4960939"/>
            <a:ext cx="12954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000" b="1"/>
              <a:t>Entreprises</a:t>
            </a:r>
          </a:p>
          <a:p>
            <a:pPr>
              <a:spcBef>
                <a:spcPct val="50000"/>
              </a:spcBef>
            </a:pPr>
            <a:endParaRPr lang="fr-FR" altLang="fr-FR" sz="1000" b="1"/>
          </a:p>
        </p:txBody>
      </p:sp>
      <p:sp>
        <p:nvSpPr>
          <p:cNvPr id="220173" name="Text Box 13">
            <a:extLst>
              <a:ext uri="{FF2B5EF4-FFF2-40B4-BE49-F238E27FC236}">
                <a16:creationId xmlns:a16="http://schemas.microsoft.com/office/drawing/2014/main" id="{C42D4A13-933F-AE4F-8AFE-388232C9FD54}"/>
              </a:ext>
            </a:extLst>
          </p:cNvPr>
          <p:cNvSpPr txBox="1">
            <a:spLocks noChangeArrowheads="1"/>
          </p:cNvSpPr>
          <p:nvPr/>
        </p:nvSpPr>
        <p:spPr bwMode="auto">
          <a:xfrm>
            <a:off x="2927351" y="6164264"/>
            <a:ext cx="1368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t>équipementiers</a:t>
            </a:r>
          </a:p>
        </p:txBody>
      </p:sp>
      <p:sp>
        <p:nvSpPr>
          <p:cNvPr id="220174" name="Oval 14">
            <a:extLst>
              <a:ext uri="{FF2B5EF4-FFF2-40B4-BE49-F238E27FC236}">
                <a16:creationId xmlns:a16="http://schemas.microsoft.com/office/drawing/2014/main" id="{1CBEABBB-A333-B24C-8413-ACFAF21A2D69}"/>
              </a:ext>
            </a:extLst>
          </p:cNvPr>
          <p:cNvSpPr>
            <a:spLocks noChangeArrowheads="1"/>
          </p:cNvSpPr>
          <p:nvPr/>
        </p:nvSpPr>
        <p:spPr bwMode="auto">
          <a:xfrm>
            <a:off x="2855914" y="5948364"/>
            <a:ext cx="1584325" cy="7207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75" name="Text Box 15">
            <a:extLst>
              <a:ext uri="{FF2B5EF4-FFF2-40B4-BE49-F238E27FC236}">
                <a16:creationId xmlns:a16="http://schemas.microsoft.com/office/drawing/2014/main" id="{74328E46-10FB-1443-93CF-51E46D84201C}"/>
              </a:ext>
            </a:extLst>
          </p:cNvPr>
          <p:cNvSpPr txBox="1">
            <a:spLocks noChangeArrowheads="1"/>
          </p:cNvSpPr>
          <p:nvPr/>
        </p:nvSpPr>
        <p:spPr bwMode="auto">
          <a:xfrm>
            <a:off x="4799014" y="6165850"/>
            <a:ext cx="1944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t>Partenaires techniques</a:t>
            </a:r>
          </a:p>
        </p:txBody>
      </p:sp>
      <p:sp>
        <p:nvSpPr>
          <p:cNvPr id="220176" name="Oval 16">
            <a:extLst>
              <a:ext uri="{FF2B5EF4-FFF2-40B4-BE49-F238E27FC236}">
                <a16:creationId xmlns:a16="http://schemas.microsoft.com/office/drawing/2014/main" id="{0E0F0CF0-6406-D242-A932-5244B5C86D80}"/>
              </a:ext>
            </a:extLst>
          </p:cNvPr>
          <p:cNvSpPr>
            <a:spLocks noChangeArrowheads="1"/>
          </p:cNvSpPr>
          <p:nvPr/>
        </p:nvSpPr>
        <p:spPr bwMode="auto">
          <a:xfrm>
            <a:off x="4656138" y="5949951"/>
            <a:ext cx="2087562" cy="7207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77" name="Text Box 17">
            <a:extLst>
              <a:ext uri="{FF2B5EF4-FFF2-40B4-BE49-F238E27FC236}">
                <a16:creationId xmlns:a16="http://schemas.microsoft.com/office/drawing/2014/main" id="{B9BA5EA0-91C8-4C4B-9222-856F64612CF7}"/>
              </a:ext>
            </a:extLst>
          </p:cNvPr>
          <p:cNvSpPr txBox="1">
            <a:spLocks noChangeArrowheads="1"/>
          </p:cNvSpPr>
          <p:nvPr/>
        </p:nvSpPr>
        <p:spPr bwMode="auto">
          <a:xfrm>
            <a:off x="7175500" y="6165850"/>
            <a:ext cx="1944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t>Partenaires d’image</a:t>
            </a:r>
          </a:p>
        </p:txBody>
      </p:sp>
      <p:sp>
        <p:nvSpPr>
          <p:cNvPr id="220178" name="Oval 18">
            <a:extLst>
              <a:ext uri="{FF2B5EF4-FFF2-40B4-BE49-F238E27FC236}">
                <a16:creationId xmlns:a16="http://schemas.microsoft.com/office/drawing/2014/main" id="{2F8ACFF1-5F3E-484E-A8FF-44ABEE5B86E7}"/>
              </a:ext>
            </a:extLst>
          </p:cNvPr>
          <p:cNvSpPr>
            <a:spLocks noChangeArrowheads="1"/>
          </p:cNvSpPr>
          <p:nvPr/>
        </p:nvSpPr>
        <p:spPr bwMode="auto">
          <a:xfrm>
            <a:off x="6889751" y="5949951"/>
            <a:ext cx="2087563" cy="7207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79" name="Rectangle 19">
            <a:extLst>
              <a:ext uri="{FF2B5EF4-FFF2-40B4-BE49-F238E27FC236}">
                <a16:creationId xmlns:a16="http://schemas.microsoft.com/office/drawing/2014/main" id="{AFAB00C9-1EED-B243-AF02-66B958394EE5}"/>
              </a:ext>
            </a:extLst>
          </p:cNvPr>
          <p:cNvSpPr>
            <a:spLocks noChangeArrowheads="1"/>
          </p:cNvSpPr>
          <p:nvPr/>
        </p:nvSpPr>
        <p:spPr bwMode="auto">
          <a:xfrm>
            <a:off x="8401050" y="3860801"/>
            <a:ext cx="1727200"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80" name="Text Box 20">
            <a:extLst>
              <a:ext uri="{FF2B5EF4-FFF2-40B4-BE49-F238E27FC236}">
                <a16:creationId xmlns:a16="http://schemas.microsoft.com/office/drawing/2014/main" id="{FFA8F020-31FE-964D-98E6-887403D19B6D}"/>
              </a:ext>
            </a:extLst>
          </p:cNvPr>
          <p:cNvSpPr txBox="1">
            <a:spLocks noChangeArrowheads="1"/>
          </p:cNvSpPr>
          <p:nvPr/>
        </p:nvSpPr>
        <p:spPr bwMode="auto">
          <a:xfrm>
            <a:off x="8615363" y="4097339"/>
            <a:ext cx="12954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000" b="1"/>
              <a:t>Sportifs</a:t>
            </a:r>
          </a:p>
          <a:p>
            <a:pPr>
              <a:spcBef>
                <a:spcPct val="50000"/>
              </a:spcBef>
            </a:pPr>
            <a:endParaRPr lang="fr-FR" altLang="fr-FR" sz="1000" b="1"/>
          </a:p>
        </p:txBody>
      </p:sp>
      <p:sp>
        <p:nvSpPr>
          <p:cNvPr id="220181" name="Rectangle 21">
            <a:extLst>
              <a:ext uri="{FF2B5EF4-FFF2-40B4-BE49-F238E27FC236}">
                <a16:creationId xmlns:a16="http://schemas.microsoft.com/office/drawing/2014/main" id="{D099770D-6A35-624E-B76A-9D06D33429BA}"/>
              </a:ext>
            </a:extLst>
          </p:cNvPr>
          <p:cNvSpPr>
            <a:spLocks noChangeArrowheads="1"/>
          </p:cNvSpPr>
          <p:nvPr/>
        </p:nvSpPr>
        <p:spPr bwMode="auto">
          <a:xfrm>
            <a:off x="8401050" y="2492376"/>
            <a:ext cx="1727200"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82" name="Text Box 22">
            <a:extLst>
              <a:ext uri="{FF2B5EF4-FFF2-40B4-BE49-F238E27FC236}">
                <a16:creationId xmlns:a16="http://schemas.microsoft.com/office/drawing/2014/main" id="{A1FBC5CA-F59A-894B-9775-4ED0984E6E6C}"/>
              </a:ext>
            </a:extLst>
          </p:cNvPr>
          <p:cNvSpPr txBox="1">
            <a:spLocks noChangeArrowheads="1"/>
          </p:cNvSpPr>
          <p:nvPr/>
        </p:nvSpPr>
        <p:spPr bwMode="auto">
          <a:xfrm>
            <a:off x="8615363" y="2565400"/>
            <a:ext cx="12954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000" b="1"/>
              <a:t>Organisateurs de spectacles sportifs</a:t>
            </a:r>
          </a:p>
          <a:p>
            <a:pPr>
              <a:spcBef>
                <a:spcPct val="50000"/>
              </a:spcBef>
            </a:pPr>
            <a:endParaRPr lang="fr-FR" altLang="fr-FR" sz="1000" b="1"/>
          </a:p>
        </p:txBody>
      </p:sp>
      <p:sp>
        <p:nvSpPr>
          <p:cNvPr id="220183" name="Rectangle 23">
            <a:extLst>
              <a:ext uri="{FF2B5EF4-FFF2-40B4-BE49-F238E27FC236}">
                <a16:creationId xmlns:a16="http://schemas.microsoft.com/office/drawing/2014/main" id="{A528B54C-2CA6-3D41-A0A8-DDD269686B41}"/>
              </a:ext>
            </a:extLst>
          </p:cNvPr>
          <p:cNvSpPr>
            <a:spLocks noChangeArrowheads="1"/>
          </p:cNvSpPr>
          <p:nvPr/>
        </p:nvSpPr>
        <p:spPr bwMode="auto">
          <a:xfrm>
            <a:off x="4943475" y="1123951"/>
            <a:ext cx="1727200"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84" name="Text Box 24">
            <a:extLst>
              <a:ext uri="{FF2B5EF4-FFF2-40B4-BE49-F238E27FC236}">
                <a16:creationId xmlns:a16="http://schemas.microsoft.com/office/drawing/2014/main" id="{AEBFBD4A-11F9-7745-806C-9D079B287A2E}"/>
              </a:ext>
            </a:extLst>
          </p:cNvPr>
          <p:cNvSpPr txBox="1">
            <a:spLocks noChangeArrowheads="1"/>
          </p:cNvSpPr>
          <p:nvPr/>
        </p:nvSpPr>
        <p:spPr bwMode="auto">
          <a:xfrm>
            <a:off x="5157788" y="1360489"/>
            <a:ext cx="12954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000" b="1"/>
              <a:t>Diffuseurs</a:t>
            </a:r>
          </a:p>
          <a:p>
            <a:pPr>
              <a:spcBef>
                <a:spcPct val="50000"/>
              </a:spcBef>
            </a:pPr>
            <a:endParaRPr lang="fr-FR" altLang="fr-FR" sz="1000" b="1"/>
          </a:p>
        </p:txBody>
      </p:sp>
      <p:sp>
        <p:nvSpPr>
          <p:cNvPr id="220185" name="AutoShape 25">
            <a:extLst>
              <a:ext uri="{FF2B5EF4-FFF2-40B4-BE49-F238E27FC236}">
                <a16:creationId xmlns:a16="http://schemas.microsoft.com/office/drawing/2014/main" id="{6C0FEAF9-409D-C84F-82E3-EE2049A84DBF}"/>
              </a:ext>
            </a:extLst>
          </p:cNvPr>
          <p:cNvSpPr>
            <a:spLocks/>
          </p:cNvSpPr>
          <p:nvPr/>
        </p:nvSpPr>
        <p:spPr bwMode="auto">
          <a:xfrm rot="5400000">
            <a:off x="5555457" y="3537744"/>
            <a:ext cx="360362" cy="4464050"/>
          </a:xfrm>
          <a:prstGeom prst="leftBrace">
            <a:avLst>
              <a:gd name="adj1" fmla="val 10323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0186" name="Line 26">
            <a:extLst>
              <a:ext uri="{FF2B5EF4-FFF2-40B4-BE49-F238E27FC236}">
                <a16:creationId xmlns:a16="http://schemas.microsoft.com/office/drawing/2014/main" id="{EB14E034-7966-4F48-9386-2DE54D39D1E9}"/>
              </a:ext>
            </a:extLst>
          </p:cNvPr>
          <p:cNvSpPr>
            <a:spLocks noChangeShapeType="1"/>
          </p:cNvSpPr>
          <p:nvPr/>
        </p:nvSpPr>
        <p:spPr bwMode="auto">
          <a:xfrm flipV="1">
            <a:off x="9264650" y="333375"/>
            <a:ext cx="0" cy="21590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188" name="Line 28">
            <a:extLst>
              <a:ext uri="{FF2B5EF4-FFF2-40B4-BE49-F238E27FC236}">
                <a16:creationId xmlns:a16="http://schemas.microsoft.com/office/drawing/2014/main" id="{EFB6F7C4-AF2E-734F-A19D-D3E12DA924CF}"/>
              </a:ext>
            </a:extLst>
          </p:cNvPr>
          <p:cNvSpPr>
            <a:spLocks noChangeShapeType="1"/>
          </p:cNvSpPr>
          <p:nvPr/>
        </p:nvSpPr>
        <p:spPr bwMode="auto">
          <a:xfrm>
            <a:off x="2566988" y="333375"/>
            <a:ext cx="669766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190" name="Line 30">
            <a:extLst>
              <a:ext uri="{FF2B5EF4-FFF2-40B4-BE49-F238E27FC236}">
                <a16:creationId xmlns:a16="http://schemas.microsoft.com/office/drawing/2014/main" id="{1FBD38D4-4551-8E43-BAC5-E2ACE8D4364B}"/>
              </a:ext>
            </a:extLst>
          </p:cNvPr>
          <p:cNvSpPr>
            <a:spLocks noChangeShapeType="1"/>
          </p:cNvSpPr>
          <p:nvPr/>
        </p:nvSpPr>
        <p:spPr bwMode="auto">
          <a:xfrm>
            <a:off x="2566988" y="333375"/>
            <a:ext cx="0" cy="21590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192" name="Text Box 32">
            <a:extLst>
              <a:ext uri="{FF2B5EF4-FFF2-40B4-BE49-F238E27FC236}">
                <a16:creationId xmlns:a16="http://schemas.microsoft.com/office/drawing/2014/main" id="{EA45A2CE-55D2-2C42-89E4-5A41E907475E}"/>
              </a:ext>
            </a:extLst>
          </p:cNvPr>
          <p:cNvSpPr txBox="1">
            <a:spLocks noChangeArrowheads="1"/>
          </p:cNvSpPr>
          <p:nvPr/>
        </p:nvSpPr>
        <p:spPr bwMode="auto">
          <a:xfrm>
            <a:off x="3503613" y="58739"/>
            <a:ext cx="4824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b="1">
                <a:solidFill>
                  <a:srgbClr val="FF0000"/>
                </a:solidFill>
              </a:rPr>
              <a:t>Spectacle + merchandising (produits dérivés)</a:t>
            </a:r>
          </a:p>
        </p:txBody>
      </p:sp>
      <p:sp>
        <p:nvSpPr>
          <p:cNvPr id="220193" name="Line 33">
            <a:extLst>
              <a:ext uri="{FF2B5EF4-FFF2-40B4-BE49-F238E27FC236}">
                <a16:creationId xmlns:a16="http://schemas.microsoft.com/office/drawing/2014/main" id="{C6EC6E98-4497-1540-9E7F-AA029F18024C}"/>
              </a:ext>
            </a:extLst>
          </p:cNvPr>
          <p:cNvSpPr>
            <a:spLocks noChangeShapeType="1"/>
          </p:cNvSpPr>
          <p:nvPr/>
        </p:nvSpPr>
        <p:spPr bwMode="auto">
          <a:xfrm flipV="1">
            <a:off x="2782888" y="549275"/>
            <a:ext cx="0" cy="194310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194" name="Line 34">
            <a:extLst>
              <a:ext uri="{FF2B5EF4-FFF2-40B4-BE49-F238E27FC236}">
                <a16:creationId xmlns:a16="http://schemas.microsoft.com/office/drawing/2014/main" id="{03768B4F-1A41-7F4B-9C2A-7393E70C8A62}"/>
              </a:ext>
            </a:extLst>
          </p:cNvPr>
          <p:cNvSpPr>
            <a:spLocks noChangeShapeType="1"/>
          </p:cNvSpPr>
          <p:nvPr/>
        </p:nvSpPr>
        <p:spPr bwMode="auto">
          <a:xfrm>
            <a:off x="2782889" y="549275"/>
            <a:ext cx="6192837"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195" name="Line 35">
            <a:extLst>
              <a:ext uri="{FF2B5EF4-FFF2-40B4-BE49-F238E27FC236}">
                <a16:creationId xmlns:a16="http://schemas.microsoft.com/office/drawing/2014/main" id="{54B77A84-AB8F-594B-B7D0-82512C77DEE9}"/>
              </a:ext>
            </a:extLst>
          </p:cNvPr>
          <p:cNvSpPr>
            <a:spLocks noChangeShapeType="1"/>
          </p:cNvSpPr>
          <p:nvPr/>
        </p:nvSpPr>
        <p:spPr bwMode="auto">
          <a:xfrm>
            <a:off x="8975725" y="549275"/>
            <a:ext cx="0" cy="1943100"/>
          </a:xfrm>
          <a:prstGeom prst="line">
            <a:avLst/>
          </a:prstGeom>
          <a:noFill/>
          <a:ln w="254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197" name="Text Box 37">
            <a:extLst>
              <a:ext uri="{FF2B5EF4-FFF2-40B4-BE49-F238E27FC236}">
                <a16:creationId xmlns:a16="http://schemas.microsoft.com/office/drawing/2014/main" id="{55E677A5-6538-7B40-9CC0-DD930D1F7F2A}"/>
              </a:ext>
            </a:extLst>
          </p:cNvPr>
          <p:cNvSpPr txBox="1">
            <a:spLocks noChangeArrowheads="1"/>
          </p:cNvSpPr>
          <p:nvPr/>
        </p:nvSpPr>
        <p:spPr bwMode="auto">
          <a:xfrm>
            <a:off x="3648076" y="549275"/>
            <a:ext cx="4824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b="1">
                <a:solidFill>
                  <a:srgbClr val="FF0000"/>
                </a:solidFill>
              </a:rPr>
              <a:t>Billets + abonnements + merchandising (produits dérivés)</a:t>
            </a:r>
          </a:p>
        </p:txBody>
      </p:sp>
      <p:sp>
        <p:nvSpPr>
          <p:cNvPr id="220198" name="Line 38">
            <a:extLst>
              <a:ext uri="{FF2B5EF4-FFF2-40B4-BE49-F238E27FC236}">
                <a16:creationId xmlns:a16="http://schemas.microsoft.com/office/drawing/2014/main" id="{6D3FE177-9064-934D-A72F-6C87BF6C669D}"/>
              </a:ext>
            </a:extLst>
          </p:cNvPr>
          <p:cNvSpPr>
            <a:spLocks noChangeShapeType="1"/>
          </p:cNvSpPr>
          <p:nvPr/>
        </p:nvSpPr>
        <p:spPr bwMode="auto">
          <a:xfrm flipV="1">
            <a:off x="5591175" y="1844676"/>
            <a:ext cx="0" cy="2879725"/>
          </a:xfrm>
          <a:prstGeom prst="line">
            <a:avLst/>
          </a:prstGeom>
          <a:noFill/>
          <a:ln w="25400">
            <a:solidFill>
              <a:srgbClr val="80008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199" name="Line 39">
            <a:extLst>
              <a:ext uri="{FF2B5EF4-FFF2-40B4-BE49-F238E27FC236}">
                <a16:creationId xmlns:a16="http://schemas.microsoft.com/office/drawing/2014/main" id="{B2481F44-D189-2F4B-BB86-DBD263F3619A}"/>
              </a:ext>
            </a:extLst>
          </p:cNvPr>
          <p:cNvSpPr>
            <a:spLocks noChangeShapeType="1"/>
          </p:cNvSpPr>
          <p:nvPr/>
        </p:nvSpPr>
        <p:spPr bwMode="auto">
          <a:xfrm>
            <a:off x="5951538" y="1844676"/>
            <a:ext cx="0" cy="2879725"/>
          </a:xfrm>
          <a:prstGeom prst="line">
            <a:avLst/>
          </a:prstGeom>
          <a:noFill/>
          <a:ln w="2540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00" name="Text Box 40">
            <a:extLst>
              <a:ext uri="{FF2B5EF4-FFF2-40B4-BE49-F238E27FC236}">
                <a16:creationId xmlns:a16="http://schemas.microsoft.com/office/drawing/2014/main" id="{C1A14F5B-44B2-B842-98A4-2821740321BE}"/>
              </a:ext>
            </a:extLst>
          </p:cNvPr>
          <p:cNvSpPr txBox="1">
            <a:spLocks noChangeArrowheads="1"/>
          </p:cNvSpPr>
          <p:nvPr/>
        </p:nvSpPr>
        <p:spPr bwMode="auto">
          <a:xfrm>
            <a:off x="5951538" y="2827338"/>
            <a:ext cx="1439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solidFill>
                  <a:srgbClr val="CC0099"/>
                </a:solidFill>
              </a:rPr>
              <a:t>Vente de temps d’antenne</a:t>
            </a:r>
          </a:p>
        </p:txBody>
      </p:sp>
      <p:sp>
        <p:nvSpPr>
          <p:cNvPr id="220201" name="Text Box 41">
            <a:extLst>
              <a:ext uri="{FF2B5EF4-FFF2-40B4-BE49-F238E27FC236}">
                <a16:creationId xmlns:a16="http://schemas.microsoft.com/office/drawing/2014/main" id="{0802A718-86A3-0B4D-AA10-6E4C304C30A4}"/>
              </a:ext>
            </a:extLst>
          </p:cNvPr>
          <p:cNvSpPr txBox="1">
            <a:spLocks noChangeArrowheads="1"/>
          </p:cNvSpPr>
          <p:nvPr/>
        </p:nvSpPr>
        <p:spPr bwMode="auto">
          <a:xfrm>
            <a:off x="4151313" y="2781300"/>
            <a:ext cx="1439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1200" b="1">
                <a:solidFill>
                  <a:srgbClr val="CC0099"/>
                </a:solidFill>
              </a:rPr>
              <a:t>Achat de temps d’antenne</a:t>
            </a:r>
          </a:p>
        </p:txBody>
      </p:sp>
      <p:sp>
        <p:nvSpPr>
          <p:cNvPr id="220202" name="Line 42">
            <a:extLst>
              <a:ext uri="{FF2B5EF4-FFF2-40B4-BE49-F238E27FC236}">
                <a16:creationId xmlns:a16="http://schemas.microsoft.com/office/drawing/2014/main" id="{79B45EE0-1187-D344-8063-DDB5F90CEB94}"/>
              </a:ext>
            </a:extLst>
          </p:cNvPr>
          <p:cNvSpPr>
            <a:spLocks noChangeShapeType="1"/>
          </p:cNvSpPr>
          <p:nvPr/>
        </p:nvSpPr>
        <p:spPr bwMode="auto">
          <a:xfrm flipH="1">
            <a:off x="3575051" y="1700213"/>
            <a:ext cx="1368425" cy="1223962"/>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03" name="Line 43">
            <a:extLst>
              <a:ext uri="{FF2B5EF4-FFF2-40B4-BE49-F238E27FC236}">
                <a16:creationId xmlns:a16="http://schemas.microsoft.com/office/drawing/2014/main" id="{087323D4-F945-B344-8074-11FFF8826E95}"/>
              </a:ext>
            </a:extLst>
          </p:cNvPr>
          <p:cNvSpPr>
            <a:spLocks noChangeShapeType="1"/>
          </p:cNvSpPr>
          <p:nvPr/>
        </p:nvSpPr>
        <p:spPr bwMode="auto">
          <a:xfrm flipV="1">
            <a:off x="3287713" y="1196975"/>
            <a:ext cx="1655762" cy="1295400"/>
          </a:xfrm>
          <a:prstGeom prst="line">
            <a:avLst/>
          </a:prstGeom>
          <a:noFill/>
          <a:ln w="25400">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04" name="Text Box 44">
            <a:extLst>
              <a:ext uri="{FF2B5EF4-FFF2-40B4-BE49-F238E27FC236}">
                <a16:creationId xmlns:a16="http://schemas.microsoft.com/office/drawing/2014/main" id="{96FFCD70-593A-8C49-AA8E-FBBD6BA22BA0}"/>
              </a:ext>
            </a:extLst>
          </p:cNvPr>
          <p:cNvSpPr txBox="1">
            <a:spLocks noChangeArrowheads="1"/>
          </p:cNvSpPr>
          <p:nvPr/>
        </p:nvSpPr>
        <p:spPr bwMode="auto">
          <a:xfrm>
            <a:off x="3216275" y="1196975"/>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solidFill>
                  <a:srgbClr val="009900"/>
                </a:solidFill>
              </a:rPr>
              <a:t>Redevances, abonnements</a:t>
            </a:r>
          </a:p>
        </p:txBody>
      </p:sp>
      <p:sp>
        <p:nvSpPr>
          <p:cNvPr id="220205" name="Text Box 45">
            <a:extLst>
              <a:ext uri="{FF2B5EF4-FFF2-40B4-BE49-F238E27FC236}">
                <a16:creationId xmlns:a16="http://schemas.microsoft.com/office/drawing/2014/main" id="{D40E42DA-1A65-724A-A45C-26CD58680E07}"/>
              </a:ext>
            </a:extLst>
          </p:cNvPr>
          <p:cNvSpPr txBox="1">
            <a:spLocks noChangeArrowheads="1"/>
          </p:cNvSpPr>
          <p:nvPr/>
        </p:nvSpPr>
        <p:spPr bwMode="auto">
          <a:xfrm>
            <a:off x="4440239" y="2035175"/>
            <a:ext cx="13668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solidFill>
                  <a:srgbClr val="009900"/>
                </a:solidFill>
              </a:rPr>
              <a:t>Images </a:t>
            </a:r>
          </a:p>
        </p:txBody>
      </p:sp>
      <p:sp>
        <p:nvSpPr>
          <p:cNvPr id="220206" name="Line 46">
            <a:extLst>
              <a:ext uri="{FF2B5EF4-FFF2-40B4-BE49-F238E27FC236}">
                <a16:creationId xmlns:a16="http://schemas.microsoft.com/office/drawing/2014/main" id="{EA1D97FE-4992-B646-8442-5D0A57437709}"/>
              </a:ext>
            </a:extLst>
          </p:cNvPr>
          <p:cNvSpPr>
            <a:spLocks noChangeShapeType="1"/>
          </p:cNvSpPr>
          <p:nvPr/>
        </p:nvSpPr>
        <p:spPr bwMode="auto">
          <a:xfrm>
            <a:off x="2566988" y="3213101"/>
            <a:ext cx="0" cy="2087563"/>
          </a:xfrm>
          <a:prstGeom prst="line">
            <a:avLst/>
          </a:prstGeom>
          <a:noFill/>
          <a:ln w="254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07" name="Line 47">
            <a:extLst>
              <a:ext uri="{FF2B5EF4-FFF2-40B4-BE49-F238E27FC236}">
                <a16:creationId xmlns:a16="http://schemas.microsoft.com/office/drawing/2014/main" id="{4C5D4B65-4C94-104C-9C33-1F3373C2A1C5}"/>
              </a:ext>
            </a:extLst>
          </p:cNvPr>
          <p:cNvSpPr>
            <a:spLocks noChangeShapeType="1"/>
          </p:cNvSpPr>
          <p:nvPr/>
        </p:nvSpPr>
        <p:spPr bwMode="auto">
          <a:xfrm>
            <a:off x="2566988" y="5300663"/>
            <a:ext cx="2305050" cy="0"/>
          </a:xfrm>
          <a:prstGeom prst="line">
            <a:avLst/>
          </a:prstGeom>
          <a:noFill/>
          <a:ln w="2540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08" name="Text Box 48">
            <a:extLst>
              <a:ext uri="{FF2B5EF4-FFF2-40B4-BE49-F238E27FC236}">
                <a16:creationId xmlns:a16="http://schemas.microsoft.com/office/drawing/2014/main" id="{235CF9B3-7692-1F43-97DC-C2A2C49656E2}"/>
              </a:ext>
            </a:extLst>
          </p:cNvPr>
          <p:cNvSpPr txBox="1">
            <a:spLocks noChangeArrowheads="1"/>
          </p:cNvSpPr>
          <p:nvPr/>
        </p:nvSpPr>
        <p:spPr bwMode="auto">
          <a:xfrm>
            <a:off x="2495551" y="5373689"/>
            <a:ext cx="20875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solidFill>
                  <a:srgbClr val="0000FF"/>
                </a:solidFill>
              </a:rPr>
              <a:t>Achats de produits</a:t>
            </a:r>
          </a:p>
        </p:txBody>
      </p:sp>
      <p:sp>
        <p:nvSpPr>
          <p:cNvPr id="220209" name="Line 49">
            <a:extLst>
              <a:ext uri="{FF2B5EF4-FFF2-40B4-BE49-F238E27FC236}">
                <a16:creationId xmlns:a16="http://schemas.microsoft.com/office/drawing/2014/main" id="{3FEB93A7-30C5-C444-93A5-2116A5AD1879}"/>
              </a:ext>
            </a:extLst>
          </p:cNvPr>
          <p:cNvSpPr>
            <a:spLocks noChangeShapeType="1"/>
          </p:cNvSpPr>
          <p:nvPr/>
        </p:nvSpPr>
        <p:spPr bwMode="auto">
          <a:xfrm flipH="1">
            <a:off x="2855914" y="5013325"/>
            <a:ext cx="2016125"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10" name="Line 50">
            <a:extLst>
              <a:ext uri="{FF2B5EF4-FFF2-40B4-BE49-F238E27FC236}">
                <a16:creationId xmlns:a16="http://schemas.microsoft.com/office/drawing/2014/main" id="{E0F914D0-8EA6-D44C-A65A-57CE1CC9DDA8}"/>
              </a:ext>
            </a:extLst>
          </p:cNvPr>
          <p:cNvSpPr>
            <a:spLocks noChangeShapeType="1"/>
          </p:cNvSpPr>
          <p:nvPr/>
        </p:nvSpPr>
        <p:spPr bwMode="auto">
          <a:xfrm flipV="1">
            <a:off x="2855913" y="3213101"/>
            <a:ext cx="0" cy="1800225"/>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11" name="Text Box 51">
            <a:extLst>
              <a:ext uri="{FF2B5EF4-FFF2-40B4-BE49-F238E27FC236}">
                <a16:creationId xmlns:a16="http://schemas.microsoft.com/office/drawing/2014/main" id="{A2AB6B6F-2B50-A441-BAF6-8875FB7D29F0}"/>
              </a:ext>
            </a:extLst>
          </p:cNvPr>
          <p:cNvSpPr txBox="1">
            <a:spLocks noChangeArrowheads="1"/>
          </p:cNvSpPr>
          <p:nvPr/>
        </p:nvSpPr>
        <p:spPr bwMode="auto">
          <a:xfrm>
            <a:off x="2855913" y="4667250"/>
            <a:ext cx="208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solidFill>
                  <a:srgbClr val="0000FF"/>
                </a:solidFill>
              </a:rPr>
              <a:t>Pub &amp; vente de produits</a:t>
            </a:r>
          </a:p>
        </p:txBody>
      </p:sp>
      <p:sp>
        <p:nvSpPr>
          <p:cNvPr id="220212" name="Line 52">
            <a:extLst>
              <a:ext uri="{FF2B5EF4-FFF2-40B4-BE49-F238E27FC236}">
                <a16:creationId xmlns:a16="http://schemas.microsoft.com/office/drawing/2014/main" id="{DC22D859-8C4C-A948-8EB5-0352903DDF91}"/>
              </a:ext>
            </a:extLst>
          </p:cNvPr>
          <p:cNvSpPr>
            <a:spLocks noChangeShapeType="1"/>
          </p:cNvSpPr>
          <p:nvPr/>
        </p:nvSpPr>
        <p:spPr bwMode="auto">
          <a:xfrm>
            <a:off x="6600825" y="5013325"/>
            <a:ext cx="2374900" cy="0"/>
          </a:xfrm>
          <a:prstGeom prst="line">
            <a:avLst/>
          </a:prstGeom>
          <a:noFill/>
          <a:ln w="25400">
            <a:solidFill>
              <a:srgbClr val="8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16" name="Line 56">
            <a:extLst>
              <a:ext uri="{FF2B5EF4-FFF2-40B4-BE49-F238E27FC236}">
                <a16:creationId xmlns:a16="http://schemas.microsoft.com/office/drawing/2014/main" id="{08B74F73-DB71-A442-B4F7-8E1786EDAAE6}"/>
              </a:ext>
            </a:extLst>
          </p:cNvPr>
          <p:cNvSpPr>
            <a:spLocks noChangeShapeType="1"/>
          </p:cNvSpPr>
          <p:nvPr/>
        </p:nvSpPr>
        <p:spPr bwMode="auto">
          <a:xfrm flipV="1">
            <a:off x="8975725" y="4581525"/>
            <a:ext cx="0" cy="431800"/>
          </a:xfrm>
          <a:prstGeom prst="line">
            <a:avLst/>
          </a:prstGeom>
          <a:noFill/>
          <a:ln w="25400">
            <a:solidFill>
              <a:srgbClr val="8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17" name="Text Box 57">
            <a:extLst>
              <a:ext uri="{FF2B5EF4-FFF2-40B4-BE49-F238E27FC236}">
                <a16:creationId xmlns:a16="http://schemas.microsoft.com/office/drawing/2014/main" id="{19CE5311-B47A-0B4E-BCE7-C0867BA04583}"/>
              </a:ext>
            </a:extLst>
          </p:cNvPr>
          <p:cNvSpPr txBox="1">
            <a:spLocks noChangeArrowheads="1"/>
          </p:cNvSpPr>
          <p:nvPr/>
        </p:nvSpPr>
        <p:spPr bwMode="auto">
          <a:xfrm>
            <a:off x="6745288" y="4724400"/>
            <a:ext cx="23034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solidFill>
                  <a:srgbClr val="990000"/>
                </a:solidFill>
              </a:rPr>
              <a:t>Contrats pub &amp; sponsoring</a:t>
            </a:r>
          </a:p>
        </p:txBody>
      </p:sp>
      <p:sp>
        <p:nvSpPr>
          <p:cNvPr id="220218" name="Line 58">
            <a:extLst>
              <a:ext uri="{FF2B5EF4-FFF2-40B4-BE49-F238E27FC236}">
                <a16:creationId xmlns:a16="http://schemas.microsoft.com/office/drawing/2014/main" id="{47A4ED86-FDCD-E84C-851C-2994ECAB625F}"/>
              </a:ext>
            </a:extLst>
          </p:cNvPr>
          <p:cNvSpPr>
            <a:spLocks noChangeShapeType="1"/>
          </p:cNvSpPr>
          <p:nvPr/>
        </p:nvSpPr>
        <p:spPr bwMode="auto">
          <a:xfrm>
            <a:off x="9336088" y="4581525"/>
            <a:ext cx="0" cy="647700"/>
          </a:xfrm>
          <a:prstGeom prst="line">
            <a:avLst/>
          </a:prstGeom>
          <a:noFill/>
          <a:ln w="254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19" name="Line 59">
            <a:extLst>
              <a:ext uri="{FF2B5EF4-FFF2-40B4-BE49-F238E27FC236}">
                <a16:creationId xmlns:a16="http://schemas.microsoft.com/office/drawing/2014/main" id="{182FC284-4382-0C4D-9677-F41C2AC91C33}"/>
              </a:ext>
            </a:extLst>
          </p:cNvPr>
          <p:cNvSpPr>
            <a:spLocks noChangeShapeType="1"/>
          </p:cNvSpPr>
          <p:nvPr/>
        </p:nvSpPr>
        <p:spPr bwMode="auto">
          <a:xfrm flipH="1">
            <a:off x="6600826" y="5229225"/>
            <a:ext cx="2735263" cy="0"/>
          </a:xfrm>
          <a:prstGeom prst="line">
            <a:avLst/>
          </a:prstGeom>
          <a:noFill/>
          <a:ln w="254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20" name="Text Box 60">
            <a:extLst>
              <a:ext uri="{FF2B5EF4-FFF2-40B4-BE49-F238E27FC236}">
                <a16:creationId xmlns:a16="http://schemas.microsoft.com/office/drawing/2014/main" id="{1D304307-A1C4-7D47-A169-21FCD78143FA}"/>
              </a:ext>
            </a:extLst>
          </p:cNvPr>
          <p:cNvSpPr txBox="1">
            <a:spLocks noChangeArrowheads="1"/>
          </p:cNvSpPr>
          <p:nvPr/>
        </p:nvSpPr>
        <p:spPr bwMode="auto">
          <a:xfrm>
            <a:off x="6743701" y="5241925"/>
            <a:ext cx="2303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b="1">
                <a:solidFill>
                  <a:srgbClr val="990000"/>
                </a:solidFill>
              </a:rPr>
              <a:t>image</a:t>
            </a:r>
          </a:p>
        </p:txBody>
      </p:sp>
      <p:sp>
        <p:nvSpPr>
          <p:cNvPr id="220222" name="Line 62">
            <a:extLst>
              <a:ext uri="{FF2B5EF4-FFF2-40B4-BE49-F238E27FC236}">
                <a16:creationId xmlns:a16="http://schemas.microsoft.com/office/drawing/2014/main" id="{E436588C-2A32-7B4B-B638-8C07C21D182A}"/>
              </a:ext>
            </a:extLst>
          </p:cNvPr>
          <p:cNvSpPr>
            <a:spLocks noChangeShapeType="1"/>
          </p:cNvSpPr>
          <p:nvPr/>
        </p:nvSpPr>
        <p:spPr bwMode="auto">
          <a:xfrm>
            <a:off x="6672264" y="1628775"/>
            <a:ext cx="1728787" cy="1295400"/>
          </a:xfrm>
          <a:prstGeom prst="line">
            <a:avLst/>
          </a:prstGeom>
          <a:noFill/>
          <a:ln w="254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23" name="Text Box 63">
            <a:extLst>
              <a:ext uri="{FF2B5EF4-FFF2-40B4-BE49-F238E27FC236}">
                <a16:creationId xmlns:a16="http://schemas.microsoft.com/office/drawing/2014/main" id="{85ABE541-5275-E44A-9995-EBBFDB371494}"/>
              </a:ext>
            </a:extLst>
          </p:cNvPr>
          <p:cNvSpPr txBox="1">
            <a:spLocks noChangeArrowheads="1"/>
          </p:cNvSpPr>
          <p:nvPr/>
        </p:nvSpPr>
        <p:spPr bwMode="auto">
          <a:xfrm>
            <a:off x="6167438" y="2205038"/>
            <a:ext cx="1439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1200" b="1"/>
              <a:t>Droits de retransmission</a:t>
            </a:r>
          </a:p>
        </p:txBody>
      </p:sp>
      <p:sp>
        <p:nvSpPr>
          <p:cNvPr id="220224" name="Line 64">
            <a:extLst>
              <a:ext uri="{FF2B5EF4-FFF2-40B4-BE49-F238E27FC236}">
                <a16:creationId xmlns:a16="http://schemas.microsoft.com/office/drawing/2014/main" id="{9B7BF814-51AB-A64E-B1C1-421E8641C6CB}"/>
              </a:ext>
            </a:extLst>
          </p:cNvPr>
          <p:cNvSpPr>
            <a:spLocks noChangeShapeType="1"/>
          </p:cNvSpPr>
          <p:nvPr/>
        </p:nvSpPr>
        <p:spPr bwMode="auto">
          <a:xfrm flipH="1" flipV="1">
            <a:off x="6672264" y="1268413"/>
            <a:ext cx="1800225" cy="12239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25" name="Text Box 65">
            <a:extLst>
              <a:ext uri="{FF2B5EF4-FFF2-40B4-BE49-F238E27FC236}">
                <a16:creationId xmlns:a16="http://schemas.microsoft.com/office/drawing/2014/main" id="{978FBBEA-AD9E-B84C-8B9E-6FF475158972}"/>
              </a:ext>
            </a:extLst>
          </p:cNvPr>
          <p:cNvSpPr txBox="1">
            <a:spLocks noChangeArrowheads="1"/>
          </p:cNvSpPr>
          <p:nvPr/>
        </p:nvSpPr>
        <p:spPr bwMode="auto">
          <a:xfrm>
            <a:off x="7319963" y="1484314"/>
            <a:ext cx="14398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t>spectacle</a:t>
            </a:r>
          </a:p>
        </p:txBody>
      </p:sp>
      <p:sp>
        <p:nvSpPr>
          <p:cNvPr id="220227" name="Line 67">
            <a:extLst>
              <a:ext uri="{FF2B5EF4-FFF2-40B4-BE49-F238E27FC236}">
                <a16:creationId xmlns:a16="http://schemas.microsoft.com/office/drawing/2014/main" id="{43C1A375-809E-E441-835C-2A05AA5BA4C0}"/>
              </a:ext>
            </a:extLst>
          </p:cNvPr>
          <p:cNvSpPr>
            <a:spLocks noChangeShapeType="1"/>
          </p:cNvSpPr>
          <p:nvPr/>
        </p:nvSpPr>
        <p:spPr bwMode="auto">
          <a:xfrm flipV="1">
            <a:off x="9336088" y="3213100"/>
            <a:ext cx="0" cy="647700"/>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28" name="Line 68">
            <a:extLst>
              <a:ext uri="{FF2B5EF4-FFF2-40B4-BE49-F238E27FC236}">
                <a16:creationId xmlns:a16="http://schemas.microsoft.com/office/drawing/2014/main" id="{EB921E9E-C7D6-364E-B44B-BF07E1DCE63D}"/>
              </a:ext>
            </a:extLst>
          </p:cNvPr>
          <p:cNvSpPr>
            <a:spLocks noChangeShapeType="1"/>
          </p:cNvSpPr>
          <p:nvPr/>
        </p:nvSpPr>
        <p:spPr bwMode="auto">
          <a:xfrm>
            <a:off x="8975725" y="3213100"/>
            <a:ext cx="0" cy="647700"/>
          </a:xfrm>
          <a:prstGeom prst="line">
            <a:avLst/>
          </a:prstGeom>
          <a:noFill/>
          <a:ln w="25400">
            <a:solidFill>
              <a:srgbClr val="FF66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29" name="Text Box 69">
            <a:extLst>
              <a:ext uri="{FF2B5EF4-FFF2-40B4-BE49-F238E27FC236}">
                <a16:creationId xmlns:a16="http://schemas.microsoft.com/office/drawing/2014/main" id="{8BFBA5BC-59C6-2B4C-AEE4-F94113FECF52}"/>
              </a:ext>
            </a:extLst>
          </p:cNvPr>
          <p:cNvSpPr txBox="1">
            <a:spLocks noChangeArrowheads="1"/>
          </p:cNvSpPr>
          <p:nvPr/>
        </p:nvSpPr>
        <p:spPr bwMode="auto">
          <a:xfrm>
            <a:off x="9336088" y="3429000"/>
            <a:ext cx="14398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a:solidFill>
                  <a:srgbClr val="FF6600"/>
                </a:solidFill>
              </a:rPr>
              <a:t>performance</a:t>
            </a:r>
          </a:p>
        </p:txBody>
      </p:sp>
      <p:sp>
        <p:nvSpPr>
          <p:cNvPr id="220230" name="Text Box 70">
            <a:extLst>
              <a:ext uri="{FF2B5EF4-FFF2-40B4-BE49-F238E27FC236}">
                <a16:creationId xmlns:a16="http://schemas.microsoft.com/office/drawing/2014/main" id="{6A17D7B6-6630-1B44-8191-FB3C2AB40665}"/>
              </a:ext>
            </a:extLst>
          </p:cNvPr>
          <p:cNvSpPr txBox="1">
            <a:spLocks noChangeArrowheads="1"/>
          </p:cNvSpPr>
          <p:nvPr/>
        </p:nvSpPr>
        <p:spPr bwMode="auto">
          <a:xfrm>
            <a:off x="7535863" y="3357564"/>
            <a:ext cx="14398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1200" b="1">
                <a:solidFill>
                  <a:srgbClr val="FF6600"/>
                </a:solidFill>
              </a:rPr>
              <a:t>Salaires &amp; primes</a:t>
            </a:r>
          </a:p>
        </p:txBody>
      </p:sp>
      <p:sp>
        <p:nvSpPr>
          <p:cNvPr id="220232" name="Line 72">
            <a:extLst>
              <a:ext uri="{FF2B5EF4-FFF2-40B4-BE49-F238E27FC236}">
                <a16:creationId xmlns:a16="http://schemas.microsoft.com/office/drawing/2014/main" id="{23ADFC3E-72A4-D84D-A4EC-776F9F13EA3F}"/>
              </a:ext>
            </a:extLst>
          </p:cNvPr>
          <p:cNvSpPr>
            <a:spLocks noChangeShapeType="1"/>
          </p:cNvSpPr>
          <p:nvPr/>
        </p:nvSpPr>
        <p:spPr bwMode="auto">
          <a:xfrm flipH="1">
            <a:off x="6600826" y="3213101"/>
            <a:ext cx="1871663" cy="1584325"/>
          </a:xfrm>
          <a:prstGeom prst="line">
            <a:avLst/>
          </a:prstGeom>
          <a:noFill/>
          <a:ln w="254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0233" name="Line 73">
            <a:extLst>
              <a:ext uri="{FF2B5EF4-FFF2-40B4-BE49-F238E27FC236}">
                <a16:creationId xmlns:a16="http://schemas.microsoft.com/office/drawing/2014/main" id="{3D81810D-AD8E-4540-B555-83717B4B3169}"/>
              </a:ext>
            </a:extLst>
          </p:cNvPr>
          <p:cNvSpPr>
            <a:spLocks noChangeShapeType="1"/>
          </p:cNvSpPr>
          <p:nvPr/>
        </p:nvSpPr>
        <p:spPr bwMode="auto">
          <a:xfrm flipV="1">
            <a:off x="6311900" y="2997200"/>
            <a:ext cx="2089150" cy="1727200"/>
          </a:xfrm>
          <a:prstGeom prst="line">
            <a:avLst/>
          </a:prstGeom>
          <a:noFill/>
          <a:ln w="25400">
            <a:solidFill>
              <a:srgbClr val="99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4051184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D50A553B-2955-DC44-AC1B-A8151C645736}"/>
              </a:ext>
            </a:extLst>
          </p:cNvPr>
          <p:cNvSpPr>
            <a:spLocks noGrp="1" noChangeArrowheads="1"/>
          </p:cNvSpPr>
          <p:nvPr>
            <p:ph type="body" sz="half" idx="1"/>
          </p:nvPr>
        </p:nvSpPr>
        <p:spPr>
          <a:xfrm>
            <a:off x="1774826" y="1268414"/>
            <a:ext cx="4968875" cy="1081087"/>
          </a:xfrm>
        </p:spPr>
        <p:txBody>
          <a:bodyPr>
            <a:normAutofit fontScale="92500" lnSpcReduction="10000"/>
          </a:bodyPr>
          <a:lstStyle/>
          <a:p>
            <a:pPr>
              <a:lnSpc>
                <a:spcPct val="80000"/>
              </a:lnSpc>
              <a:buClr>
                <a:srgbClr val="FF0000"/>
              </a:buClr>
            </a:pPr>
            <a:r>
              <a:rPr lang="fr-FR" altLang="fr-FR">
                <a:solidFill>
                  <a:srgbClr val="FF0000"/>
                </a:solidFill>
              </a:rPr>
              <a:t>Les équipementiers :</a:t>
            </a:r>
          </a:p>
          <a:p>
            <a:pPr>
              <a:lnSpc>
                <a:spcPct val="80000"/>
              </a:lnSpc>
              <a:buClr>
                <a:srgbClr val="FF0000"/>
              </a:buClr>
              <a:buFontTx/>
              <a:buNone/>
            </a:pPr>
            <a:endParaRPr lang="fr-FR" altLang="fr-FR">
              <a:solidFill>
                <a:srgbClr val="FF0000"/>
              </a:solidFill>
            </a:endParaRPr>
          </a:p>
          <a:p>
            <a:pPr lvl="1">
              <a:lnSpc>
                <a:spcPct val="80000"/>
              </a:lnSpc>
              <a:buClr>
                <a:schemeClr val="tx1"/>
              </a:buClr>
              <a:buFont typeface="Wingdings" pitchFamily="2" charset="2"/>
              <a:buChar char="Ø"/>
            </a:pPr>
            <a:r>
              <a:rPr lang="fr-FR" altLang="fr-FR" sz="1500"/>
              <a:t>Ils fabriquent et vendent des </a:t>
            </a:r>
            <a:r>
              <a:rPr lang="fr-FR" altLang="fr-FR" sz="1500" b="1"/>
              <a:t>produits pour les pratiquants de sport</a:t>
            </a:r>
            <a:r>
              <a:rPr lang="fr-FR" altLang="fr-FR" sz="1500"/>
              <a:t> :</a:t>
            </a:r>
            <a:endParaRPr lang="fr-FR" altLang="fr-FR"/>
          </a:p>
        </p:txBody>
      </p:sp>
      <p:pic>
        <p:nvPicPr>
          <p:cNvPr id="30726" name="Picture 6" descr="adidas2">
            <a:extLst>
              <a:ext uri="{FF2B5EF4-FFF2-40B4-BE49-F238E27FC236}">
                <a16:creationId xmlns:a16="http://schemas.microsoft.com/office/drawing/2014/main" id="{0A0F35F2-891B-6A4F-8674-D508A1545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5581651"/>
            <a:ext cx="9429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nike">
            <a:extLst>
              <a:ext uri="{FF2B5EF4-FFF2-40B4-BE49-F238E27FC236}">
                <a16:creationId xmlns:a16="http://schemas.microsoft.com/office/drawing/2014/main" id="{EBD98D39-BB0C-EC4A-BDE0-10606279F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5942014"/>
            <a:ext cx="695325" cy="333375"/>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puma2">
            <a:extLst>
              <a:ext uri="{FF2B5EF4-FFF2-40B4-BE49-F238E27FC236}">
                <a16:creationId xmlns:a16="http://schemas.microsoft.com/office/drawing/2014/main" id="{FFCFA4DE-09B6-374B-98DD-DC2A31E7E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764" y="5797550"/>
            <a:ext cx="8477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29" name="Picture 9" descr="coq-sportif-logo">
            <a:extLst>
              <a:ext uri="{FF2B5EF4-FFF2-40B4-BE49-F238E27FC236}">
                <a16:creationId xmlns:a16="http://schemas.microsoft.com/office/drawing/2014/main" id="{8C6322FD-06E0-FD42-AF0D-56CCFA8B3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5581651"/>
            <a:ext cx="11811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airness">
            <a:extLst>
              <a:ext uri="{FF2B5EF4-FFF2-40B4-BE49-F238E27FC236}">
                <a16:creationId xmlns:a16="http://schemas.microsoft.com/office/drawing/2014/main" id="{44521384-D5E2-254B-A1CC-A7404176A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3925" y="5581650"/>
            <a:ext cx="1143000" cy="857250"/>
          </a:xfrm>
          <a:prstGeom prst="rect">
            <a:avLst/>
          </a:prstGeom>
          <a:noFill/>
          <a:extLst>
            <a:ext uri="{909E8E84-426E-40DD-AFC4-6F175D3DCCD1}">
              <a14:hiddenFill xmlns:a14="http://schemas.microsoft.com/office/drawing/2010/main">
                <a:solidFill>
                  <a:srgbClr val="FFFFFF"/>
                </a:solidFill>
              </a14:hiddenFill>
            </a:ext>
          </a:extLst>
        </p:spPr>
      </p:pic>
      <p:sp>
        <p:nvSpPr>
          <p:cNvPr id="30732" name="Text Box 12">
            <a:extLst>
              <a:ext uri="{FF2B5EF4-FFF2-40B4-BE49-F238E27FC236}">
                <a16:creationId xmlns:a16="http://schemas.microsoft.com/office/drawing/2014/main" id="{26DCA6EF-8E06-834B-B23B-7526DEA406A2}"/>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30734" name="Text Box 14">
            <a:extLst>
              <a:ext uri="{FF2B5EF4-FFF2-40B4-BE49-F238E27FC236}">
                <a16:creationId xmlns:a16="http://schemas.microsoft.com/office/drawing/2014/main" id="{D6F6A09E-7CAE-7E42-B806-EED1DD57A18F}"/>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entreprises</a:t>
            </a:r>
          </a:p>
        </p:txBody>
      </p:sp>
      <p:sp>
        <p:nvSpPr>
          <p:cNvPr id="30736" name="Text Box 16">
            <a:extLst>
              <a:ext uri="{FF2B5EF4-FFF2-40B4-BE49-F238E27FC236}">
                <a16:creationId xmlns:a16="http://schemas.microsoft.com/office/drawing/2014/main" id="{2C4EB43A-A12B-DA45-8310-259F19869CB9}"/>
              </a:ext>
            </a:extLst>
          </p:cNvPr>
          <p:cNvSpPr txBox="1">
            <a:spLocks noChangeArrowheads="1"/>
          </p:cNvSpPr>
          <p:nvPr/>
        </p:nvSpPr>
        <p:spPr bwMode="auto">
          <a:xfrm>
            <a:off x="1703389" y="2820989"/>
            <a:ext cx="280828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buFont typeface="Wingdings" pitchFamily="2" charset="2"/>
              <a:buChar char="Ø"/>
            </a:pPr>
            <a:r>
              <a:rPr lang="fr-FR" altLang="fr-FR" sz="1500"/>
              <a:t>  Principaux acteurs :</a:t>
            </a:r>
            <a:endParaRPr lang="fr-FR" altLang="fr-FR"/>
          </a:p>
        </p:txBody>
      </p:sp>
      <p:sp>
        <p:nvSpPr>
          <p:cNvPr id="30737" name="Text Box 17">
            <a:extLst>
              <a:ext uri="{FF2B5EF4-FFF2-40B4-BE49-F238E27FC236}">
                <a16:creationId xmlns:a16="http://schemas.microsoft.com/office/drawing/2014/main" id="{C4A460A8-053D-BE4B-BA62-E91BC6620B3D}"/>
              </a:ext>
            </a:extLst>
          </p:cNvPr>
          <p:cNvSpPr txBox="1">
            <a:spLocks noChangeArrowheads="1"/>
          </p:cNvSpPr>
          <p:nvPr/>
        </p:nvSpPr>
        <p:spPr bwMode="auto">
          <a:xfrm>
            <a:off x="8040688" y="1917701"/>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Vêtements</a:t>
            </a:r>
          </a:p>
        </p:txBody>
      </p:sp>
      <p:sp>
        <p:nvSpPr>
          <p:cNvPr id="30738" name="Text Box 18">
            <a:extLst>
              <a:ext uri="{FF2B5EF4-FFF2-40B4-BE49-F238E27FC236}">
                <a16:creationId xmlns:a16="http://schemas.microsoft.com/office/drawing/2014/main" id="{BA55B426-1D17-764C-939C-CFA65D287D92}"/>
              </a:ext>
            </a:extLst>
          </p:cNvPr>
          <p:cNvSpPr txBox="1">
            <a:spLocks noChangeArrowheads="1"/>
          </p:cNvSpPr>
          <p:nvPr/>
        </p:nvSpPr>
        <p:spPr bwMode="auto">
          <a:xfrm>
            <a:off x="6816725" y="1917701"/>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Chaussures</a:t>
            </a:r>
          </a:p>
        </p:txBody>
      </p:sp>
      <p:sp>
        <p:nvSpPr>
          <p:cNvPr id="30739" name="Text Box 19">
            <a:extLst>
              <a:ext uri="{FF2B5EF4-FFF2-40B4-BE49-F238E27FC236}">
                <a16:creationId xmlns:a16="http://schemas.microsoft.com/office/drawing/2014/main" id="{750B56A0-42F1-084E-8DF3-D4B09637E28A}"/>
              </a:ext>
            </a:extLst>
          </p:cNvPr>
          <p:cNvSpPr txBox="1">
            <a:spLocks noChangeArrowheads="1"/>
          </p:cNvSpPr>
          <p:nvPr/>
        </p:nvSpPr>
        <p:spPr bwMode="auto">
          <a:xfrm>
            <a:off x="9264650" y="1917701"/>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Matériel</a:t>
            </a:r>
          </a:p>
        </p:txBody>
      </p:sp>
      <p:sp>
        <p:nvSpPr>
          <p:cNvPr id="30740" name="Oval 20">
            <a:extLst>
              <a:ext uri="{FF2B5EF4-FFF2-40B4-BE49-F238E27FC236}">
                <a16:creationId xmlns:a16="http://schemas.microsoft.com/office/drawing/2014/main" id="{BE3D64F1-AF32-B846-9098-2F5B042CC3E0}"/>
              </a:ext>
            </a:extLst>
          </p:cNvPr>
          <p:cNvSpPr>
            <a:spLocks noChangeArrowheads="1"/>
          </p:cNvSpPr>
          <p:nvPr/>
        </p:nvSpPr>
        <p:spPr bwMode="auto">
          <a:xfrm>
            <a:off x="8040688" y="1844676"/>
            <a:ext cx="1079500" cy="5048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741" name="Oval 21">
            <a:extLst>
              <a:ext uri="{FF2B5EF4-FFF2-40B4-BE49-F238E27FC236}">
                <a16:creationId xmlns:a16="http://schemas.microsoft.com/office/drawing/2014/main" id="{4B1C2BA8-FF18-E34C-B4AA-1E900CED5328}"/>
              </a:ext>
            </a:extLst>
          </p:cNvPr>
          <p:cNvSpPr>
            <a:spLocks noChangeArrowheads="1"/>
          </p:cNvSpPr>
          <p:nvPr/>
        </p:nvSpPr>
        <p:spPr bwMode="auto">
          <a:xfrm>
            <a:off x="6889750" y="1844676"/>
            <a:ext cx="1079500" cy="5048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743" name="Oval 23">
            <a:extLst>
              <a:ext uri="{FF2B5EF4-FFF2-40B4-BE49-F238E27FC236}">
                <a16:creationId xmlns:a16="http://schemas.microsoft.com/office/drawing/2014/main" id="{13F0F0BB-D02D-1E42-836E-A2A518478061}"/>
              </a:ext>
            </a:extLst>
          </p:cNvPr>
          <p:cNvSpPr>
            <a:spLocks noChangeArrowheads="1"/>
          </p:cNvSpPr>
          <p:nvPr/>
        </p:nvSpPr>
        <p:spPr bwMode="auto">
          <a:xfrm>
            <a:off x="9191625" y="1844676"/>
            <a:ext cx="1079500" cy="5048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744" name="Text Box 24">
            <a:extLst>
              <a:ext uri="{FF2B5EF4-FFF2-40B4-BE49-F238E27FC236}">
                <a16:creationId xmlns:a16="http://schemas.microsoft.com/office/drawing/2014/main" id="{6E45D43D-28A1-E549-B472-B134FD621658}"/>
              </a:ext>
            </a:extLst>
          </p:cNvPr>
          <p:cNvSpPr txBox="1">
            <a:spLocks noChangeArrowheads="1"/>
          </p:cNvSpPr>
          <p:nvPr/>
        </p:nvSpPr>
        <p:spPr bwMode="auto">
          <a:xfrm>
            <a:off x="1703389" y="3716339"/>
            <a:ext cx="223202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buFont typeface="Wingdings" pitchFamily="2" charset="2"/>
              <a:buChar char="Ø"/>
            </a:pPr>
            <a:r>
              <a:rPr lang="fr-FR" altLang="fr-FR" sz="1500"/>
              <a:t>    Stratégie :</a:t>
            </a:r>
          </a:p>
          <a:p>
            <a:pPr>
              <a:spcBef>
                <a:spcPct val="50000"/>
              </a:spcBef>
            </a:pPr>
            <a:endParaRPr lang="fr-FR" altLang="fr-FR" sz="1500"/>
          </a:p>
        </p:txBody>
      </p:sp>
      <p:sp>
        <p:nvSpPr>
          <p:cNvPr id="30745" name="Text Box 25">
            <a:extLst>
              <a:ext uri="{FF2B5EF4-FFF2-40B4-BE49-F238E27FC236}">
                <a16:creationId xmlns:a16="http://schemas.microsoft.com/office/drawing/2014/main" id="{7676D28B-19B7-E546-900B-0871DEA02187}"/>
              </a:ext>
            </a:extLst>
          </p:cNvPr>
          <p:cNvSpPr txBox="1">
            <a:spLocks noChangeArrowheads="1"/>
          </p:cNvSpPr>
          <p:nvPr/>
        </p:nvSpPr>
        <p:spPr bwMode="auto">
          <a:xfrm>
            <a:off x="4583114" y="3644901"/>
            <a:ext cx="5761037"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3" algn="r">
              <a:buFontTx/>
              <a:buChar char="•"/>
            </a:pPr>
            <a:r>
              <a:rPr lang="fr-FR" altLang="fr-FR" sz="1500"/>
              <a:t>être présent dans les sports phare</a:t>
            </a:r>
          </a:p>
          <a:p>
            <a:pPr lvl="2" algn="r">
              <a:buFontTx/>
              <a:buChar char="•"/>
            </a:pPr>
            <a:r>
              <a:rPr lang="fr-FR" altLang="fr-FR" sz="1500"/>
              <a:t>développer de nouveaux produits pour le grand public (usages non sportifs)</a:t>
            </a:r>
          </a:p>
          <a:p>
            <a:pPr lvl="2" algn="r">
              <a:buFontTx/>
              <a:buChar char="•"/>
            </a:pPr>
            <a:r>
              <a:rPr lang="fr-FR" altLang="fr-FR" sz="1500"/>
              <a:t>développer des produits dérivés. Ex : Adidas : cosmétiques, vêtements, montres, etc.)</a:t>
            </a:r>
          </a:p>
        </p:txBody>
      </p:sp>
      <p:sp>
        <p:nvSpPr>
          <p:cNvPr id="30746" name="Text Box 26">
            <a:extLst>
              <a:ext uri="{FF2B5EF4-FFF2-40B4-BE49-F238E27FC236}">
                <a16:creationId xmlns:a16="http://schemas.microsoft.com/office/drawing/2014/main" id="{10033459-AD52-6043-8FB7-626BCC583D8F}"/>
              </a:ext>
            </a:extLst>
          </p:cNvPr>
          <p:cNvSpPr txBox="1">
            <a:spLocks noChangeArrowheads="1"/>
          </p:cNvSpPr>
          <p:nvPr/>
        </p:nvSpPr>
        <p:spPr bwMode="auto">
          <a:xfrm>
            <a:off x="6888163" y="2852739"/>
            <a:ext cx="33845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1500"/>
              <a:t>Nike, Adidas et Puma</a:t>
            </a:r>
          </a:p>
        </p:txBody>
      </p:sp>
    </p:spTree>
    <p:extLst>
      <p:ext uri="{BB962C8B-B14F-4D97-AF65-F5344CB8AC3E}">
        <p14:creationId xmlns:p14="http://schemas.microsoft.com/office/powerpoint/2010/main" val="19966360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C9992AD8-365C-EB4A-8911-2306B50B2EF2}"/>
              </a:ext>
            </a:extLst>
          </p:cNvPr>
          <p:cNvSpPr>
            <a:spLocks noGrp="1" noChangeArrowheads="1"/>
          </p:cNvSpPr>
          <p:nvPr>
            <p:ph type="body" sz="half" idx="1"/>
          </p:nvPr>
        </p:nvSpPr>
        <p:spPr>
          <a:xfrm>
            <a:off x="1919289" y="908049"/>
            <a:ext cx="9003407" cy="4422775"/>
          </a:xfrm>
        </p:spPr>
        <p:txBody>
          <a:bodyPr>
            <a:normAutofit fontScale="92500" lnSpcReduction="10000"/>
          </a:bodyPr>
          <a:lstStyle/>
          <a:p>
            <a:pPr>
              <a:buClr>
                <a:srgbClr val="FF0000"/>
              </a:buClr>
            </a:pPr>
            <a:r>
              <a:rPr lang="fr-FR" altLang="fr-FR" dirty="0">
                <a:solidFill>
                  <a:srgbClr val="FF0000"/>
                </a:solidFill>
              </a:rPr>
              <a:t>Les partenaires techniques ou « fournisseurs officiels »</a:t>
            </a:r>
            <a:r>
              <a:rPr lang="fr-FR" altLang="fr-FR" sz="2800" b="1" dirty="0"/>
              <a:t> </a:t>
            </a:r>
            <a:endParaRPr lang="fr-FR" altLang="fr-FR" sz="2800" dirty="0"/>
          </a:p>
          <a:p>
            <a:pPr lvl="1">
              <a:buClr>
                <a:schemeClr val="tx1"/>
              </a:buClr>
              <a:buFont typeface="Wingdings" pitchFamily="2" charset="2"/>
              <a:buChar char="Ø"/>
            </a:pPr>
            <a:r>
              <a:rPr lang="fr-FR" altLang="fr-FR" sz="1500" dirty="0"/>
              <a:t>Ils fournissent du </a:t>
            </a:r>
            <a:r>
              <a:rPr lang="fr-FR" altLang="fr-FR" sz="1500" b="1" dirty="0"/>
              <a:t>matériel</a:t>
            </a:r>
            <a:r>
              <a:rPr lang="fr-FR" altLang="fr-FR" sz="1500" dirty="0"/>
              <a:t> pour les compétitions sportives.</a:t>
            </a:r>
          </a:p>
          <a:p>
            <a:pPr lvl="1">
              <a:buClr>
                <a:schemeClr val="tx1"/>
              </a:buClr>
              <a:buFont typeface="Wingdings" pitchFamily="2" charset="2"/>
              <a:buChar char="Ø"/>
            </a:pPr>
            <a:r>
              <a:rPr lang="fr-FR" altLang="fr-FR" sz="1500" dirty="0"/>
              <a:t>Différence d’avec les équipementiers :</a:t>
            </a:r>
          </a:p>
          <a:p>
            <a:pPr lvl="1">
              <a:buClr>
                <a:schemeClr val="tx1"/>
              </a:buClr>
              <a:buFont typeface="Wingdings" pitchFamily="2" charset="2"/>
              <a:buNone/>
            </a:pPr>
            <a:r>
              <a:rPr lang="fr-FR" altLang="fr-FR" sz="1500" dirty="0"/>
              <a:t>	Les partenaires techniques fournissent des produits non spécifiquement sportifs mais utiles pour l’organisation d’événements sportifs :</a:t>
            </a:r>
          </a:p>
          <a:p>
            <a:pPr lvl="2">
              <a:buClr>
                <a:schemeClr val="tx1"/>
              </a:buClr>
              <a:buFont typeface="Wingdings" pitchFamily="2" charset="2"/>
              <a:buChar char="Ø"/>
            </a:pPr>
            <a:r>
              <a:rPr lang="fr-FR" altLang="fr-FR" sz="1500" dirty="0"/>
              <a:t>chronomètres (Tag </a:t>
            </a:r>
            <a:r>
              <a:rPr lang="fr-FR" altLang="fr-FR" sz="1500" dirty="0" err="1"/>
              <a:t>Heuer</a:t>
            </a:r>
            <a:r>
              <a:rPr lang="fr-FR" altLang="fr-FR" sz="1500" dirty="0"/>
              <a:t>),</a:t>
            </a:r>
          </a:p>
          <a:p>
            <a:pPr lvl="2">
              <a:buClr>
                <a:schemeClr val="tx1"/>
              </a:buClr>
              <a:buFont typeface="Wingdings" pitchFamily="2" charset="2"/>
              <a:buChar char="Ø"/>
            </a:pPr>
            <a:r>
              <a:rPr lang="fr-FR" altLang="fr-FR" sz="1500" dirty="0"/>
              <a:t>boisson officielle (</a:t>
            </a:r>
            <a:r>
              <a:rPr lang="fr-FR" altLang="fr-FR" sz="1500" dirty="0" err="1"/>
              <a:t>Powerade</a:t>
            </a:r>
            <a:r>
              <a:rPr lang="fr-FR" altLang="fr-FR" sz="1500" dirty="0"/>
              <a:t>/Coca Cola),</a:t>
            </a:r>
          </a:p>
          <a:p>
            <a:pPr lvl="2">
              <a:buClr>
                <a:schemeClr val="tx1"/>
              </a:buClr>
              <a:buFont typeface="Wingdings" pitchFamily="2" charset="2"/>
              <a:buChar char="Ø"/>
            </a:pPr>
            <a:r>
              <a:rPr lang="fr-FR" altLang="fr-FR" sz="1500" dirty="0"/>
              <a:t>bâches (Doublet),</a:t>
            </a:r>
          </a:p>
          <a:p>
            <a:pPr lvl="2">
              <a:buClr>
                <a:schemeClr val="tx1"/>
              </a:buClr>
              <a:buFont typeface="Wingdings" pitchFamily="2" charset="2"/>
              <a:buChar char="Ø"/>
            </a:pPr>
            <a:r>
              <a:rPr lang="fr-FR" altLang="fr-FR" sz="1500" dirty="0"/>
              <a:t>infrastructure informatique (IBM),</a:t>
            </a:r>
          </a:p>
          <a:p>
            <a:pPr lvl="2">
              <a:buClr>
                <a:schemeClr val="tx1"/>
              </a:buClr>
              <a:buFont typeface="Wingdings" pitchFamily="2" charset="2"/>
              <a:buChar char="Ø"/>
            </a:pPr>
            <a:r>
              <a:rPr lang="fr-FR" altLang="fr-FR" sz="1500" dirty="0"/>
              <a:t>solutions d’hébergement (Sofitel </a:t>
            </a:r>
            <a:r>
              <a:rPr lang="fr-FR" altLang="fr-FR" sz="1500" dirty="0" err="1"/>
              <a:t>Hotels</a:t>
            </a:r>
            <a:r>
              <a:rPr lang="fr-FR" altLang="fr-FR" sz="1500" dirty="0"/>
              <a:t>),</a:t>
            </a:r>
          </a:p>
          <a:p>
            <a:pPr lvl="2">
              <a:buClr>
                <a:schemeClr val="tx1"/>
              </a:buClr>
              <a:buFont typeface="Wingdings" pitchFamily="2" charset="2"/>
              <a:buChar char="Ø"/>
            </a:pPr>
            <a:r>
              <a:rPr lang="fr-FR" altLang="fr-FR" sz="1500" dirty="0"/>
              <a:t>de transport (Air France),</a:t>
            </a:r>
          </a:p>
          <a:p>
            <a:pPr lvl="2">
              <a:buClr>
                <a:schemeClr val="tx1"/>
              </a:buClr>
              <a:buFont typeface="Wingdings" pitchFamily="2" charset="2"/>
              <a:buChar char="Ø"/>
            </a:pPr>
            <a:r>
              <a:rPr lang="fr-FR" altLang="fr-FR" sz="1500" dirty="0"/>
              <a:t>balises de positionnement pour les bateaux (Argos),</a:t>
            </a:r>
          </a:p>
          <a:p>
            <a:pPr lvl="2">
              <a:buClr>
                <a:schemeClr val="tx1"/>
              </a:buClr>
              <a:buFont typeface="Wingdings" pitchFamily="2" charset="2"/>
              <a:buChar char="Ø"/>
            </a:pPr>
            <a:r>
              <a:rPr lang="fr-FR" altLang="fr-FR" sz="1500" dirty="0"/>
              <a:t>location de voiture (Europcar),</a:t>
            </a:r>
          </a:p>
          <a:p>
            <a:pPr lvl="2">
              <a:buClr>
                <a:schemeClr val="tx1"/>
              </a:buClr>
              <a:buFont typeface="Wingdings" pitchFamily="2" charset="2"/>
              <a:buChar char="Ø"/>
            </a:pPr>
            <a:r>
              <a:rPr lang="fr-FR" altLang="fr-FR" sz="1500" dirty="0"/>
              <a:t>traiteur (</a:t>
            </a:r>
            <a:r>
              <a:rPr lang="fr-FR" altLang="fr-FR" sz="1500" dirty="0" err="1"/>
              <a:t>Lenôtre</a:t>
            </a:r>
            <a:r>
              <a:rPr lang="fr-FR" altLang="fr-FR" sz="1500" dirty="0"/>
              <a:t> Paris)</a:t>
            </a:r>
          </a:p>
          <a:p>
            <a:pPr lvl="2">
              <a:buClr>
                <a:schemeClr val="tx1"/>
              </a:buClr>
              <a:buFont typeface="Wingdings" pitchFamily="2" charset="2"/>
              <a:buChar char="Ø"/>
            </a:pPr>
            <a:r>
              <a:rPr lang="fr-FR" altLang="fr-FR" sz="1500" dirty="0"/>
              <a:t>Huiles pour moteurs (Mobil 1), etc.</a:t>
            </a:r>
          </a:p>
          <a:p>
            <a:pPr lvl="1">
              <a:buClr>
                <a:schemeClr val="tx1"/>
              </a:buClr>
              <a:buFont typeface="Wingdings" pitchFamily="2" charset="2"/>
              <a:buChar char="Ø"/>
            </a:pPr>
            <a:endParaRPr lang="fr-FR" altLang="fr-FR" sz="1500" dirty="0"/>
          </a:p>
          <a:p>
            <a:endParaRPr lang="fr-FR" altLang="fr-FR" sz="1500" dirty="0"/>
          </a:p>
          <a:p>
            <a:pPr>
              <a:buFontTx/>
              <a:buNone/>
            </a:pPr>
            <a:endParaRPr lang="fr-FR" altLang="fr-FR" sz="2800" dirty="0"/>
          </a:p>
        </p:txBody>
      </p:sp>
      <p:graphicFrame>
        <p:nvGraphicFramePr>
          <p:cNvPr id="38916" name="Object 4">
            <a:extLst>
              <a:ext uri="{FF2B5EF4-FFF2-40B4-BE49-F238E27FC236}">
                <a16:creationId xmlns:a16="http://schemas.microsoft.com/office/drawing/2014/main" id="{D9F04650-618D-6245-8C62-9FDA1C1A77B0}"/>
              </a:ext>
            </a:extLst>
          </p:cNvPr>
          <p:cNvGraphicFramePr>
            <a:graphicFrameLocks noGrp="1" noChangeAspect="1"/>
          </p:cNvGraphicFramePr>
          <p:nvPr>
            <p:ph sz="quarter" idx="2"/>
          </p:nvPr>
        </p:nvGraphicFramePr>
        <p:xfrm>
          <a:off x="7215189" y="1600200"/>
          <a:ext cx="1951037" cy="2185988"/>
        </p:xfrm>
        <a:graphic>
          <a:graphicData uri="http://schemas.openxmlformats.org/presentationml/2006/ole">
            <mc:AlternateContent xmlns:mc="http://schemas.openxmlformats.org/markup-compatibility/2006">
              <mc:Choice xmlns:v="urn:schemas-microsoft-com:vml" Requires="v">
                <p:oleObj name="Graphique" r:id="rId2" imgW="4051300" imgH="4533900" progId="MSGraph.Chart.8">
                  <p:embed followColorScheme="full"/>
                </p:oleObj>
              </mc:Choice>
              <mc:Fallback>
                <p:oleObj name="Graphique" r:id="rId2" imgW="4051300" imgH="4533900" progId="MSGraph.Chart.8">
                  <p:embed followColorScheme="full"/>
                  <p:pic>
                    <p:nvPicPr>
                      <p:cNvPr id="38916" name="Object 4">
                        <a:extLst>
                          <a:ext uri="{FF2B5EF4-FFF2-40B4-BE49-F238E27FC236}">
                            <a16:creationId xmlns:a16="http://schemas.microsoft.com/office/drawing/2014/main" id="{D9F04650-618D-6245-8C62-9FDA1C1A7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9" y="1600200"/>
                        <a:ext cx="1951037" cy="2185988"/>
                      </a:xfrm>
                      <a:prstGeom prst="rect">
                        <a:avLst/>
                      </a:prstGeom>
                    </p:spPr>
                  </p:pic>
                </p:oleObj>
              </mc:Fallback>
            </mc:AlternateContent>
          </a:graphicData>
        </a:graphic>
      </p:graphicFrame>
      <p:pic>
        <p:nvPicPr>
          <p:cNvPr id="38922" name="Picture 10" descr="air_france_logo">
            <a:extLst>
              <a:ext uri="{FF2B5EF4-FFF2-40B4-BE49-F238E27FC236}">
                <a16:creationId xmlns:a16="http://schemas.microsoft.com/office/drawing/2014/main" id="{201CF53D-257A-3441-8DD6-384D4E10D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1" y="5876925"/>
            <a:ext cx="1076325" cy="285750"/>
          </a:xfrm>
          <a:prstGeom prst="rect">
            <a:avLst/>
          </a:prstGeom>
          <a:noFill/>
          <a:extLst>
            <a:ext uri="{909E8E84-426E-40DD-AFC4-6F175D3DCCD1}">
              <a14:hiddenFill xmlns:a14="http://schemas.microsoft.com/office/drawing/2010/main">
                <a:solidFill>
                  <a:srgbClr val="FFFFFF"/>
                </a:solidFill>
              </a14:hiddenFill>
            </a:ext>
          </a:extLst>
        </p:spPr>
      </p:pic>
      <p:pic>
        <p:nvPicPr>
          <p:cNvPr id="38923" name="Picture 11" descr="doublet_logo">
            <a:extLst>
              <a:ext uri="{FF2B5EF4-FFF2-40B4-BE49-F238E27FC236}">
                <a16:creationId xmlns:a16="http://schemas.microsoft.com/office/drawing/2014/main" id="{FF65B7DC-83E5-5A44-8BF4-10E7E4F28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76" y="5734051"/>
            <a:ext cx="15144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38924" name="Picture 12" descr="Europcar_logo">
            <a:extLst>
              <a:ext uri="{FF2B5EF4-FFF2-40B4-BE49-F238E27FC236}">
                <a16:creationId xmlns:a16="http://schemas.microsoft.com/office/drawing/2014/main" id="{60CFFE9F-FBC6-F541-B318-A643E428B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813" y="5805488"/>
            <a:ext cx="1047750" cy="342900"/>
          </a:xfrm>
          <a:prstGeom prst="rect">
            <a:avLst/>
          </a:prstGeom>
          <a:noFill/>
          <a:extLst>
            <a:ext uri="{909E8E84-426E-40DD-AFC4-6F175D3DCCD1}">
              <a14:hiddenFill xmlns:a14="http://schemas.microsoft.com/office/drawing/2010/main">
                <a:solidFill>
                  <a:srgbClr val="FFFFFF"/>
                </a:solidFill>
              </a14:hiddenFill>
            </a:ext>
          </a:extLst>
        </p:spPr>
      </p:pic>
      <p:pic>
        <p:nvPicPr>
          <p:cNvPr id="38925" name="Picture 13" descr="Evian_logo">
            <a:extLst>
              <a:ext uri="{FF2B5EF4-FFF2-40B4-BE49-F238E27FC236}">
                <a16:creationId xmlns:a16="http://schemas.microsoft.com/office/drawing/2014/main" id="{F05B7592-36FD-9C4C-91F6-10CA3FD6F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0776" y="5411788"/>
            <a:ext cx="1241425" cy="831850"/>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kirisun_logo">
            <a:extLst>
              <a:ext uri="{FF2B5EF4-FFF2-40B4-BE49-F238E27FC236}">
                <a16:creationId xmlns:a16="http://schemas.microsoft.com/office/drawing/2014/main" id="{E644E790-BBF8-1F48-9EAE-66886EA103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0639" y="5683250"/>
            <a:ext cx="1335087" cy="554038"/>
          </a:xfrm>
          <a:prstGeom prst="rect">
            <a:avLst/>
          </a:prstGeom>
          <a:noFill/>
          <a:extLst>
            <a:ext uri="{909E8E84-426E-40DD-AFC4-6F175D3DCCD1}">
              <a14:hiddenFill xmlns:a14="http://schemas.microsoft.com/office/drawing/2010/main">
                <a:solidFill>
                  <a:srgbClr val="FFFFFF"/>
                </a:solidFill>
              </a14:hiddenFill>
            </a:ext>
          </a:extLst>
        </p:spPr>
      </p:pic>
      <p:pic>
        <p:nvPicPr>
          <p:cNvPr id="38927" name="Picture 15" descr="Novotel_logo">
            <a:extLst>
              <a:ext uri="{FF2B5EF4-FFF2-40B4-BE49-F238E27FC236}">
                <a16:creationId xmlns:a16="http://schemas.microsoft.com/office/drawing/2014/main" id="{B87461F1-6535-7747-BAD5-29364ACE2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4963" y="5734050"/>
            <a:ext cx="1047750" cy="476250"/>
          </a:xfrm>
          <a:prstGeom prst="rect">
            <a:avLst/>
          </a:prstGeom>
          <a:noFill/>
          <a:extLst>
            <a:ext uri="{909E8E84-426E-40DD-AFC4-6F175D3DCCD1}">
              <a14:hiddenFill xmlns:a14="http://schemas.microsoft.com/office/drawing/2010/main">
                <a:solidFill>
                  <a:srgbClr val="FFFFFF"/>
                </a:solidFill>
              </a14:hiddenFill>
            </a:ext>
          </a:extLst>
        </p:spPr>
      </p:pic>
      <p:sp>
        <p:nvSpPr>
          <p:cNvPr id="38930" name="Text Box 18">
            <a:extLst>
              <a:ext uri="{FF2B5EF4-FFF2-40B4-BE49-F238E27FC236}">
                <a16:creationId xmlns:a16="http://schemas.microsoft.com/office/drawing/2014/main" id="{D49B9A5A-51B5-E847-8FF1-B6E998DFF1BB}"/>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38931" name="Text Box 19">
            <a:extLst>
              <a:ext uri="{FF2B5EF4-FFF2-40B4-BE49-F238E27FC236}">
                <a16:creationId xmlns:a16="http://schemas.microsoft.com/office/drawing/2014/main" id="{27119D0B-8DB7-BC47-9869-0C23196A3640}"/>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entreprises</a:t>
            </a:r>
          </a:p>
        </p:txBody>
      </p:sp>
    </p:spTree>
    <p:extLst>
      <p:ext uri="{BB962C8B-B14F-4D97-AF65-F5344CB8AC3E}">
        <p14:creationId xmlns:p14="http://schemas.microsoft.com/office/powerpoint/2010/main" val="353670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BE44FA6F-7E27-F140-AC02-5EC1A2DE7965}"/>
              </a:ext>
            </a:extLst>
          </p:cNvPr>
          <p:cNvSpPr>
            <a:spLocks noGrp="1"/>
          </p:cNvSpPr>
          <p:nvPr>
            <p:ph type="title"/>
          </p:nvPr>
        </p:nvSpPr>
        <p:spPr>
          <a:xfrm>
            <a:off x="2209800" y="812800"/>
            <a:ext cx="7772400" cy="736600"/>
          </a:xfrm>
        </p:spPr>
        <p:txBody>
          <a:bodyPr/>
          <a:lstStyle/>
          <a:p>
            <a:pPr eaLnBrk="1" hangingPunct="1"/>
            <a:r>
              <a:rPr lang="fr-FR" altLang="fr-FR" dirty="0">
                <a:ea typeface="ＭＳ Ｐゴシック" panose="020B0600070205080204" pitchFamily="34" charset="-128"/>
              </a:rPr>
              <a:t>Définition</a:t>
            </a:r>
          </a:p>
        </p:txBody>
      </p:sp>
      <p:sp>
        <p:nvSpPr>
          <p:cNvPr id="39938" name="Rectangle 3">
            <a:extLst>
              <a:ext uri="{FF2B5EF4-FFF2-40B4-BE49-F238E27FC236}">
                <a16:creationId xmlns:a16="http://schemas.microsoft.com/office/drawing/2014/main" id="{8A855C9B-DE12-154D-BA26-28DF5D029BCE}"/>
              </a:ext>
            </a:extLst>
          </p:cNvPr>
          <p:cNvSpPr>
            <a:spLocks noGrp="1"/>
          </p:cNvSpPr>
          <p:nvPr>
            <p:ph idx="1"/>
          </p:nvPr>
        </p:nvSpPr>
        <p:spPr>
          <a:xfrm>
            <a:off x="2209800" y="1676400"/>
            <a:ext cx="7772400" cy="533400"/>
          </a:xfrm>
        </p:spPr>
        <p:txBody>
          <a:bodyPr/>
          <a:lstStyle/>
          <a:p>
            <a:pPr eaLnBrk="1" hangingPunct="1">
              <a:lnSpc>
                <a:spcPct val="90000"/>
              </a:lnSpc>
            </a:pPr>
            <a:r>
              <a:rPr lang="fr-FR" altLang="fr-FR">
                <a:ea typeface="ＭＳ Ｐゴシック" panose="020B0600070205080204" pitchFamily="34" charset="-128"/>
              </a:rPr>
              <a:t>Démarche du marketing</a:t>
            </a:r>
          </a:p>
        </p:txBody>
      </p:sp>
      <p:sp>
        <p:nvSpPr>
          <p:cNvPr id="39939" name="Espace réservé du numéro de diapositive 3">
            <a:extLst>
              <a:ext uri="{FF2B5EF4-FFF2-40B4-BE49-F238E27FC236}">
                <a16:creationId xmlns:a16="http://schemas.microsoft.com/office/drawing/2014/main" id="{3791FB35-EB2E-FF4A-B81B-C2939072BB6B}"/>
              </a:ext>
            </a:extLst>
          </p:cNvPr>
          <p:cNvSpPr>
            <a:spLocks noGrp="1"/>
          </p:cNvSpPr>
          <p:nvPr>
            <p:ph type="sldNum" sz="quarter" idx="4294967295"/>
          </p:nvPr>
        </p:nvSpPr>
        <p:spPr bwMode="auto">
          <a:xfrm>
            <a:off x="9829800" y="242889"/>
            <a:ext cx="554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l"/>
            <a:fld id="{9675A5C9-7316-B642-8A74-2E9EA6F7F218}" type="slidenum">
              <a:rPr lang="en-US" altLang="fr-FR" sz="1800">
                <a:solidFill>
                  <a:schemeClr val="bg1"/>
                </a:solidFill>
              </a:rPr>
              <a:pPr algn="l"/>
              <a:t>9</a:t>
            </a:fld>
            <a:endParaRPr lang="en-US" altLang="fr-FR" sz="1800">
              <a:solidFill>
                <a:schemeClr val="bg1"/>
              </a:solidFill>
            </a:endParaRPr>
          </a:p>
        </p:txBody>
      </p:sp>
      <p:sp>
        <p:nvSpPr>
          <p:cNvPr id="39940" name="Text Box 4">
            <a:extLst>
              <a:ext uri="{FF2B5EF4-FFF2-40B4-BE49-F238E27FC236}">
                <a16:creationId xmlns:a16="http://schemas.microsoft.com/office/drawing/2014/main" id="{EA25F942-185B-7542-B1BE-6DA85A77AF69}"/>
              </a:ext>
            </a:extLst>
          </p:cNvPr>
          <p:cNvSpPr txBox="1">
            <a:spLocks noChangeArrowheads="1"/>
          </p:cNvSpPr>
          <p:nvPr/>
        </p:nvSpPr>
        <p:spPr bwMode="auto">
          <a:xfrm>
            <a:off x="3276601" y="2568576"/>
            <a:ext cx="1736725" cy="8604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tx2"/>
                </a:solidFill>
              </a:rPr>
              <a:t>Détecter les</a:t>
            </a:r>
          </a:p>
          <a:p>
            <a:pPr algn="ctr"/>
            <a:r>
              <a:rPr lang="fr-FR" altLang="fr-FR" sz="2400" b="1">
                <a:solidFill>
                  <a:schemeClr val="tx2"/>
                </a:solidFill>
              </a:rPr>
              <a:t>besoins</a:t>
            </a:r>
            <a:endParaRPr lang="fr-FR" altLang="fr-FR" sz="2400"/>
          </a:p>
        </p:txBody>
      </p:sp>
      <p:sp>
        <p:nvSpPr>
          <p:cNvPr id="39941" name="Text Box 5">
            <a:extLst>
              <a:ext uri="{FF2B5EF4-FFF2-40B4-BE49-F238E27FC236}">
                <a16:creationId xmlns:a16="http://schemas.microsoft.com/office/drawing/2014/main" id="{B879E979-3CF5-8949-9090-F4B0E099957A}"/>
              </a:ext>
            </a:extLst>
          </p:cNvPr>
          <p:cNvSpPr txBox="1">
            <a:spLocks noChangeArrowheads="1"/>
          </p:cNvSpPr>
          <p:nvPr/>
        </p:nvSpPr>
        <p:spPr bwMode="auto">
          <a:xfrm>
            <a:off x="2397125" y="3962400"/>
            <a:ext cx="3379788" cy="1225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tx2"/>
                </a:solidFill>
              </a:rPr>
              <a:t>Définir une</a:t>
            </a:r>
          </a:p>
          <a:p>
            <a:pPr algn="ctr"/>
            <a:r>
              <a:rPr lang="fr-FR" altLang="fr-FR" sz="2400" b="1">
                <a:solidFill>
                  <a:schemeClr val="tx2"/>
                </a:solidFill>
              </a:rPr>
              <a:t>politique générale</a:t>
            </a:r>
          </a:p>
          <a:p>
            <a:pPr algn="ctr"/>
            <a:r>
              <a:rPr lang="fr-FR" altLang="fr-FR" sz="2400" b="1">
                <a:solidFill>
                  <a:schemeClr val="tx2"/>
                </a:solidFill>
              </a:rPr>
              <a:t>et des choix stratégiques</a:t>
            </a:r>
            <a:endParaRPr lang="fr-FR" altLang="fr-FR" sz="2400"/>
          </a:p>
        </p:txBody>
      </p:sp>
      <p:sp>
        <p:nvSpPr>
          <p:cNvPr id="39942" name="Text Box 7">
            <a:extLst>
              <a:ext uri="{FF2B5EF4-FFF2-40B4-BE49-F238E27FC236}">
                <a16:creationId xmlns:a16="http://schemas.microsoft.com/office/drawing/2014/main" id="{94C01649-3864-3545-B087-C03351792ADF}"/>
              </a:ext>
            </a:extLst>
          </p:cNvPr>
          <p:cNvSpPr txBox="1">
            <a:spLocks noChangeArrowheads="1"/>
          </p:cNvSpPr>
          <p:nvPr/>
        </p:nvSpPr>
        <p:spPr bwMode="auto">
          <a:xfrm>
            <a:off x="8039126" y="2590801"/>
            <a:ext cx="782587" cy="46166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tx2"/>
                </a:solidFill>
              </a:rPr>
              <a:t>Agir</a:t>
            </a:r>
            <a:endParaRPr lang="fr-FR" altLang="fr-FR" sz="2400"/>
          </a:p>
        </p:txBody>
      </p:sp>
      <p:sp>
        <p:nvSpPr>
          <p:cNvPr id="39943" name="Text Box 8">
            <a:extLst>
              <a:ext uri="{FF2B5EF4-FFF2-40B4-BE49-F238E27FC236}">
                <a16:creationId xmlns:a16="http://schemas.microsoft.com/office/drawing/2014/main" id="{A6062061-76E9-BB4F-A4CD-7D9EA78C48C4}"/>
              </a:ext>
            </a:extLst>
          </p:cNvPr>
          <p:cNvSpPr txBox="1">
            <a:spLocks noChangeArrowheads="1"/>
          </p:cNvSpPr>
          <p:nvPr/>
        </p:nvSpPr>
        <p:spPr bwMode="auto">
          <a:xfrm>
            <a:off x="7748401" y="4000501"/>
            <a:ext cx="1483098" cy="46166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tx2"/>
                </a:solidFill>
              </a:rPr>
              <a:t>Contrôler</a:t>
            </a:r>
            <a:endParaRPr lang="fr-FR" altLang="fr-FR" sz="2400"/>
          </a:p>
        </p:txBody>
      </p:sp>
      <p:sp>
        <p:nvSpPr>
          <p:cNvPr id="39944" name="Text Box 10">
            <a:extLst>
              <a:ext uri="{FF2B5EF4-FFF2-40B4-BE49-F238E27FC236}">
                <a16:creationId xmlns:a16="http://schemas.microsoft.com/office/drawing/2014/main" id="{2C42FB6F-DF27-224F-8F95-D4D362922529}"/>
              </a:ext>
            </a:extLst>
          </p:cNvPr>
          <p:cNvSpPr txBox="1">
            <a:spLocks noChangeArrowheads="1"/>
          </p:cNvSpPr>
          <p:nvPr/>
        </p:nvSpPr>
        <p:spPr bwMode="auto">
          <a:xfrm>
            <a:off x="2514600" y="5715000"/>
            <a:ext cx="310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folHlink"/>
                </a:solidFill>
              </a:rPr>
              <a:t>Marketing stratégique</a:t>
            </a:r>
            <a:endParaRPr lang="fr-FR" altLang="fr-FR" sz="2400"/>
          </a:p>
        </p:txBody>
      </p:sp>
      <p:sp>
        <p:nvSpPr>
          <p:cNvPr id="39945" name="Text Box 11">
            <a:extLst>
              <a:ext uri="{FF2B5EF4-FFF2-40B4-BE49-F238E27FC236}">
                <a16:creationId xmlns:a16="http://schemas.microsoft.com/office/drawing/2014/main" id="{BC3F7ABF-0FC0-5A45-BAE1-3F2E673D2998}"/>
              </a:ext>
            </a:extLst>
          </p:cNvPr>
          <p:cNvSpPr txBox="1">
            <a:spLocks noChangeArrowheads="1"/>
          </p:cNvSpPr>
          <p:nvPr/>
        </p:nvSpPr>
        <p:spPr bwMode="auto">
          <a:xfrm>
            <a:off x="7086600" y="5715000"/>
            <a:ext cx="329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pitchFamily="2" charset="0"/>
                <a:ea typeface="ＭＳ Ｐゴシック" panose="020B0600070205080204" pitchFamily="34" charset="-128"/>
              </a:defRPr>
            </a:lvl1pPr>
            <a:lvl2pPr marL="37931725" indent="-37474525">
              <a:defRPr>
                <a:solidFill>
                  <a:schemeClr val="tx1"/>
                </a:solidFill>
                <a:latin typeface="Times" pitchFamily="2" charset="0"/>
                <a:ea typeface="ＭＳ Ｐゴシック" panose="020B0600070205080204" pitchFamily="34" charset="-128"/>
              </a:defRPr>
            </a:lvl2pPr>
            <a:lvl3pPr marL="1143000" indent="-228600">
              <a:defRPr>
                <a:solidFill>
                  <a:schemeClr val="tx1"/>
                </a:solidFill>
                <a:latin typeface="Times" pitchFamily="2" charset="0"/>
                <a:ea typeface="ＭＳ Ｐゴシック" panose="020B0600070205080204" pitchFamily="34" charset="-128"/>
              </a:defRPr>
            </a:lvl3pPr>
            <a:lvl4pPr marL="1600200" indent="-228600">
              <a:defRPr>
                <a:solidFill>
                  <a:schemeClr val="tx1"/>
                </a:solidFill>
                <a:latin typeface="Times" pitchFamily="2" charset="0"/>
                <a:ea typeface="ＭＳ Ｐゴシック" panose="020B0600070205080204" pitchFamily="34" charset="-128"/>
              </a:defRPr>
            </a:lvl4pPr>
            <a:lvl5pPr marL="2057400" indent="-228600">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itchFamily="2" charset="0"/>
                <a:ea typeface="ＭＳ Ｐゴシック" panose="020B0600070205080204" pitchFamily="34" charset="-128"/>
              </a:defRPr>
            </a:lvl9pPr>
          </a:lstStyle>
          <a:p>
            <a:pPr algn="ctr"/>
            <a:r>
              <a:rPr lang="fr-FR" altLang="fr-FR" sz="2400" b="1">
                <a:solidFill>
                  <a:schemeClr val="folHlink"/>
                </a:solidFill>
              </a:rPr>
              <a:t>Marketing opérationnel</a:t>
            </a:r>
            <a:endParaRPr lang="fr-FR" altLang="fr-FR" sz="2400"/>
          </a:p>
        </p:txBody>
      </p:sp>
      <p:sp>
        <p:nvSpPr>
          <p:cNvPr id="39946" name="Line 12">
            <a:extLst>
              <a:ext uri="{FF2B5EF4-FFF2-40B4-BE49-F238E27FC236}">
                <a16:creationId xmlns:a16="http://schemas.microsoft.com/office/drawing/2014/main" id="{81A62378-D882-C14A-A773-E30C009D8537}"/>
              </a:ext>
            </a:extLst>
          </p:cNvPr>
          <p:cNvSpPr>
            <a:spLocks noChangeShapeType="1"/>
          </p:cNvSpPr>
          <p:nvPr/>
        </p:nvSpPr>
        <p:spPr bwMode="auto">
          <a:xfrm>
            <a:off x="4114800" y="3429000"/>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9947" name="Line 13">
            <a:extLst>
              <a:ext uri="{FF2B5EF4-FFF2-40B4-BE49-F238E27FC236}">
                <a16:creationId xmlns:a16="http://schemas.microsoft.com/office/drawing/2014/main" id="{1639C77A-3695-774A-8977-DE63F178E570}"/>
              </a:ext>
            </a:extLst>
          </p:cNvPr>
          <p:cNvSpPr>
            <a:spLocks noChangeShapeType="1"/>
          </p:cNvSpPr>
          <p:nvPr/>
        </p:nvSpPr>
        <p:spPr bwMode="auto">
          <a:xfrm>
            <a:off x="8458200" y="3124200"/>
            <a:ext cx="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9948" name="Line 14">
            <a:extLst>
              <a:ext uri="{FF2B5EF4-FFF2-40B4-BE49-F238E27FC236}">
                <a16:creationId xmlns:a16="http://schemas.microsoft.com/office/drawing/2014/main" id="{78A4E944-8826-CB46-A535-06191807A310}"/>
              </a:ext>
            </a:extLst>
          </p:cNvPr>
          <p:cNvSpPr>
            <a:spLocks noChangeShapeType="1"/>
          </p:cNvSpPr>
          <p:nvPr/>
        </p:nvSpPr>
        <p:spPr bwMode="auto">
          <a:xfrm>
            <a:off x="5867400" y="4648200"/>
            <a:ext cx="609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9949" name="Line 15">
            <a:extLst>
              <a:ext uri="{FF2B5EF4-FFF2-40B4-BE49-F238E27FC236}">
                <a16:creationId xmlns:a16="http://schemas.microsoft.com/office/drawing/2014/main" id="{97AB2BD4-947A-F041-B2DB-E0610EDDB8FE}"/>
              </a:ext>
            </a:extLst>
          </p:cNvPr>
          <p:cNvSpPr>
            <a:spLocks noChangeShapeType="1"/>
          </p:cNvSpPr>
          <p:nvPr/>
        </p:nvSpPr>
        <p:spPr bwMode="auto">
          <a:xfrm flipV="1">
            <a:off x="6477000" y="2819400"/>
            <a:ext cx="0" cy="1828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9950" name="Line 16">
            <a:extLst>
              <a:ext uri="{FF2B5EF4-FFF2-40B4-BE49-F238E27FC236}">
                <a16:creationId xmlns:a16="http://schemas.microsoft.com/office/drawing/2014/main" id="{F69C1E59-839A-F048-BC67-FE7C6BEC68B5}"/>
              </a:ext>
            </a:extLst>
          </p:cNvPr>
          <p:cNvSpPr>
            <a:spLocks noChangeShapeType="1"/>
          </p:cNvSpPr>
          <p:nvPr/>
        </p:nvSpPr>
        <p:spPr bwMode="auto">
          <a:xfrm>
            <a:off x="6477000" y="2819400"/>
            <a:ext cx="1524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3343861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4759E157-C891-084E-BA8D-A6C5635388B3}"/>
              </a:ext>
            </a:extLst>
          </p:cNvPr>
          <p:cNvSpPr>
            <a:spLocks noGrp="1" noChangeArrowheads="1"/>
          </p:cNvSpPr>
          <p:nvPr>
            <p:ph type="body" sz="half" idx="1"/>
          </p:nvPr>
        </p:nvSpPr>
        <p:spPr>
          <a:xfrm>
            <a:off x="1847851" y="1052514"/>
            <a:ext cx="8640763" cy="1081087"/>
          </a:xfrm>
        </p:spPr>
        <p:txBody>
          <a:bodyPr/>
          <a:lstStyle/>
          <a:p>
            <a:pPr>
              <a:buClr>
                <a:srgbClr val="FF0000"/>
              </a:buClr>
            </a:pPr>
            <a:r>
              <a:rPr lang="fr-FR" altLang="fr-FR">
                <a:solidFill>
                  <a:srgbClr val="FF0000"/>
                </a:solidFill>
              </a:rPr>
              <a:t>Les partenaires d’image ou « sponsors » ou « partenaires officiels »</a:t>
            </a:r>
            <a:r>
              <a:rPr lang="fr-FR" altLang="fr-FR" sz="2800" b="1"/>
              <a:t> </a:t>
            </a:r>
            <a:endParaRPr lang="fr-FR" altLang="fr-FR" sz="2800"/>
          </a:p>
          <a:p>
            <a:pPr lvl="1">
              <a:buClr>
                <a:schemeClr val="tx1"/>
              </a:buClr>
              <a:buFont typeface="Wingdings" pitchFamily="2" charset="2"/>
              <a:buChar char="Ø"/>
            </a:pPr>
            <a:r>
              <a:rPr lang="fr-FR" altLang="fr-FR" sz="1500"/>
              <a:t>Ils sponsorisent (apport en </a:t>
            </a:r>
            <a:r>
              <a:rPr lang="fr-FR" altLang="fr-FR" sz="1500" b="1"/>
              <a:t>cash</a:t>
            </a:r>
            <a:r>
              <a:rPr lang="fr-FR" altLang="fr-FR" sz="1500"/>
              <a:t>) les manifestations sportives/les équipes/clubs/sportifs pour associer leur marque à un sport ou à un événement en particulier</a:t>
            </a:r>
            <a:r>
              <a:rPr lang="fr-FR" altLang="fr-FR" sz="1700"/>
              <a:t>.</a:t>
            </a:r>
          </a:p>
          <a:p>
            <a:pPr lvl="1">
              <a:buClr>
                <a:schemeClr val="tx1"/>
              </a:buClr>
              <a:buFont typeface="Wingdings" pitchFamily="2" charset="2"/>
              <a:buChar char="Ø"/>
            </a:pPr>
            <a:endParaRPr lang="fr-FR" altLang="fr-FR" sz="1500"/>
          </a:p>
          <a:p>
            <a:endParaRPr lang="fr-FR" altLang="fr-FR" sz="1500"/>
          </a:p>
          <a:p>
            <a:pPr>
              <a:buFontTx/>
              <a:buNone/>
            </a:pPr>
            <a:endParaRPr lang="fr-FR" altLang="fr-FR" sz="2800"/>
          </a:p>
        </p:txBody>
      </p:sp>
      <p:graphicFrame>
        <p:nvGraphicFramePr>
          <p:cNvPr id="39940" name="Object 4">
            <a:extLst>
              <a:ext uri="{FF2B5EF4-FFF2-40B4-BE49-F238E27FC236}">
                <a16:creationId xmlns:a16="http://schemas.microsoft.com/office/drawing/2014/main" id="{30AE61ED-1346-D044-A55C-6166BA6495C7}"/>
              </a:ext>
            </a:extLst>
          </p:cNvPr>
          <p:cNvGraphicFramePr>
            <a:graphicFrameLocks noGrp="1" noChangeAspect="1"/>
          </p:cNvGraphicFramePr>
          <p:nvPr>
            <p:ph sz="quarter" idx="2"/>
          </p:nvPr>
        </p:nvGraphicFramePr>
        <p:xfrm>
          <a:off x="7215189" y="1600200"/>
          <a:ext cx="1951037" cy="2185988"/>
        </p:xfrm>
        <a:graphic>
          <a:graphicData uri="http://schemas.openxmlformats.org/presentationml/2006/ole">
            <mc:AlternateContent xmlns:mc="http://schemas.openxmlformats.org/markup-compatibility/2006">
              <mc:Choice xmlns:v="urn:schemas-microsoft-com:vml" Requires="v">
                <p:oleObj name="Graphique" r:id="rId2" imgW="4051300" imgH="4533900" progId="MSGraph.Chart.8">
                  <p:embed followColorScheme="full"/>
                </p:oleObj>
              </mc:Choice>
              <mc:Fallback>
                <p:oleObj name="Graphique" r:id="rId2" imgW="4051300" imgH="4533900" progId="MSGraph.Chart.8">
                  <p:embed followColorScheme="full"/>
                  <p:pic>
                    <p:nvPicPr>
                      <p:cNvPr id="39940" name="Object 4">
                        <a:extLst>
                          <a:ext uri="{FF2B5EF4-FFF2-40B4-BE49-F238E27FC236}">
                            <a16:creationId xmlns:a16="http://schemas.microsoft.com/office/drawing/2014/main" id="{30AE61ED-1346-D044-A55C-6166BA649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9" y="1600200"/>
                        <a:ext cx="1951037" cy="2185988"/>
                      </a:xfrm>
                      <a:prstGeom prst="rect">
                        <a:avLst/>
                      </a:prstGeom>
                    </p:spPr>
                  </p:pic>
                </p:oleObj>
              </mc:Fallback>
            </mc:AlternateContent>
          </a:graphicData>
        </a:graphic>
      </p:graphicFrame>
      <p:sp>
        <p:nvSpPr>
          <p:cNvPr id="39948" name="Text Box 12">
            <a:extLst>
              <a:ext uri="{FF2B5EF4-FFF2-40B4-BE49-F238E27FC236}">
                <a16:creationId xmlns:a16="http://schemas.microsoft.com/office/drawing/2014/main" id="{A23CB951-4553-7342-971D-97F805796886}"/>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39949" name="Text Box 13">
            <a:extLst>
              <a:ext uri="{FF2B5EF4-FFF2-40B4-BE49-F238E27FC236}">
                <a16:creationId xmlns:a16="http://schemas.microsoft.com/office/drawing/2014/main" id="{5F2BBFAA-754D-B44F-82A8-7C9D9F352C68}"/>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entreprises</a:t>
            </a:r>
          </a:p>
        </p:txBody>
      </p:sp>
      <p:pic>
        <p:nvPicPr>
          <p:cNvPr id="39950" name="Picture 14" descr="bnp_logo">
            <a:extLst>
              <a:ext uri="{FF2B5EF4-FFF2-40B4-BE49-F238E27FC236}">
                <a16:creationId xmlns:a16="http://schemas.microsoft.com/office/drawing/2014/main" id="{E7DDD10E-FCF4-9249-B43C-D954FA168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2349500"/>
            <a:ext cx="13811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39951" name="Picture 15" descr="fond-logoRG">
            <a:extLst>
              <a:ext uri="{FF2B5EF4-FFF2-40B4-BE49-F238E27FC236}">
                <a16:creationId xmlns:a16="http://schemas.microsoft.com/office/drawing/2014/main" id="{3868B7E4-9795-AD4A-966A-53AB3265A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914" y="2422526"/>
            <a:ext cx="1436687" cy="887413"/>
          </a:xfrm>
          <a:prstGeom prst="rect">
            <a:avLst/>
          </a:prstGeom>
          <a:noFill/>
          <a:extLst>
            <a:ext uri="{909E8E84-426E-40DD-AFC4-6F175D3DCCD1}">
              <a14:hiddenFill xmlns:a14="http://schemas.microsoft.com/office/drawing/2010/main">
                <a:solidFill>
                  <a:srgbClr val="FFFFFF"/>
                </a:solidFill>
              </a14:hiddenFill>
            </a:ext>
          </a:extLst>
        </p:spPr>
      </p:pic>
      <p:pic>
        <p:nvPicPr>
          <p:cNvPr id="39952" name="Picture 16" descr="coca-cola-logo-770604">
            <a:extLst>
              <a:ext uri="{FF2B5EF4-FFF2-40B4-BE49-F238E27FC236}">
                <a16:creationId xmlns:a16="http://schemas.microsoft.com/office/drawing/2014/main" id="{5B0F9DAE-635D-014B-B0E4-5852CB078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8" y="3573463"/>
            <a:ext cx="766762" cy="762000"/>
          </a:xfrm>
          <a:prstGeom prst="rect">
            <a:avLst/>
          </a:prstGeom>
          <a:noFill/>
          <a:extLst>
            <a:ext uri="{909E8E84-426E-40DD-AFC4-6F175D3DCCD1}">
              <a14:hiddenFill xmlns:a14="http://schemas.microsoft.com/office/drawing/2010/main">
                <a:solidFill>
                  <a:srgbClr val="FFFFFF"/>
                </a:solidFill>
              </a14:hiddenFill>
            </a:ext>
          </a:extLst>
        </p:spPr>
      </p:pic>
      <p:pic>
        <p:nvPicPr>
          <p:cNvPr id="39953" name="Picture 17" descr="cio_logo">
            <a:extLst>
              <a:ext uri="{FF2B5EF4-FFF2-40B4-BE49-F238E27FC236}">
                <a16:creationId xmlns:a16="http://schemas.microsoft.com/office/drawing/2014/main" id="{4286F737-5073-FE4D-B084-664D13A185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914" y="3789364"/>
            <a:ext cx="917575" cy="420687"/>
          </a:xfrm>
          <a:prstGeom prst="rect">
            <a:avLst/>
          </a:prstGeom>
          <a:noFill/>
          <a:extLst>
            <a:ext uri="{909E8E84-426E-40DD-AFC4-6F175D3DCCD1}">
              <a14:hiddenFill xmlns:a14="http://schemas.microsoft.com/office/drawing/2010/main">
                <a:solidFill>
                  <a:srgbClr val="FFFFFF"/>
                </a:solidFill>
              </a14:hiddenFill>
            </a:ext>
          </a:extLst>
        </p:spPr>
      </p:pic>
      <p:pic>
        <p:nvPicPr>
          <p:cNvPr id="39954" name="Picture 18" descr="orange">
            <a:extLst>
              <a:ext uri="{FF2B5EF4-FFF2-40B4-BE49-F238E27FC236}">
                <a16:creationId xmlns:a16="http://schemas.microsoft.com/office/drawing/2014/main" id="{B28B9AF0-AEFB-4042-B2EB-C6FE9413E8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314" y="4797426"/>
            <a:ext cx="625475" cy="625475"/>
          </a:xfrm>
          <a:prstGeom prst="rect">
            <a:avLst/>
          </a:prstGeom>
          <a:noFill/>
          <a:extLst>
            <a:ext uri="{909E8E84-426E-40DD-AFC4-6F175D3DCCD1}">
              <a14:hiddenFill xmlns:a14="http://schemas.microsoft.com/office/drawing/2010/main">
                <a:solidFill>
                  <a:srgbClr val="FFFFFF"/>
                </a:solidFill>
              </a14:hiddenFill>
            </a:ext>
          </a:extLst>
        </p:spPr>
      </p:pic>
      <p:pic>
        <p:nvPicPr>
          <p:cNvPr id="39955" name="Picture 19" descr="adidas2">
            <a:extLst>
              <a:ext uri="{FF2B5EF4-FFF2-40B4-BE49-F238E27FC236}">
                <a16:creationId xmlns:a16="http://schemas.microsoft.com/office/drawing/2014/main" id="{6123361E-356B-3B4D-9132-0755E84A04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314" y="5589589"/>
            <a:ext cx="9429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39956" name="Picture 20" descr="fff_logo">
            <a:extLst>
              <a:ext uri="{FF2B5EF4-FFF2-40B4-BE49-F238E27FC236}">
                <a16:creationId xmlns:a16="http://schemas.microsoft.com/office/drawing/2014/main" id="{88AE1CAA-68B6-7047-9B10-2C1B3EB9EA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8913" y="5661026"/>
            <a:ext cx="1331912" cy="931863"/>
          </a:xfrm>
          <a:prstGeom prst="rect">
            <a:avLst/>
          </a:prstGeom>
          <a:noFill/>
          <a:extLst>
            <a:ext uri="{909E8E84-426E-40DD-AFC4-6F175D3DCCD1}">
              <a14:hiddenFill xmlns:a14="http://schemas.microsoft.com/office/drawing/2010/main">
                <a:solidFill>
                  <a:srgbClr val="FFFFFF"/>
                </a:solidFill>
              </a14:hiddenFill>
            </a:ext>
          </a:extLst>
        </p:spPr>
      </p:pic>
      <p:pic>
        <p:nvPicPr>
          <p:cNvPr id="39958" name="Picture 22" descr="rwc2007_logo">
            <a:extLst>
              <a:ext uri="{FF2B5EF4-FFF2-40B4-BE49-F238E27FC236}">
                <a16:creationId xmlns:a16="http://schemas.microsoft.com/office/drawing/2014/main" id="{702C3A81-565E-E143-9F6C-0ADBB74403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5888" y="4652964"/>
            <a:ext cx="1522412" cy="769937"/>
          </a:xfrm>
          <a:prstGeom prst="rect">
            <a:avLst/>
          </a:prstGeom>
          <a:noFill/>
          <a:extLst>
            <a:ext uri="{909E8E84-426E-40DD-AFC4-6F175D3DCCD1}">
              <a14:hiddenFill xmlns:a14="http://schemas.microsoft.com/office/drawing/2010/main">
                <a:solidFill>
                  <a:srgbClr val="FFFFFF"/>
                </a:solidFill>
              </a14:hiddenFill>
            </a:ext>
          </a:extLst>
        </p:spPr>
      </p:pic>
      <p:pic>
        <p:nvPicPr>
          <p:cNvPr id="39960" name="Picture 24" descr="LogoLCL">
            <a:extLst>
              <a:ext uri="{FF2B5EF4-FFF2-40B4-BE49-F238E27FC236}">
                <a16:creationId xmlns:a16="http://schemas.microsoft.com/office/drawing/2014/main" id="{7BE83E1A-82BA-E743-8262-5288637D06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1901" y="2420938"/>
            <a:ext cx="14001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9961" name="Picture 25" descr="tourdefrance">
            <a:extLst>
              <a:ext uri="{FF2B5EF4-FFF2-40B4-BE49-F238E27FC236}">
                <a16:creationId xmlns:a16="http://schemas.microsoft.com/office/drawing/2014/main" id="{F34444CA-3232-A649-B796-86BDE08272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8026" y="2349501"/>
            <a:ext cx="11906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9964" name="Picture 28" descr="nadal">
            <a:extLst>
              <a:ext uri="{FF2B5EF4-FFF2-40B4-BE49-F238E27FC236}">
                <a16:creationId xmlns:a16="http://schemas.microsoft.com/office/drawing/2014/main" id="{ED814092-9562-9145-A45A-F292C3D6AF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43925" y="3644901"/>
            <a:ext cx="1868488" cy="1395413"/>
          </a:xfrm>
          <a:prstGeom prst="rect">
            <a:avLst/>
          </a:prstGeom>
          <a:noFill/>
          <a:extLst>
            <a:ext uri="{909E8E84-426E-40DD-AFC4-6F175D3DCCD1}">
              <a14:hiddenFill xmlns:a14="http://schemas.microsoft.com/office/drawing/2010/main">
                <a:solidFill>
                  <a:srgbClr val="FFFFFF"/>
                </a:solidFill>
              </a14:hiddenFill>
            </a:ext>
          </a:extLst>
        </p:spPr>
      </p:pic>
      <p:pic>
        <p:nvPicPr>
          <p:cNvPr id="39965" name="Picture 29" descr="forbes_tigerwoods">
            <a:extLst>
              <a:ext uri="{FF2B5EF4-FFF2-40B4-BE49-F238E27FC236}">
                <a16:creationId xmlns:a16="http://schemas.microsoft.com/office/drawing/2014/main" id="{B43699FB-5969-CA47-A914-92AD0F9B9A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89951" y="5157789"/>
            <a:ext cx="2098675" cy="1470025"/>
          </a:xfrm>
          <a:prstGeom prst="rect">
            <a:avLst/>
          </a:prstGeom>
          <a:noFill/>
          <a:extLst>
            <a:ext uri="{909E8E84-426E-40DD-AFC4-6F175D3DCCD1}">
              <a14:hiddenFill xmlns:a14="http://schemas.microsoft.com/office/drawing/2010/main">
                <a:solidFill>
                  <a:srgbClr val="FFFFFF"/>
                </a:solidFill>
              </a14:hiddenFill>
            </a:ext>
          </a:extLst>
        </p:spPr>
      </p:pic>
      <p:pic>
        <p:nvPicPr>
          <p:cNvPr id="39966" name="Picture 30" descr="nikelogo">
            <a:extLst>
              <a:ext uri="{FF2B5EF4-FFF2-40B4-BE49-F238E27FC236}">
                <a16:creationId xmlns:a16="http://schemas.microsoft.com/office/drawing/2014/main" id="{EF92739C-669F-164C-AD24-588EA87EBB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27801" y="3789364"/>
            <a:ext cx="1184275" cy="1146175"/>
          </a:xfrm>
          <a:prstGeom prst="rect">
            <a:avLst/>
          </a:prstGeom>
          <a:noFill/>
          <a:extLst>
            <a:ext uri="{909E8E84-426E-40DD-AFC4-6F175D3DCCD1}">
              <a14:hiddenFill xmlns:a14="http://schemas.microsoft.com/office/drawing/2010/main">
                <a:solidFill>
                  <a:srgbClr val="FFFFFF"/>
                </a:solidFill>
              </a14:hiddenFill>
            </a:ext>
          </a:extLst>
        </p:spPr>
      </p:pic>
      <p:pic>
        <p:nvPicPr>
          <p:cNvPr id="39967" name="Picture 31" descr="PepsiLogo">
            <a:extLst>
              <a:ext uri="{FF2B5EF4-FFF2-40B4-BE49-F238E27FC236}">
                <a16:creationId xmlns:a16="http://schemas.microsoft.com/office/drawing/2014/main" id="{EFF4B167-235D-2443-8587-F4F3F615FAE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27800" y="5300664"/>
            <a:ext cx="1289050" cy="1189037"/>
          </a:xfrm>
          <a:prstGeom prst="rect">
            <a:avLst/>
          </a:prstGeom>
          <a:noFill/>
          <a:extLst>
            <a:ext uri="{909E8E84-426E-40DD-AFC4-6F175D3DCCD1}">
              <a14:hiddenFill xmlns:a14="http://schemas.microsoft.com/office/drawing/2010/main">
                <a:solidFill>
                  <a:srgbClr val="FFFFFF"/>
                </a:solidFill>
              </a14:hiddenFill>
            </a:ext>
          </a:extLst>
        </p:spPr>
      </p:pic>
      <p:sp>
        <p:nvSpPr>
          <p:cNvPr id="39969" name="Line 33">
            <a:extLst>
              <a:ext uri="{FF2B5EF4-FFF2-40B4-BE49-F238E27FC236}">
                <a16:creationId xmlns:a16="http://schemas.microsoft.com/office/drawing/2014/main" id="{C7C51F37-0E04-8548-A06A-A4E2C304373C}"/>
              </a:ext>
            </a:extLst>
          </p:cNvPr>
          <p:cNvSpPr>
            <a:spLocks noChangeShapeType="1"/>
          </p:cNvSpPr>
          <p:nvPr/>
        </p:nvSpPr>
        <p:spPr bwMode="auto">
          <a:xfrm>
            <a:off x="3503613" y="285273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0" name="Line 34">
            <a:extLst>
              <a:ext uri="{FF2B5EF4-FFF2-40B4-BE49-F238E27FC236}">
                <a16:creationId xmlns:a16="http://schemas.microsoft.com/office/drawing/2014/main" id="{7200BC83-60D2-404E-A668-6ABF0F5F52D3}"/>
              </a:ext>
            </a:extLst>
          </p:cNvPr>
          <p:cNvSpPr>
            <a:spLocks noChangeShapeType="1"/>
          </p:cNvSpPr>
          <p:nvPr/>
        </p:nvSpPr>
        <p:spPr bwMode="auto">
          <a:xfrm>
            <a:off x="3432176" y="4005263"/>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1" name="Line 35">
            <a:extLst>
              <a:ext uri="{FF2B5EF4-FFF2-40B4-BE49-F238E27FC236}">
                <a16:creationId xmlns:a16="http://schemas.microsoft.com/office/drawing/2014/main" id="{C93B6D8A-DE9A-A040-82C6-8CA81BAFDE15}"/>
              </a:ext>
            </a:extLst>
          </p:cNvPr>
          <p:cNvSpPr>
            <a:spLocks noChangeShapeType="1"/>
          </p:cNvSpPr>
          <p:nvPr/>
        </p:nvSpPr>
        <p:spPr bwMode="auto">
          <a:xfrm>
            <a:off x="3360738" y="515778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2" name="Line 36">
            <a:extLst>
              <a:ext uri="{FF2B5EF4-FFF2-40B4-BE49-F238E27FC236}">
                <a16:creationId xmlns:a16="http://schemas.microsoft.com/office/drawing/2014/main" id="{935FDAC8-6D74-AD47-A1C2-D9DC04A0B0DE}"/>
              </a:ext>
            </a:extLst>
          </p:cNvPr>
          <p:cNvSpPr>
            <a:spLocks noChangeShapeType="1"/>
          </p:cNvSpPr>
          <p:nvPr/>
        </p:nvSpPr>
        <p:spPr bwMode="auto">
          <a:xfrm>
            <a:off x="3289301" y="6092825"/>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3" name="Line 37">
            <a:extLst>
              <a:ext uri="{FF2B5EF4-FFF2-40B4-BE49-F238E27FC236}">
                <a16:creationId xmlns:a16="http://schemas.microsoft.com/office/drawing/2014/main" id="{F9D9DCA3-1C9B-0C40-80AE-925076BE643D}"/>
              </a:ext>
            </a:extLst>
          </p:cNvPr>
          <p:cNvSpPr>
            <a:spLocks noChangeShapeType="1"/>
          </p:cNvSpPr>
          <p:nvPr/>
        </p:nvSpPr>
        <p:spPr bwMode="auto">
          <a:xfrm>
            <a:off x="7896226" y="3068638"/>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4" name="Line 38">
            <a:extLst>
              <a:ext uri="{FF2B5EF4-FFF2-40B4-BE49-F238E27FC236}">
                <a16:creationId xmlns:a16="http://schemas.microsoft.com/office/drawing/2014/main" id="{09C8805C-C218-3342-A51B-E5DE0654E2A9}"/>
              </a:ext>
            </a:extLst>
          </p:cNvPr>
          <p:cNvSpPr>
            <a:spLocks noChangeShapeType="1"/>
          </p:cNvSpPr>
          <p:nvPr/>
        </p:nvSpPr>
        <p:spPr bwMode="auto">
          <a:xfrm>
            <a:off x="7967663" y="429260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5" name="Line 39">
            <a:extLst>
              <a:ext uri="{FF2B5EF4-FFF2-40B4-BE49-F238E27FC236}">
                <a16:creationId xmlns:a16="http://schemas.microsoft.com/office/drawing/2014/main" id="{D7B1E2E7-9BAF-9C4E-8E53-774F787AAD0F}"/>
              </a:ext>
            </a:extLst>
          </p:cNvPr>
          <p:cNvSpPr>
            <a:spLocks noChangeShapeType="1"/>
          </p:cNvSpPr>
          <p:nvPr/>
        </p:nvSpPr>
        <p:spPr bwMode="auto">
          <a:xfrm>
            <a:off x="8039101" y="5876925"/>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975085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81D96366-25A1-4143-95CF-A4C1F84E4544}"/>
              </a:ext>
            </a:extLst>
          </p:cNvPr>
          <p:cNvSpPr>
            <a:spLocks noGrp="1" noChangeArrowheads="1"/>
          </p:cNvSpPr>
          <p:nvPr>
            <p:ph type="body" sz="half" idx="1"/>
          </p:nvPr>
        </p:nvSpPr>
        <p:spPr>
          <a:xfrm>
            <a:off x="1703389" y="1052513"/>
            <a:ext cx="8353425" cy="792162"/>
          </a:xfrm>
        </p:spPr>
        <p:txBody>
          <a:bodyPr/>
          <a:lstStyle/>
          <a:p>
            <a:pPr lvl="1">
              <a:lnSpc>
                <a:spcPct val="80000"/>
              </a:lnSpc>
              <a:buClr>
                <a:schemeClr val="tx1"/>
              </a:buClr>
              <a:buFont typeface="Wingdings" pitchFamily="2" charset="2"/>
              <a:buChar char="Ø"/>
            </a:pPr>
            <a:r>
              <a:rPr lang="fr-FR" altLang="fr-FR" sz="1600"/>
              <a:t>Un équipementier peut être : équipementier &amp; partenaire d’image</a:t>
            </a:r>
          </a:p>
          <a:p>
            <a:pPr lvl="1">
              <a:lnSpc>
                <a:spcPct val="80000"/>
              </a:lnSpc>
              <a:buClr>
                <a:schemeClr val="tx1"/>
              </a:buClr>
              <a:buFont typeface="Wingdings" pitchFamily="2" charset="2"/>
              <a:buChar char="Ø"/>
            </a:pPr>
            <a:r>
              <a:rPr lang="fr-FR" altLang="fr-FR" sz="1600"/>
              <a:t>Un partenaire d’image peut être : partenaire d’image &amp; partenaire technique</a:t>
            </a:r>
          </a:p>
          <a:p>
            <a:pPr lvl="1">
              <a:lnSpc>
                <a:spcPct val="80000"/>
              </a:lnSpc>
              <a:buClr>
                <a:schemeClr val="tx1"/>
              </a:buClr>
              <a:buFont typeface="Wingdings" pitchFamily="2" charset="2"/>
              <a:buChar char="Ø"/>
            </a:pPr>
            <a:endParaRPr lang="fr-FR" altLang="fr-FR" sz="3000"/>
          </a:p>
          <a:p>
            <a:pPr lvl="1">
              <a:lnSpc>
                <a:spcPct val="80000"/>
              </a:lnSpc>
              <a:buClr>
                <a:schemeClr val="tx1"/>
              </a:buClr>
              <a:buFont typeface="Wingdings" pitchFamily="2" charset="2"/>
              <a:buNone/>
            </a:pPr>
            <a:endParaRPr lang="fr-FR" altLang="fr-FR" sz="2600"/>
          </a:p>
          <a:p>
            <a:pPr lvl="1">
              <a:lnSpc>
                <a:spcPct val="80000"/>
              </a:lnSpc>
              <a:buClr>
                <a:schemeClr val="tx1"/>
              </a:buClr>
              <a:buFont typeface="Wingdings" pitchFamily="2" charset="2"/>
              <a:buChar char="Ø"/>
            </a:pPr>
            <a:endParaRPr lang="fr-FR" altLang="fr-FR" sz="2400"/>
          </a:p>
          <a:p>
            <a:pPr>
              <a:lnSpc>
                <a:spcPct val="80000"/>
              </a:lnSpc>
            </a:pPr>
            <a:endParaRPr lang="fr-FR" altLang="fr-FR" sz="2400"/>
          </a:p>
          <a:p>
            <a:pPr>
              <a:lnSpc>
                <a:spcPct val="80000"/>
              </a:lnSpc>
              <a:buFontTx/>
              <a:buNone/>
            </a:pPr>
            <a:endParaRPr lang="fr-FR" altLang="fr-FR" sz="4000"/>
          </a:p>
        </p:txBody>
      </p:sp>
      <p:graphicFrame>
        <p:nvGraphicFramePr>
          <p:cNvPr id="40964" name="Object 4">
            <a:extLst>
              <a:ext uri="{FF2B5EF4-FFF2-40B4-BE49-F238E27FC236}">
                <a16:creationId xmlns:a16="http://schemas.microsoft.com/office/drawing/2014/main" id="{73C105D6-B2CE-4143-811D-BAAB1DE580B8}"/>
              </a:ext>
            </a:extLst>
          </p:cNvPr>
          <p:cNvGraphicFramePr>
            <a:graphicFrameLocks noGrp="1" noChangeAspect="1"/>
          </p:cNvGraphicFramePr>
          <p:nvPr>
            <p:ph sz="quarter" idx="2"/>
          </p:nvPr>
        </p:nvGraphicFramePr>
        <p:xfrm>
          <a:off x="7215189" y="1600200"/>
          <a:ext cx="1951037" cy="2185988"/>
        </p:xfrm>
        <a:graphic>
          <a:graphicData uri="http://schemas.openxmlformats.org/presentationml/2006/ole">
            <mc:AlternateContent xmlns:mc="http://schemas.openxmlformats.org/markup-compatibility/2006">
              <mc:Choice xmlns:v="urn:schemas-microsoft-com:vml" Requires="v">
                <p:oleObj name="Graphique" r:id="rId2" imgW="4051300" imgH="4533900" progId="MSGraph.Chart.8">
                  <p:embed followColorScheme="full"/>
                </p:oleObj>
              </mc:Choice>
              <mc:Fallback>
                <p:oleObj name="Graphique" r:id="rId2" imgW="4051300" imgH="4533900" progId="MSGraph.Chart.8">
                  <p:embed followColorScheme="full"/>
                  <p:pic>
                    <p:nvPicPr>
                      <p:cNvPr id="40964" name="Object 4">
                        <a:extLst>
                          <a:ext uri="{FF2B5EF4-FFF2-40B4-BE49-F238E27FC236}">
                            <a16:creationId xmlns:a16="http://schemas.microsoft.com/office/drawing/2014/main" id="{73C105D6-B2CE-4143-811D-BAAB1DE58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9" y="1600200"/>
                        <a:ext cx="1951037" cy="2185988"/>
                      </a:xfrm>
                      <a:prstGeom prst="rect">
                        <a:avLst/>
                      </a:prstGeom>
                    </p:spPr>
                  </p:pic>
                </p:oleObj>
              </mc:Fallback>
            </mc:AlternateContent>
          </a:graphicData>
        </a:graphic>
      </p:graphicFrame>
      <p:graphicFrame>
        <p:nvGraphicFramePr>
          <p:cNvPr id="41263" name="Group 303">
            <a:extLst>
              <a:ext uri="{FF2B5EF4-FFF2-40B4-BE49-F238E27FC236}">
                <a16:creationId xmlns:a16="http://schemas.microsoft.com/office/drawing/2014/main" id="{275E5C49-7434-C641-9364-3AB5DA4F9931}"/>
              </a:ext>
            </a:extLst>
          </p:cNvPr>
          <p:cNvGraphicFramePr>
            <a:graphicFrameLocks noGrp="1"/>
          </p:cNvGraphicFramePr>
          <p:nvPr>
            <p:ph sz="quarter" idx="3"/>
          </p:nvPr>
        </p:nvGraphicFramePr>
        <p:xfrm>
          <a:off x="2063751" y="1916113"/>
          <a:ext cx="7705725" cy="4575048"/>
        </p:xfrm>
        <a:graphic>
          <a:graphicData uri="http://schemas.openxmlformats.org/drawingml/2006/table">
            <a:tbl>
              <a:tblPr/>
              <a:tblGrid>
                <a:gridCol w="1927225">
                  <a:extLst>
                    <a:ext uri="{9D8B030D-6E8A-4147-A177-3AD203B41FA5}">
                      <a16:colId xmlns:a16="http://schemas.microsoft.com/office/drawing/2014/main" val="1520735576"/>
                    </a:ext>
                  </a:extLst>
                </a:gridCol>
                <a:gridCol w="1925638">
                  <a:extLst>
                    <a:ext uri="{9D8B030D-6E8A-4147-A177-3AD203B41FA5}">
                      <a16:colId xmlns:a16="http://schemas.microsoft.com/office/drawing/2014/main" val="397768452"/>
                    </a:ext>
                  </a:extLst>
                </a:gridCol>
                <a:gridCol w="1927225">
                  <a:extLst>
                    <a:ext uri="{9D8B030D-6E8A-4147-A177-3AD203B41FA5}">
                      <a16:colId xmlns:a16="http://schemas.microsoft.com/office/drawing/2014/main" val="3646591558"/>
                    </a:ext>
                  </a:extLst>
                </a:gridCol>
                <a:gridCol w="1925637">
                  <a:extLst>
                    <a:ext uri="{9D8B030D-6E8A-4147-A177-3AD203B41FA5}">
                      <a16:colId xmlns:a16="http://schemas.microsoft.com/office/drawing/2014/main" val="818865309"/>
                    </a:ext>
                  </a:extLst>
                </a:gridCol>
              </a:tblGrid>
              <a:tr h="2651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5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500" b="0" i="0" u="none" strike="noStrike" cap="none" normalizeH="0" baseline="0">
                          <a:ln>
                            <a:noFill/>
                          </a:ln>
                          <a:solidFill>
                            <a:schemeClr val="tx1"/>
                          </a:solidFill>
                          <a:effectLst/>
                          <a:latin typeface="Arial" panose="020B0604020202020204" pitchFamily="34" charset="0"/>
                        </a:rPr>
                        <a:t>équipementier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500" b="0" i="0" u="none" strike="noStrike" cap="none" normalizeH="0" baseline="0">
                          <a:ln>
                            <a:noFill/>
                          </a:ln>
                          <a:solidFill>
                            <a:schemeClr val="tx1"/>
                          </a:solidFill>
                          <a:effectLst/>
                          <a:latin typeface="Arial" panose="020B0604020202020204" pitchFamily="34" charset="0"/>
                        </a:rPr>
                        <a:t>Partenaire technique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500" b="0" i="0" u="none" strike="noStrike" cap="none" normalizeH="0" baseline="0">
                          <a:ln>
                            <a:noFill/>
                          </a:ln>
                          <a:solidFill>
                            <a:schemeClr val="tx1"/>
                          </a:solidFill>
                          <a:effectLst/>
                          <a:latin typeface="Arial" panose="020B0604020202020204" pitchFamily="34" charset="0"/>
                        </a:rPr>
                        <a:t>Partenaire d’image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1351033"/>
                  </a:ext>
                </a:extLst>
              </a:tr>
              <a:tr h="12350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500" b="0" i="0" u="none" strike="noStrike" cap="none" normalizeH="0" baseline="0">
                          <a:ln>
                            <a:noFill/>
                          </a:ln>
                          <a:solidFill>
                            <a:schemeClr val="tx1"/>
                          </a:solidFill>
                          <a:effectLst/>
                          <a:latin typeface="Arial" panose="020B0604020202020204" pitchFamily="34" charset="0"/>
                        </a:rPr>
                        <a:t>adidas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Rugby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Stade Français, Coupe du Monde de Rugby</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300" b="0" i="0" u="none" strike="noStrike" cap="none" normalizeH="0" baseline="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Voile :</a:t>
                      </a:r>
                      <a:r>
                        <a:rPr kumimoji="0" lang="fr-FR" altLang="fr-FR" sz="1300" b="0" i="0" u="none" strike="noStrike" cap="none" normalizeH="0" baseline="0">
                          <a:ln>
                            <a:noFill/>
                          </a:ln>
                          <a:solidFill>
                            <a:schemeClr val="tx1"/>
                          </a:solidFill>
                          <a:effectLst/>
                          <a:latin typeface="Arial" panose="020B0604020202020204" pitchFamily="34" charset="0"/>
                        </a:rPr>
                        <a:t> FFV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3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Rugby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Stade Français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Voile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Equipe de France de Voile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Tennis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Roland Garros, BNP Paribas Masters, FFT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JO :</a:t>
                      </a:r>
                      <a:r>
                        <a:rPr kumimoji="0" lang="fr-FR" altLang="fr-FR" sz="1300" b="0" i="0" u="none" strike="noStrike" cap="none" normalizeH="0" baseline="0">
                          <a:ln>
                            <a:noFill/>
                          </a:ln>
                          <a:solidFill>
                            <a:schemeClr val="tx1"/>
                          </a:solidFill>
                          <a:effectLst/>
                          <a:latin typeface="Arial" panose="020B0604020202020204" pitchFamily="34" charset="0"/>
                        </a:rPr>
                        <a:t> Pékin 2008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Football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équipe de France, FFF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4898010"/>
                  </a:ext>
                </a:extLst>
              </a:tr>
              <a:tr h="687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500" b="0" i="0" u="none" strike="noStrike" cap="none" normalizeH="0" baseline="0">
                          <a:ln>
                            <a:noFill/>
                          </a:ln>
                          <a:solidFill>
                            <a:schemeClr val="tx1"/>
                          </a:solidFill>
                          <a:effectLst/>
                          <a:latin typeface="Arial" panose="020B0604020202020204" pitchFamily="34" charset="0"/>
                        </a:rPr>
                        <a:t>Powerade (Coca Cola)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3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Tennis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Open Gaz de France, FFT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3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Football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Euro 2008, FFF, Les Bleus, etc.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1" i="0" u="none" strike="noStrike" cap="none" normalizeH="0" baseline="0">
                          <a:ln>
                            <a:noFill/>
                          </a:ln>
                          <a:solidFill>
                            <a:schemeClr val="tx1"/>
                          </a:solidFill>
                          <a:effectLst/>
                          <a:latin typeface="Arial" panose="020B0604020202020204" pitchFamily="34" charset="0"/>
                        </a:rPr>
                        <a:t>Athlétisme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300" b="0" i="0" u="none" strike="noStrike" cap="none" normalizeH="0" baseline="0">
                          <a:ln>
                            <a:noFill/>
                          </a:ln>
                          <a:solidFill>
                            <a:schemeClr val="tx1"/>
                          </a:solidFill>
                          <a:effectLst/>
                          <a:latin typeface="Arial" panose="020B0604020202020204" pitchFamily="34" charset="0"/>
                        </a:rPr>
                        <a:t>Meeting Gaz de France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3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0793040"/>
                  </a:ext>
                </a:extLst>
              </a:tr>
            </a:tbl>
          </a:graphicData>
        </a:graphic>
      </p:graphicFrame>
      <p:sp>
        <p:nvSpPr>
          <p:cNvPr id="41265" name="Text Box 305">
            <a:extLst>
              <a:ext uri="{FF2B5EF4-FFF2-40B4-BE49-F238E27FC236}">
                <a16:creationId xmlns:a16="http://schemas.microsoft.com/office/drawing/2014/main" id="{65055843-214F-424B-8F16-D718BD768D6D}"/>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41266" name="Text Box 306">
            <a:extLst>
              <a:ext uri="{FF2B5EF4-FFF2-40B4-BE49-F238E27FC236}">
                <a16:creationId xmlns:a16="http://schemas.microsoft.com/office/drawing/2014/main" id="{29C8E340-545E-A241-A8FD-3DBB7482A74B}"/>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entreprises</a:t>
            </a:r>
          </a:p>
        </p:txBody>
      </p:sp>
    </p:spTree>
    <p:extLst>
      <p:ext uri="{BB962C8B-B14F-4D97-AF65-F5344CB8AC3E}">
        <p14:creationId xmlns:p14="http://schemas.microsoft.com/office/powerpoint/2010/main" val="28101524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2" name="Picture 10" descr="LogoFFT">
            <a:extLst>
              <a:ext uri="{FF2B5EF4-FFF2-40B4-BE49-F238E27FC236}">
                <a16:creationId xmlns:a16="http://schemas.microsoft.com/office/drawing/2014/main" id="{593D92BD-E99F-0446-A833-E582CCABB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51" y="5840414"/>
            <a:ext cx="1922463" cy="579437"/>
          </a:xfrm>
          <a:prstGeom prst="rect">
            <a:avLst/>
          </a:prstGeom>
          <a:noFill/>
          <a:extLst>
            <a:ext uri="{909E8E84-426E-40DD-AFC4-6F175D3DCCD1}">
              <a14:hiddenFill xmlns:a14="http://schemas.microsoft.com/office/drawing/2010/main">
                <a:solidFill>
                  <a:srgbClr val="FFFFFF"/>
                </a:solidFill>
              </a14:hiddenFill>
            </a:ext>
          </a:extLst>
        </p:spPr>
      </p:pic>
      <p:pic>
        <p:nvPicPr>
          <p:cNvPr id="33803" name="Picture 11" descr="om_logo01">
            <a:extLst>
              <a:ext uri="{FF2B5EF4-FFF2-40B4-BE49-F238E27FC236}">
                <a16:creationId xmlns:a16="http://schemas.microsoft.com/office/drawing/2014/main" id="{59268BD5-4599-E44A-80C8-07C463F10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5702301"/>
            <a:ext cx="1155700" cy="688975"/>
          </a:xfrm>
          <a:prstGeom prst="rect">
            <a:avLst/>
          </a:prstGeom>
          <a:noFill/>
          <a:extLst>
            <a:ext uri="{909E8E84-426E-40DD-AFC4-6F175D3DCCD1}">
              <a14:hiddenFill xmlns:a14="http://schemas.microsoft.com/office/drawing/2010/main">
                <a:solidFill>
                  <a:srgbClr val="FFFFFF"/>
                </a:solidFill>
              </a14:hiddenFill>
            </a:ext>
          </a:extLst>
        </p:spPr>
      </p:pic>
      <p:pic>
        <p:nvPicPr>
          <p:cNvPr id="33805" name="Picture 13" descr="cio_logo">
            <a:extLst>
              <a:ext uri="{FF2B5EF4-FFF2-40B4-BE49-F238E27FC236}">
                <a16:creationId xmlns:a16="http://schemas.microsoft.com/office/drawing/2014/main" id="{6D906B0E-A4FA-EF46-94A9-5B4265E10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6019800"/>
            <a:ext cx="7048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33806" name="Picture 14" descr="psg_logo">
            <a:extLst>
              <a:ext uri="{FF2B5EF4-FFF2-40B4-BE49-F238E27FC236}">
                <a16:creationId xmlns:a16="http://schemas.microsoft.com/office/drawing/2014/main" id="{BFB950B4-BF21-494D-992A-9763E19E2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6" y="5575301"/>
            <a:ext cx="949325" cy="949325"/>
          </a:xfrm>
          <a:prstGeom prst="rect">
            <a:avLst/>
          </a:prstGeom>
          <a:noFill/>
          <a:extLst>
            <a:ext uri="{909E8E84-426E-40DD-AFC4-6F175D3DCCD1}">
              <a14:hiddenFill xmlns:a14="http://schemas.microsoft.com/office/drawing/2010/main">
                <a:solidFill>
                  <a:srgbClr val="FFFFFF"/>
                </a:solidFill>
              </a14:hiddenFill>
            </a:ext>
          </a:extLst>
        </p:spPr>
      </p:pic>
      <p:pic>
        <p:nvPicPr>
          <p:cNvPr id="33807" name="Picture 15" descr="fff_logo">
            <a:extLst>
              <a:ext uri="{FF2B5EF4-FFF2-40B4-BE49-F238E27FC236}">
                <a16:creationId xmlns:a16="http://schemas.microsoft.com/office/drawing/2014/main" id="{B7D38A67-40A0-0248-A941-DF8221D3CF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050" y="5597526"/>
            <a:ext cx="1428750" cy="1000125"/>
          </a:xfrm>
          <a:prstGeom prst="rect">
            <a:avLst/>
          </a:prstGeom>
          <a:noFill/>
          <a:extLst>
            <a:ext uri="{909E8E84-426E-40DD-AFC4-6F175D3DCCD1}">
              <a14:hiddenFill xmlns:a14="http://schemas.microsoft.com/office/drawing/2010/main">
                <a:solidFill>
                  <a:srgbClr val="FFFFFF"/>
                </a:solidFill>
              </a14:hiddenFill>
            </a:ext>
          </a:extLst>
        </p:spPr>
      </p:pic>
      <p:sp>
        <p:nvSpPr>
          <p:cNvPr id="33809" name="Text Box 17">
            <a:extLst>
              <a:ext uri="{FF2B5EF4-FFF2-40B4-BE49-F238E27FC236}">
                <a16:creationId xmlns:a16="http://schemas.microsoft.com/office/drawing/2014/main" id="{1A9D0EF5-1EE9-B74D-87A4-4A3D05FBA2AF}"/>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33810" name="Text Box 18">
            <a:extLst>
              <a:ext uri="{FF2B5EF4-FFF2-40B4-BE49-F238E27FC236}">
                <a16:creationId xmlns:a16="http://schemas.microsoft.com/office/drawing/2014/main" id="{5B05AFE0-4636-5349-A80E-0688FABA58FD}"/>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organisations sportives</a:t>
            </a:r>
          </a:p>
        </p:txBody>
      </p:sp>
      <p:sp>
        <p:nvSpPr>
          <p:cNvPr id="33811" name="Text Box 19">
            <a:extLst>
              <a:ext uri="{FF2B5EF4-FFF2-40B4-BE49-F238E27FC236}">
                <a16:creationId xmlns:a16="http://schemas.microsoft.com/office/drawing/2014/main" id="{11ACC2AE-CC45-E848-A880-37BBEF056EB4}"/>
              </a:ext>
            </a:extLst>
          </p:cNvPr>
          <p:cNvSpPr txBox="1">
            <a:spLocks noChangeArrowheads="1"/>
          </p:cNvSpPr>
          <p:nvPr/>
        </p:nvSpPr>
        <p:spPr bwMode="auto">
          <a:xfrm>
            <a:off x="1992314" y="3429000"/>
            <a:ext cx="3671887"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endParaRPr lang="fr-FR" altLang="fr-FR"/>
          </a:p>
          <a:p>
            <a:pPr lvl="1"/>
            <a:endParaRPr lang="fr-FR" altLang="fr-FR"/>
          </a:p>
          <a:p>
            <a:pPr lvl="1"/>
            <a:r>
              <a:rPr lang="fr-FR" altLang="fr-FR" sz="1500"/>
              <a:t>Mais aussi de véritables marques avec un contenu et une stratégie :</a:t>
            </a:r>
          </a:p>
          <a:p>
            <a:pPr>
              <a:spcBef>
                <a:spcPct val="50000"/>
              </a:spcBef>
            </a:pPr>
            <a:endParaRPr lang="fr-FR" altLang="fr-FR" sz="1500"/>
          </a:p>
        </p:txBody>
      </p:sp>
      <p:sp>
        <p:nvSpPr>
          <p:cNvPr id="33812" name="Text Box 20">
            <a:extLst>
              <a:ext uri="{FF2B5EF4-FFF2-40B4-BE49-F238E27FC236}">
                <a16:creationId xmlns:a16="http://schemas.microsoft.com/office/drawing/2014/main" id="{50006A95-76EA-2449-B2F1-8DC81CD41D98}"/>
              </a:ext>
            </a:extLst>
          </p:cNvPr>
          <p:cNvSpPr txBox="1">
            <a:spLocks noChangeArrowheads="1"/>
          </p:cNvSpPr>
          <p:nvPr/>
        </p:nvSpPr>
        <p:spPr bwMode="auto">
          <a:xfrm>
            <a:off x="1992314" y="1268414"/>
            <a:ext cx="9366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ligues</a:t>
            </a:r>
          </a:p>
        </p:txBody>
      </p:sp>
      <p:sp>
        <p:nvSpPr>
          <p:cNvPr id="33813" name="Text Box 21">
            <a:extLst>
              <a:ext uri="{FF2B5EF4-FFF2-40B4-BE49-F238E27FC236}">
                <a16:creationId xmlns:a16="http://schemas.microsoft.com/office/drawing/2014/main" id="{9CDD30B3-F24D-3F43-99F9-D9027367FF7E}"/>
              </a:ext>
            </a:extLst>
          </p:cNvPr>
          <p:cNvSpPr txBox="1">
            <a:spLocks noChangeArrowheads="1"/>
          </p:cNvSpPr>
          <p:nvPr/>
        </p:nvSpPr>
        <p:spPr bwMode="auto">
          <a:xfrm>
            <a:off x="3000375" y="1268414"/>
            <a:ext cx="12969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fédérations</a:t>
            </a:r>
          </a:p>
        </p:txBody>
      </p:sp>
      <p:sp>
        <p:nvSpPr>
          <p:cNvPr id="33814" name="Text Box 22">
            <a:extLst>
              <a:ext uri="{FF2B5EF4-FFF2-40B4-BE49-F238E27FC236}">
                <a16:creationId xmlns:a16="http://schemas.microsoft.com/office/drawing/2014/main" id="{884BC566-71DC-334A-8A74-E56D606550CE}"/>
              </a:ext>
            </a:extLst>
          </p:cNvPr>
          <p:cNvSpPr txBox="1">
            <a:spLocks noChangeArrowheads="1"/>
          </p:cNvSpPr>
          <p:nvPr/>
        </p:nvSpPr>
        <p:spPr bwMode="auto">
          <a:xfrm>
            <a:off x="4294189" y="1268414"/>
            <a:ext cx="129698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clubs</a:t>
            </a:r>
          </a:p>
        </p:txBody>
      </p:sp>
      <p:sp>
        <p:nvSpPr>
          <p:cNvPr id="33815" name="Text Box 23">
            <a:extLst>
              <a:ext uri="{FF2B5EF4-FFF2-40B4-BE49-F238E27FC236}">
                <a16:creationId xmlns:a16="http://schemas.microsoft.com/office/drawing/2014/main" id="{378C3DBA-DAE6-AF45-81AB-9F2D7E80EB05}"/>
              </a:ext>
            </a:extLst>
          </p:cNvPr>
          <p:cNvSpPr txBox="1">
            <a:spLocks noChangeArrowheads="1"/>
          </p:cNvSpPr>
          <p:nvPr/>
        </p:nvSpPr>
        <p:spPr bwMode="auto">
          <a:xfrm>
            <a:off x="5375275" y="1268414"/>
            <a:ext cx="12969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équipes</a:t>
            </a:r>
          </a:p>
        </p:txBody>
      </p:sp>
      <p:sp>
        <p:nvSpPr>
          <p:cNvPr id="33816" name="Text Box 24">
            <a:extLst>
              <a:ext uri="{FF2B5EF4-FFF2-40B4-BE49-F238E27FC236}">
                <a16:creationId xmlns:a16="http://schemas.microsoft.com/office/drawing/2014/main" id="{D2EABDAF-F22E-B84A-9BB7-48FE4E8F0B29}"/>
              </a:ext>
            </a:extLst>
          </p:cNvPr>
          <p:cNvSpPr txBox="1">
            <a:spLocks noChangeArrowheads="1"/>
          </p:cNvSpPr>
          <p:nvPr/>
        </p:nvSpPr>
        <p:spPr bwMode="auto">
          <a:xfrm>
            <a:off x="6527801" y="1295400"/>
            <a:ext cx="388937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Clr>
                <a:srgbClr val="FF0000"/>
              </a:buClr>
            </a:pPr>
            <a:r>
              <a:rPr lang="fr-FR" altLang="fr-FR" sz="1500"/>
              <a:t>L’Olympique de Marseille, Le Paris St Germain, le C.I.O, la Fédération française de Tennis, etc.</a:t>
            </a:r>
          </a:p>
          <a:p>
            <a:pPr>
              <a:spcBef>
                <a:spcPct val="50000"/>
              </a:spcBef>
            </a:pPr>
            <a:endParaRPr lang="fr-FR" altLang="fr-FR" sz="1500"/>
          </a:p>
        </p:txBody>
      </p:sp>
      <p:sp>
        <p:nvSpPr>
          <p:cNvPr id="33818" name="Text Box 26">
            <a:extLst>
              <a:ext uri="{FF2B5EF4-FFF2-40B4-BE49-F238E27FC236}">
                <a16:creationId xmlns:a16="http://schemas.microsoft.com/office/drawing/2014/main" id="{EFD1CA61-7C41-EE47-8D96-DE3E5888DBFE}"/>
              </a:ext>
            </a:extLst>
          </p:cNvPr>
          <p:cNvSpPr txBox="1">
            <a:spLocks noChangeArrowheads="1"/>
          </p:cNvSpPr>
          <p:nvPr/>
        </p:nvSpPr>
        <p:spPr bwMode="auto">
          <a:xfrm>
            <a:off x="6527801" y="2205039"/>
            <a:ext cx="4392613"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Elles ont des :</a:t>
            </a:r>
          </a:p>
          <a:p>
            <a:pPr>
              <a:spcBef>
                <a:spcPct val="50000"/>
              </a:spcBef>
              <a:buFontTx/>
              <a:buChar char="•"/>
            </a:pPr>
            <a:r>
              <a:rPr lang="fr-FR" altLang="fr-FR" sz="1500"/>
              <a:t>noms de marque (OM, PSG, etc.)</a:t>
            </a:r>
          </a:p>
          <a:p>
            <a:pPr>
              <a:spcBef>
                <a:spcPct val="50000"/>
              </a:spcBef>
              <a:buFontTx/>
              <a:buChar char="•"/>
            </a:pPr>
            <a:r>
              <a:rPr lang="fr-FR" altLang="fr-FR" sz="1500"/>
              <a:t>des logos</a:t>
            </a:r>
          </a:p>
          <a:p>
            <a:pPr>
              <a:spcBef>
                <a:spcPct val="50000"/>
              </a:spcBef>
              <a:buFontTx/>
              <a:buChar char="•"/>
            </a:pPr>
            <a:r>
              <a:rPr lang="fr-FR" altLang="fr-FR" sz="1500"/>
              <a:t>des slogans (« Droit au but » pour l’OM)</a:t>
            </a:r>
          </a:p>
          <a:p>
            <a:pPr>
              <a:spcBef>
                <a:spcPct val="50000"/>
              </a:spcBef>
            </a:pPr>
            <a:endParaRPr lang="fr-FR" altLang="fr-FR" sz="1500"/>
          </a:p>
        </p:txBody>
      </p:sp>
      <p:sp>
        <p:nvSpPr>
          <p:cNvPr id="33824" name="Text Box 32">
            <a:extLst>
              <a:ext uri="{FF2B5EF4-FFF2-40B4-BE49-F238E27FC236}">
                <a16:creationId xmlns:a16="http://schemas.microsoft.com/office/drawing/2014/main" id="{CE6502D5-9B90-F342-9341-7A357634A678}"/>
              </a:ext>
            </a:extLst>
          </p:cNvPr>
          <p:cNvSpPr txBox="1">
            <a:spLocks noChangeArrowheads="1"/>
          </p:cNvSpPr>
          <p:nvPr/>
        </p:nvSpPr>
        <p:spPr bwMode="auto">
          <a:xfrm>
            <a:off x="2063751" y="2205039"/>
            <a:ext cx="37449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Ce sont des entreprises à part entière :</a:t>
            </a:r>
          </a:p>
        </p:txBody>
      </p:sp>
      <p:sp>
        <p:nvSpPr>
          <p:cNvPr id="33825" name="Text Box 33">
            <a:extLst>
              <a:ext uri="{FF2B5EF4-FFF2-40B4-BE49-F238E27FC236}">
                <a16:creationId xmlns:a16="http://schemas.microsoft.com/office/drawing/2014/main" id="{19F1ED1E-5960-6F48-B1BA-D38C8822AD21}"/>
              </a:ext>
            </a:extLst>
          </p:cNvPr>
          <p:cNvSpPr txBox="1">
            <a:spLocks noChangeArrowheads="1"/>
          </p:cNvSpPr>
          <p:nvPr/>
        </p:nvSpPr>
        <p:spPr bwMode="auto">
          <a:xfrm>
            <a:off x="5591175" y="3933826"/>
            <a:ext cx="4826000"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buFontTx/>
              <a:buChar char="•"/>
            </a:pPr>
            <a:r>
              <a:rPr lang="fr-FR" altLang="fr-FR" sz="1500"/>
              <a:t>qui permet d’augmenter leur notoriété</a:t>
            </a:r>
          </a:p>
          <a:p>
            <a:pPr lvl="2">
              <a:buFontTx/>
              <a:buChar char="•"/>
            </a:pPr>
            <a:r>
              <a:rPr lang="fr-FR" altLang="fr-FR" sz="1500"/>
              <a:t>et aussi de vendre des produits dérivés (ex : la ligne de vêtements du PSG)</a:t>
            </a:r>
          </a:p>
          <a:p>
            <a:pPr>
              <a:spcBef>
                <a:spcPct val="50000"/>
              </a:spcBef>
            </a:pPr>
            <a:endParaRPr lang="fr-FR" altLang="fr-FR" sz="1500"/>
          </a:p>
        </p:txBody>
      </p:sp>
      <p:sp>
        <p:nvSpPr>
          <p:cNvPr id="33826" name="Text Box 34">
            <a:extLst>
              <a:ext uri="{FF2B5EF4-FFF2-40B4-BE49-F238E27FC236}">
                <a16:creationId xmlns:a16="http://schemas.microsoft.com/office/drawing/2014/main" id="{E55B57E5-2809-864C-ACC2-B7E3D84C9562}"/>
              </a:ext>
            </a:extLst>
          </p:cNvPr>
          <p:cNvSpPr txBox="1">
            <a:spLocks noChangeArrowheads="1"/>
          </p:cNvSpPr>
          <p:nvPr/>
        </p:nvSpPr>
        <p:spPr bwMode="auto">
          <a:xfrm>
            <a:off x="1992314" y="4913314"/>
            <a:ext cx="3455987"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fr-FR" altLang="fr-FR" sz="1500"/>
              <a:t>Elles vendent également du spectacle</a:t>
            </a:r>
          </a:p>
          <a:p>
            <a:pPr>
              <a:spcBef>
                <a:spcPct val="50000"/>
              </a:spcBef>
            </a:pPr>
            <a:endParaRPr lang="fr-FR" altLang="fr-FR" sz="1500"/>
          </a:p>
        </p:txBody>
      </p:sp>
      <p:sp>
        <p:nvSpPr>
          <p:cNvPr id="33827" name="Text Box 35">
            <a:extLst>
              <a:ext uri="{FF2B5EF4-FFF2-40B4-BE49-F238E27FC236}">
                <a16:creationId xmlns:a16="http://schemas.microsoft.com/office/drawing/2014/main" id="{4050000B-5E12-C245-A5F0-220DDD5E542D}"/>
              </a:ext>
            </a:extLst>
          </p:cNvPr>
          <p:cNvSpPr txBox="1">
            <a:spLocks noChangeArrowheads="1"/>
          </p:cNvSpPr>
          <p:nvPr/>
        </p:nvSpPr>
        <p:spPr bwMode="auto">
          <a:xfrm>
            <a:off x="6599238" y="4841876"/>
            <a:ext cx="39608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500"/>
              <a:t>le club professionnel possède le statut juridique d’une société commerciale</a:t>
            </a:r>
          </a:p>
        </p:txBody>
      </p:sp>
      <p:sp>
        <p:nvSpPr>
          <p:cNvPr id="33828" name="Oval 36">
            <a:extLst>
              <a:ext uri="{FF2B5EF4-FFF2-40B4-BE49-F238E27FC236}">
                <a16:creationId xmlns:a16="http://schemas.microsoft.com/office/drawing/2014/main" id="{FD615575-CDA1-A94B-8413-7168F140FDE9}"/>
              </a:ext>
            </a:extLst>
          </p:cNvPr>
          <p:cNvSpPr>
            <a:spLocks noChangeArrowheads="1"/>
          </p:cNvSpPr>
          <p:nvPr/>
        </p:nvSpPr>
        <p:spPr bwMode="auto">
          <a:xfrm>
            <a:off x="3000375" y="1196975"/>
            <a:ext cx="1079500" cy="5032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829" name="Oval 37">
            <a:extLst>
              <a:ext uri="{FF2B5EF4-FFF2-40B4-BE49-F238E27FC236}">
                <a16:creationId xmlns:a16="http://schemas.microsoft.com/office/drawing/2014/main" id="{4E5E19CA-BFAD-704B-A695-0E74138D483B}"/>
              </a:ext>
            </a:extLst>
          </p:cNvPr>
          <p:cNvSpPr>
            <a:spLocks noChangeArrowheads="1"/>
          </p:cNvSpPr>
          <p:nvPr/>
        </p:nvSpPr>
        <p:spPr bwMode="auto">
          <a:xfrm>
            <a:off x="5305425" y="1196975"/>
            <a:ext cx="1079500" cy="5032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830" name="Oval 38">
            <a:extLst>
              <a:ext uri="{FF2B5EF4-FFF2-40B4-BE49-F238E27FC236}">
                <a16:creationId xmlns:a16="http://schemas.microsoft.com/office/drawing/2014/main" id="{C18A7D78-98ED-2B42-AF0F-630567650F07}"/>
              </a:ext>
            </a:extLst>
          </p:cNvPr>
          <p:cNvSpPr>
            <a:spLocks noChangeArrowheads="1"/>
          </p:cNvSpPr>
          <p:nvPr/>
        </p:nvSpPr>
        <p:spPr bwMode="auto">
          <a:xfrm>
            <a:off x="1774825" y="1196975"/>
            <a:ext cx="1079500" cy="5032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831" name="Oval 39">
            <a:extLst>
              <a:ext uri="{FF2B5EF4-FFF2-40B4-BE49-F238E27FC236}">
                <a16:creationId xmlns:a16="http://schemas.microsoft.com/office/drawing/2014/main" id="{2FBAFB9A-A1C8-D04C-9FDA-20AE7AF5B032}"/>
              </a:ext>
            </a:extLst>
          </p:cNvPr>
          <p:cNvSpPr>
            <a:spLocks noChangeArrowheads="1"/>
          </p:cNvSpPr>
          <p:nvPr/>
        </p:nvSpPr>
        <p:spPr bwMode="auto">
          <a:xfrm>
            <a:off x="4152900" y="1196975"/>
            <a:ext cx="1079500" cy="5032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832" name="AutoShape 40">
            <a:extLst>
              <a:ext uri="{FF2B5EF4-FFF2-40B4-BE49-F238E27FC236}">
                <a16:creationId xmlns:a16="http://schemas.microsoft.com/office/drawing/2014/main" id="{200AA0F8-B9EA-264C-B2CD-DF789D487A4D}"/>
              </a:ext>
            </a:extLst>
          </p:cNvPr>
          <p:cNvSpPr>
            <a:spLocks/>
          </p:cNvSpPr>
          <p:nvPr/>
        </p:nvSpPr>
        <p:spPr bwMode="auto">
          <a:xfrm>
            <a:off x="6456363" y="1052514"/>
            <a:ext cx="144462" cy="936625"/>
          </a:xfrm>
          <a:prstGeom prst="leftBrace">
            <a:avLst>
              <a:gd name="adj1" fmla="val 5402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833" name="AutoShape 41">
            <a:extLst>
              <a:ext uri="{FF2B5EF4-FFF2-40B4-BE49-F238E27FC236}">
                <a16:creationId xmlns:a16="http://schemas.microsoft.com/office/drawing/2014/main" id="{57E26601-67B6-BD43-8692-357DEC6C16F9}"/>
              </a:ext>
            </a:extLst>
          </p:cNvPr>
          <p:cNvSpPr>
            <a:spLocks/>
          </p:cNvSpPr>
          <p:nvPr/>
        </p:nvSpPr>
        <p:spPr bwMode="auto">
          <a:xfrm>
            <a:off x="6383338" y="2205038"/>
            <a:ext cx="144462" cy="1295400"/>
          </a:xfrm>
          <a:prstGeom prst="leftBrace">
            <a:avLst>
              <a:gd name="adj1" fmla="val 7472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836" name="AutoShape 44">
            <a:extLst>
              <a:ext uri="{FF2B5EF4-FFF2-40B4-BE49-F238E27FC236}">
                <a16:creationId xmlns:a16="http://schemas.microsoft.com/office/drawing/2014/main" id="{36D30140-3594-9B48-8300-8252B7946E41}"/>
              </a:ext>
            </a:extLst>
          </p:cNvPr>
          <p:cNvSpPr>
            <a:spLocks/>
          </p:cNvSpPr>
          <p:nvPr/>
        </p:nvSpPr>
        <p:spPr bwMode="auto">
          <a:xfrm>
            <a:off x="6311901" y="3933826"/>
            <a:ext cx="144463" cy="790575"/>
          </a:xfrm>
          <a:prstGeom prst="leftBrace">
            <a:avLst>
              <a:gd name="adj1" fmla="val 456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837" name="AutoShape 45">
            <a:extLst>
              <a:ext uri="{FF2B5EF4-FFF2-40B4-BE49-F238E27FC236}">
                <a16:creationId xmlns:a16="http://schemas.microsoft.com/office/drawing/2014/main" id="{51CA4613-2614-2D46-BB96-418BC64B427E}"/>
              </a:ext>
            </a:extLst>
          </p:cNvPr>
          <p:cNvSpPr>
            <a:spLocks/>
          </p:cNvSpPr>
          <p:nvPr/>
        </p:nvSpPr>
        <p:spPr bwMode="auto">
          <a:xfrm>
            <a:off x="6383339" y="4868864"/>
            <a:ext cx="73025" cy="504825"/>
          </a:xfrm>
          <a:prstGeom prst="leftBrace">
            <a:avLst>
              <a:gd name="adj1" fmla="val 5760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19884904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0567D2C6-78A7-5346-A604-E5F2C0736D72}"/>
              </a:ext>
            </a:extLst>
          </p:cNvPr>
          <p:cNvSpPr>
            <a:spLocks noGrp="1" noChangeArrowheads="1"/>
          </p:cNvSpPr>
          <p:nvPr>
            <p:ph type="body" sz="half" idx="1"/>
          </p:nvPr>
        </p:nvSpPr>
        <p:spPr>
          <a:xfrm>
            <a:off x="1919289" y="1052513"/>
            <a:ext cx="8353425" cy="576262"/>
          </a:xfrm>
        </p:spPr>
        <p:txBody>
          <a:bodyPr/>
          <a:lstStyle/>
          <a:p>
            <a:pPr>
              <a:buClr>
                <a:schemeClr val="tx1"/>
              </a:buClr>
              <a:buFont typeface="Wingdings" pitchFamily="2" charset="2"/>
              <a:buChar char="Ø"/>
            </a:pPr>
            <a:r>
              <a:rPr lang="fr-FR" altLang="fr-FR" sz="1500"/>
              <a:t>Ils diffusent les manifestations sportives et transmettent de l’information en relation directe avec le sport.</a:t>
            </a:r>
          </a:p>
          <a:p>
            <a:pPr>
              <a:buFontTx/>
              <a:buNone/>
            </a:pPr>
            <a:endParaRPr lang="fr-FR" altLang="fr-FR" sz="1500"/>
          </a:p>
          <a:p>
            <a:pPr>
              <a:buFontTx/>
              <a:buNone/>
            </a:pPr>
            <a:endParaRPr lang="fr-FR" altLang="fr-FR" sz="2800"/>
          </a:p>
        </p:txBody>
      </p:sp>
      <p:graphicFrame>
        <p:nvGraphicFramePr>
          <p:cNvPr id="35844" name="Object 4">
            <a:extLst>
              <a:ext uri="{FF2B5EF4-FFF2-40B4-BE49-F238E27FC236}">
                <a16:creationId xmlns:a16="http://schemas.microsoft.com/office/drawing/2014/main" id="{845F54C0-8E6F-8D42-9597-C1443D0179AF}"/>
              </a:ext>
            </a:extLst>
          </p:cNvPr>
          <p:cNvGraphicFramePr>
            <a:graphicFrameLocks noGrp="1" noChangeAspect="1"/>
          </p:cNvGraphicFramePr>
          <p:nvPr>
            <p:ph sz="quarter" idx="2"/>
          </p:nvPr>
        </p:nvGraphicFramePr>
        <p:xfrm>
          <a:off x="7215189" y="1600200"/>
          <a:ext cx="1951037" cy="2185988"/>
        </p:xfrm>
        <a:graphic>
          <a:graphicData uri="http://schemas.openxmlformats.org/presentationml/2006/ole">
            <mc:AlternateContent xmlns:mc="http://schemas.openxmlformats.org/markup-compatibility/2006">
              <mc:Choice xmlns:v="urn:schemas-microsoft-com:vml" Requires="v">
                <p:oleObj name="Graphique" r:id="rId3" imgW="4051300" imgH="4533900" progId="MSGraph.Chart.8">
                  <p:embed followColorScheme="full"/>
                </p:oleObj>
              </mc:Choice>
              <mc:Fallback>
                <p:oleObj name="Graphique" r:id="rId3" imgW="4051300" imgH="4533900" progId="MSGraph.Chart.8">
                  <p:embed followColorScheme="full"/>
                  <p:pic>
                    <p:nvPicPr>
                      <p:cNvPr id="35844" name="Object 4">
                        <a:extLst>
                          <a:ext uri="{FF2B5EF4-FFF2-40B4-BE49-F238E27FC236}">
                            <a16:creationId xmlns:a16="http://schemas.microsoft.com/office/drawing/2014/main" id="{845F54C0-8E6F-8D42-9597-C1443D017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189" y="1600200"/>
                        <a:ext cx="1951037" cy="2185988"/>
                      </a:xfrm>
                      <a:prstGeom prst="rect">
                        <a:avLst/>
                      </a:prstGeom>
                    </p:spPr>
                  </p:pic>
                </p:oleObj>
              </mc:Fallback>
            </mc:AlternateContent>
          </a:graphicData>
        </a:graphic>
      </p:graphicFrame>
      <p:pic>
        <p:nvPicPr>
          <p:cNvPr id="35850" name="Picture 10" descr="logo_eurosportfr">
            <a:extLst>
              <a:ext uri="{FF2B5EF4-FFF2-40B4-BE49-F238E27FC236}">
                <a16:creationId xmlns:a16="http://schemas.microsoft.com/office/drawing/2014/main" id="{4E38C49B-7650-7E49-B23B-D12CC3A00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489" y="5519738"/>
            <a:ext cx="1038225" cy="628650"/>
          </a:xfrm>
          <a:prstGeom prst="rect">
            <a:avLst/>
          </a:prstGeom>
          <a:noFill/>
          <a:extLst>
            <a:ext uri="{909E8E84-426E-40DD-AFC4-6F175D3DCCD1}">
              <a14:hiddenFill xmlns:a14="http://schemas.microsoft.com/office/drawing/2010/main">
                <a:solidFill>
                  <a:srgbClr val="FFFFFF"/>
                </a:solidFill>
              </a14:hiddenFill>
            </a:ext>
          </a:extLst>
        </p:spPr>
      </p:pic>
      <p:pic>
        <p:nvPicPr>
          <p:cNvPr id="35851" name="Picture 11" descr="logo_lequipe_ft">
            <a:extLst>
              <a:ext uri="{FF2B5EF4-FFF2-40B4-BE49-F238E27FC236}">
                <a16:creationId xmlns:a16="http://schemas.microsoft.com/office/drawing/2014/main" id="{914EFB0C-338E-AD41-A6D2-2DEC552F56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9451" y="5721351"/>
            <a:ext cx="1871663" cy="284163"/>
          </a:xfrm>
          <a:prstGeom prst="rect">
            <a:avLst/>
          </a:prstGeom>
          <a:noFill/>
          <a:extLst>
            <a:ext uri="{909E8E84-426E-40DD-AFC4-6F175D3DCCD1}">
              <a14:hiddenFill xmlns:a14="http://schemas.microsoft.com/office/drawing/2010/main">
                <a:solidFill>
                  <a:srgbClr val="FFFFFF"/>
                </a:solidFill>
              </a14:hiddenFill>
            </a:ext>
          </a:extLst>
        </p:spPr>
      </p:pic>
      <p:pic>
        <p:nvPicPr>
          <p:cNvPr id="35853" name="Picture 13" descr="logo_sport">
            <a:extLst>
              <a:ext uri="{FF2B5EF4-FFF2-40B4-BE49-F238E27FC236}">
                <a16:creationId xmlns:a16="http://schemas.microsoft.com/office/drawing/2014/main" id="{7FEE4374-048B-E544-B703-E91D20E23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0039" y="5676900"/>
            <a:ext cx="12477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5854" name="Picture 14" descr="logo_sportplus">
            <a:extLst>
              <a:ext uri="{FF2B5EF4-FFF2-40B4-BE49-F238E27FC236}">
                <a16:creationId xmlns:a16="http://schemas.microsoft.com/office/drawing/2014/main" id="{E967C0DD-B937-8648-B760-ACA0019AED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3563" y="5591176"/>
            <a:ext cx="1490662" cy="557213"/>
          </a:xfrm>
          <a:prstGeom prst="rect">
            <a:avLst/>
          </a:prstGeom>
          <a:noFill/>
          <a:extLst>
            <a:ext uri="{909E8E84-426E-40DD-AFC4-6F175D3DCCD1}">
              <a14:hiddenFill xmlns:a14="http://schemas.microsoft.com/office/drawing/2010/main">
                <a:solidFill>
                  <a:srgbClr val="FFFFFF"/>
                </a:solidFill>
              </a14:hiddenFill>
            </a:ext>
          </a:extLst>
        </p:spPr>
      </p:pic>
      <p:pic>
        <p:nvPicPr>
          <p:cNvPr id="35855" name="Picture 15" descr="logo_sport24">
            <a:extLst>
              <a:ext uri="{FF2B5EF4-FFF2-40B4-BE49-F238E27FC236}">
                <a16:creationId xmlns:a16="http://schemas.microsoft.com/office/drawing/2014/main" id="{0AA2E53B-B4BE-A940-AE99-67BC61CAFC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6026" y="5499100"/>
            <a:ext cx="1292225" cy="666750"/>
          </a:xfrm>
          <a:prstGeom prst="rect">
            <a:avLst/>
          </a:prstGeom>
          <a:noFill/>
          <a:extLst>
            <a:ext uri="{909E8E84-426E-40DD-AFC4-6F175D3DCCD1}">
              <a14:hiddenFill xmlns:a14="http://schemas.microsoft.com/office/drawing/2010/main">
                <a:solidFill>
                  <a:srgbClr val="FFFFFF"/>
                </a:solidFill>
              </a14:hiddenFill>
            </a:ext>
          </a:extLst>
        </p:spPr>
      </p:pic>
      <p:sp>
        <p:nvSpPr>
          <p:cNvPr id="35857" name="Text Box 17">
            <a:extLst>
              <a:ext uri="{FF2B5EF4-FFF2-40B4-BE49-F238E27FC236}">
                <a16:creationId xmlns:a16="http://schemas.microsoft.com/office/drawing/2014/main" id="{CD616BA4-251C-CD4E-B1E3-B96D4B4164AE}"/>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35858" name="Text Box 18">
            <a:extLst>
              <a:ext uri="{FF2B5EF4-FFF2-40B4-BE49-F238E27FC236}">
                <a16:creationId xmlns:a16="http://schemas.microsoft.com/office/drawing/2014/main" id="{0E6C4502-7796-3641-B66A-B917246C0CA6}"/>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Les diffuseurs</a:t>
            </a:r>
          </a:p>
        </p:txBody>
      </p:sp>
      <p:sp>
        <p:nvSpPr>
          <p:cNvPr id="35859" name="Text Box 19">
            <a:extLst>
              <a:ext uri="{FF2B5EF4-FFF2-40B4-BE49-F238E27FC236}">
                <a16:creationId xmlns:a16="http://schemas.microsoft.com/office/drawing/2014/main" id="{66A53B50-B5DF-8949-BEAB-CA7316D952CB}"/>
              </a:ext>
            </a:extLst>
          </p:cNvPr>
          <p:cNvSpPr txBox="1">
            <a:spLocks noChangeArrowheads="1"/>
          </p:cNvSpPr>
          <p:nvPr/>
        </p:nvSpPr>
        <p:spPr bwMode="auto">
          <a:xfrm>
            <a:off x="2495550" y="1916114"/>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médias print</a:t>
            </a:r>
          </a:p>
        </p:txBody>
      </p:sp>
      <p:sp>
        <p:nvSpPr>
          <p:cNvPr id="35860" name="Text Box 20">
            <a:extLst>
              <a:ext uri="{FF2B5EF4-FFF2-40B4-BE49-F238E27FC236}">
                <a16:creationId xmlns:a16="http://schemas.microsoft.com/office/drawing/2014/main" id="{AAEC0DBB-F966-1A4D-AFBB-5D387F347CA5}"/>
              </a:ext>
            </a:extLst>
          </p:cNvPr>
          <p:cNvSpPr txBox="1">
            <a:spLocks noChangeArrowheads="1"/>
          </p:cNvSpPr>
          <p:nvPr/>
        </p:nvSpPr>
        <p:spPr bwMode="auto">
          <a:xfrm>
            <a:off x="2495550" y="2562226"/>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médias télé</a:t>
            </a:r>
          </a:p>
        </p:txBody>
      </p:sp>
      <p:sp>
        <p:nvSpPr>
          <p:cNvPr id="35861" name="Text Box 21">
            <a:extLst>
              <a:ext uri="{FF2B5EF4-FFF2-40B4-BE49-F238E27FC236}">
                <a16:creationId xmlns:a16="http://schemas.microsoft.com/office/drawing/2014/main" id="{FE682C01-CEEB-B245-847D-71DE6A4A8956}"/>
              </a:ext>
            </a:extLst>
          </p:cNvPr>
          <p:cNvSpPr txBox="1">
            <a:spLocks noChangeArrowheads="1"/>
          </p:cNvSpPr>
          <p:nvPr/>
        </p:nvSpPr>
        <p:spPr bwMode="auto">
          <a:xfrm>
            <a:off x="2495550" y="3209926"/>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médias radio</a:t>
            </a:r>
          </a:p>
        </p:txBody>
      </p:sp>
      <p:sp>
        <p:nvSpPr>
          <p:cNvPr id="35862" name="Text Box 22">
            <a:extLst>
              <a:ext uri="{FF2B5EF4-FFF2-40B4-BE49-F238E27FC236}">
                <a16:creationId xmlns:a16="http://schemas.microsoft.com/office/drawing/2014/main" id="{621AC9B0-AC07-9046-BDE0-D780BDC4DC2F}"/>
              </a:ext>
            </a:extLst>
          </p:cNvPr>
          <p:cNvSpPr txBox="1">
            <a:spLocks noChangeArrowheads="1"/>
          </p:cNvSpPr>
          <p:nvPr/>
        </p:nvSpPr>
        <p:spPr bwMode="auto">
          <a:xfrm>
            <a:off x="2495550" y="3860801"/>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new médias</a:t>
            </a:r>
          </a:p>
        </p:txBody>
      </p:sp>
      <p:sp>
        <p:nvSpPr>
          <p:cNvPr id="35863" name="Oval 23">
            <a:extLst>
              <a:ext uri="{FF2B5EF4-FFF2-40B4-BE49-F238E27FC236}">
                <a16:creationId xmlns:a16="http://schemas.microsoft.com/office/drawing/2014/main" id="{B4B7939C-5DAC-E440-B2C0-0DDA18F71F37}"/>
              </a:ext>
            </a:extLst>
          </p:cNvPr>
          <p:cNvSpPr>
            <a:spLocks noChangeArrowheads="1"/>
          </p:cNvSpPr>
          <p:nvPr/>
        </p:nvSpPr>
        <p:spPr bwMode="auto">
          <a:xfrm>
            <a:off x="2279651" y="1773239"/>
            <a:ext cx="1655763" cy="5746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4" name="Oval 24">
            <a:extLst>
              <a:ext uri="{FF2B5EF4-FFF2-40B4-BE49-F238E27FC236}">
                <a16:creationId xmlns:a16="http://schemas.microsoft.com/office/drawing/2014/main" id="{E4A202A6-7756-CF4D-8321-936159D15CFC}"/>
              </a:ext>
            </a:extLst>
          </p:cNvPr>
          <p:cNvSpPr>
            <a:spLocks noChangeArrowheads="1"/>
          </p:cNvSpPr>
          <p:nvPr/>
        </p:nvSpPr>
        <p:spPr bwMode="auto">
          <a:xfrm>
            <a:off x="2279651" y="2420939"/>
            <a:ext cx="1655763" cy="5746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5" name="Oval 25">
            <a:extLst>
              <a:ext uri="{FF2B5EF4-FFF2-40B4-BE49-F238E27FC236}">
                <a16:creationId xmlns:a16="http://schemas.microsoft.com/office/drawing/2014/main" id="{18B40D11-7153-2642-9F9E-D9212A39015A}"/>
              </a:ext>
            </a:extLst>
          </p:cNvPr>
          <p:cNvSpPr>
            <a:spLocks noChangeArrowheads="1"/>
          </p:cNvSpPr>
          <p:nvPr/>
        </p:nvSpPr>
        <p:spPr bwMode="auto">
          <a:xfrm>
            <a:off x="2279651" y="3068639"/>
            <a:ext cx="1655763" cy="5746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6" name="Oval 26">
            <a:extLst>
              <a:ext uri="{FF2B5EF4-FFF2-40B4-BE49-F238E27FC236}">
                <a16:creationId xmlns:a16="http://schemas.microsoft.com/office/drawing/2014/main" id="{5263B4A3-5B24-844F-BDB1-BC51D1C5538A}"/>
              </a:ext>
            </a:extLst>
          </p:cNvPr>
          <p:cNvSpPr>
            <a:spLocks noChangeArrowheads="1"/>
          </p:cNvSpPr>
          <p:nvPr/>
        </p:nvSpPr>
        <p:spPr bwMode="auto">
          <a:xfrm>
            <a:off x="2279651" y="3717926"/>
            <a:ext cx="1655763" cy="5746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67" name="Text Box 27">
            <a:extLst>
              <a:ext uri="{FF2B5EF4-FFF2-40B4-BE49-F238E27FC236}">
                <a16:creationId xmlns:a16="http://schemas.microsoft.com/office/drawing/2014/main" id="{97F1FFB3-D181-7C41-AAFD-08414772F834}"/>
              </a:ext>
            </a:extLst>
          </p:cNvPr>
          <p:cNvSpPr txBox="1">
            <a:spLocks noChangeArrowheads="1"/>
          </p:cNvSpPr>
          <p:nvPr/>
        </p:nvSpPr>
        <p:spPr bwMode="auto">
          <a:xfrm>
            <a:off x="4727576" y="1901826"/>
            <a:ext cx="4392613"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spcBef>
                <a:spcPct val="30000"/>
              </a:spcBef>
              <a:buClr>
                <a:schemeClr val="tx1"/>
              </a:buClr>
              <a:buFont typeface="Wingdings" pitchFamily="2" charset="2"/>
              <a:buNone/>
            </a:pPr>
            <a:r>
              <a:rPr lang="fr-FR" altLang="fr-FR" sz="1500"/>
              <a:t>presse spé sport, presse généraliste</a:t>
            </a:r>
          </a:p>
          <a:p>
            <a:pPr>
              <a:spcBef>
                <a:spcPct val="50000"/>
              </a:spcBef>
            </a:pPr>
            <a:endParaRPr lang="fr-FR" altLang="fr-FR" sz="1500"/>
          </a:p>
        </p:txBody>
      </p:sp>
      <p:sp>
        <p:nvSpPr>
          <p:cNvPr id="35868" name="Text Box 28">
            <a:extLst>
              <a:ext uri="{FF2B5EF4-FFF2-40B4-BE49-F238E27FC236}">
                <a16:creationId xmlns:a16="http://schemas.microsoft.com/office/drawing/2014/main" id="{508266A1-3F2D-2B4B-8737-DEBABB9DEC9F}"/>
              </a:ext>
            </a:extLst>
          </p:cNvPr>
          <p:cNvSpPr txBox="1">
            <a:spLocks noChangeArrowheads="1"/>
          </p:cNvSpPr>
          <p:nvPr/>
        </p:nvSpPr>
        <p:spPr bwMode="auto">
          <a:xfrm>
            <a:off x="5592763" y="2447926"/>
            <a:ext cx="50403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500"/>
              <a:t>chaînes télévisées spécialisées dans le sport comme Eurosport, Sport Plus, TPS, les chaînes généralistes</a:t>
            </a:r>
          </a:p>
        </p:txBody>
      </p:sp>
      <p:sp>
        <p:nvSpPr>
          <p:cNvPr id="35869" name="Text Box 29">
            <a:extLst>
              <a:ext uri="{FF2B5EF4-FFF2-40B4-BE49-F238E27FC236}">
                <a16:creationId xmlns:a16="http://schemas.microsoft.com/office/drawing/2014/main" id="{2B2F6600-375F-AD4A-AAF0-99386FFF0D48}"/>
              </a:ext>
            </a:extLst>
          </p:cNvPr>
          <p:cNvSpPr txBox="1">
            <a:spLocks noChangeArrowheads="1"/>
          </p:cNvSpPr>
          <p:nvPr/>
        </p:nvSpPr>
        <p:spPr bwMode="auto">
          <a:xfrm>
            <a:off x="4656138" y="3197226"/>
            <a:ext cx="439261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spcBef>
                <a:spcPct val="30000"/>
              </a:spcBef>
              <a:buClr>
                <a:schemeClr val="tx1"/>
              </a:buClr>
              <a:buFont typeface="Wingdings" pitchFamily="2" charset="2"/>
              <a:buNone/>
            </a:pPr>
            <a:r>
              <a:rPr lang="fr-FR" altLang="fr-FR" sz="1500"/>
              <a:t>presse spé sport, presse généraliste</a:t>
            </a:r>
          </a:p>
          <a:p>
            <a:pPr>
              <a:spcBef>
                <a:spcPct val="50000"/>
              </a:spcBef>
            </a:pPr>
            <a:endParaRPr lang="fr-FR" altLang="fr-FR" sz="1500"/>
          </a:p>
        </p:txBody>
      </p:sp>
      <p:sp>
        <p:nvSpPr>
          <p:cNvPr id="35870" name="Text Box 30">
            <a:extLst>
              <a:ext uri="{FF2B5EF4-FFF2-40B4-BE49-F238E27FC236}">
                <a16:creationId xmlns:a16="http://schemas.microsoft.com/office/drawing/2014/main" id="{2A6957BA-524A-AF40-B5FE-8018CDA863DA}"/>
              </a:ext>
            </a:extLst>
          </p:cNvPr>
          <p:cNvSpPr txBox="1">
            <a:spLocks noChangeArrowheads="1"/>
          </p:cNvSpPr>
          <p:nvPr/>
        </p:nvSpPr>
        <p:spPr bwMode="auto">
          <a:xfrm>
            <a:off x="4656138" y="3829051"/>
            <a:ext cx="53276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spcBef>
                <a:spcPct val="30000"/>
              </a:spcBef>
              <a:buClr>
                <a:schemeClr val="tx1"/>
              </a:buClr>
              <a:buFont typeface="Wingdings" pitchFamily="2" charset="2"/>
              <a:buNone/>
            </a:pPr>
            <a:r>
              <a:rPr lang="fr-FR" altLang="fr-FR" sz="1500"/>
              <a:t>le téléphone (WAP, SMS), les sites internet. </a:t>
            </a:r>
          </a:p>
        </p:txBody>
      </p:sp>
      <p:sp>
        <p:nvSpPr>
          <p:cNvPr id="35871" name="Text Box 31">
            <a:extLst>
              <a:ext uri="{FF2B5EF4-FFF2-40B4-BE49-F238E27FC236}">
                <a16:creationId xmlns:a16="http://schemas.microsoft.com/office/drawing/2014/main" id="{1B0D61AF-5DF1-5B48-B595-F61F370AD46B}"/>
              </a:ext>
            </a:extLst>
          </p:cNvPr>
          <p:cNvSpPr txBox="1">
            <a:spLocks noChangeArrowheads="1"/>
          </p:cNvSpPr>
          <p:nvPr/>
        </p:nvSpPr>
        <p:spPr bwMode="auto">
          <a:xfrm>
            <a:off x="1558925" y="4652963"/>
            <a:ext cx="741680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spcBef>
                <a:spcPct val="30000"/>
              </a:spcBef>
              <a:buClr>
                <a:schemeClr val="tx1"/>
              </a:buClr>
              <a:buFont typeface="Wingdings" pitchFamily="2" charset="2"/>
              <a:buNone/>
            </a:pPr>
            <a:r>
              <a:rPr lang="fr-FR" altLang="fr-FR" sz="1500"/>
              <a:t>Ils permettent l’interactivité et l’échange en temps réel entre l’émetteur et le récepteur.</a:t>
            </a:r>
            <a:r>
              <a:rPr lang="fr-FR" altLang="fr-FR"/>
              <a:t> </a:t>
            </a:r>
          </a:p>
          <a:p>
            <a:pPr>
              <a:spcBef>
                <a:spcPct val="50000"/>
              </a:spcBef>
            </a:pPr>
            <a:endParaRPr lang="fr-FR" altLang="fr-FR"/>
          </a:p>
        </p:txBody>
      </p:sp>
      <p:sp>
        <p:nvSpPr>
          <p:cNvPr id="35872" name="Line 32">
            <a:extLst>
              <a:ext uri="{FF2B5EF4-FFF2-40B4-BE49-F238E27FC236}">
                <a16:creationId xmlns:a16="http://schemas.microsoft.com/office/drawing/2014/main" id="{4423B5C0-1104-AC4B-9F49-3CDC0EED87ED}"/>
              </a:ext>
            </a:extLst>
          </p:cNvPr>
          <p:cNvSpPr>
            <a:spLocks noChangeShapeType="1"/>
          </p:cNvSpPr>
          <p:nvPr/>
        </p:nvSpPr>
        <p:spPr bwMode="auto">
          <a:xfrm>
            <a:off x="3000375" y="4292601"/>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73" name="Rectangle 33">
            <a:extLst>
              <a:ext uri="{FF2B5EF4-FFF2-40B4-BE49-F238E27FC236}">
                <a16:creationId xmlns:a16="http://schemas.microsoft.com/office/drawing/2014/main" id="{0FB812CD-09F0-214E-91FA-5620851169D1}"/>
              </a:ext>
            </a:extLst>
          </p:cNvPr>
          <p:cNvSpPr>
            <a:spLocks noChangeArrowheads="1"/>
          </p:cNvSpPr>
          <p:nvPr/>
        </p:nvSpPr>
        <p:spPr bwMode="auto">
          <a:xfrm>
            <a:off x="2424114" y="4581525"/>
            <a:ext cx="6480175" cy="719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4" name="Line 34">
            <a:extLst>
              <a:ext uri="{FF2B5EF4-FFF2-40B4-BE49-F238E27FC236}">
                <a16:creationId xmlns:a16="http://schemas.microsoft.com/office/drawing/2014/main" id="{95793614-B03E-D647-A368-43820E577ED8}"/>
              </a:ext>
            </a:extLst>
          </p:cNvPr>
          <p:cNvSpPr>
            <a:spLocks noChangeShapeType="1"/>
          </p:cNvSpPr>
          <p:nvPr/>
        </p:nvSpPr>
        <p:spPr bwMode="auto">
          <a:xfrm>
            <a:off x="4367214" y="2060575"/>
            <a:ext cx="10810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75" name="Line 35">
            <a:extLst>
              <a:ext uri="{FF2B5EF4-FFF2-40B4-BE49-F238E27FC236}">
                <a16:creationId xmlns:a16="http://schemas.microsoft.com/office/drawing/2014/main" id="{662B7068-B845-4146-B4E0-33AAB49DAA92}"/>
              </a:ext>
            </a:extLst>
          </p:cNvPr>
          <p:cNvSpPr>
            <a:spLocks noChangeShapeType="1"/>
          </p:cNvSpPr>
          <p:nvPr/>
        </p:nvSpPr>
        <p:spPr bwMode="auto">
          <a:xfrm>
            <a:off x="4367214" y="2636838"/>
            <a:ext cx="10810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76" name="Line 36">
            <a:extLst>
              <a:ext uri="{FF2B5EF4-FFF2-40B4-BE49-F238E27FC236}">
                <a16:creationId xmlns:a16="http://schemas.microsoft.com/office/drawing/2014/main" id="{80BC0C0D-D961-3744-BCA5-1BB5A85AC5FA}"/>
              </a:ext>
            </a:extLst>
          </p:cNvPr>
          <p:cNvSpPr>
            <a:spLocks noChangeShapeType="1"/>
          </p:cNvSpPr>
          <p:nvPr/>
        </p:nvSpPr>
        <p:spPr bwMode="auto">
          <a:xfrm>
            <a:off x="4367214" y="3357563"/>
            <a:ext cx="10810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77" name="Line 37">
            <a:extLst>
              <a:ext uri="{FF2B5EF4-FFF2-40B4-BE49-F238E27FC236}">
                <a16:creationId xmlns:a16="http://schemas.microsoft.com/office/drawing/2014/main" id="{66722487-E739-BD4D-B5F1-FD2FF47C82A7}"/>
              </a:ext>
            </a:extLst>
          </p:cNvPr>
          <p:cNvSpPr>
            <a:spLocks noChangeShapeType="1"/>
          </p:cNvSpPr>
          <p:nvPr/>
        </p:nvSpPr>
        <p:spPr bwMode="auto">
          <a:xfrm>
            <a:off x="4367214" y="4005263"/>
            <a:ext cx="10810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9414964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7" name="Text Box 9">
            <a:extLst>
              <a:ext uri="{FF2B5EF4-FFF2-40B4-BE49-F238E27FC236}">
                <a16:creationId xmlns:a16="http://schemas.microsoft.com/office/drawing/2014/main" id="{82AA0C04-2E55-EF49-B1A7-93CEE4841582}"/>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252938" name="Text Box 10">
            <a:extLst>
              <a:ext uri="{FF2B5EF4-FFF2-40B4-BE49-F238E27FC236}">
                <a16:creationId xmlns:a16="http://schemas.microsoft.com/office/drawing/2014/main" id="{B0927D3A-BF79-F849-8233-477C8A7288A7}"/>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L’audience</a:t>
            </a:r>
          </a:p>
        </p:txBody>
      </p:sp>
      <p:pic>
        <p:nvPicPr>
          <p:cNvPr id="252942" name="Picture 14" descr="audience_niveau2_match">
            <a:extLst>
              <a:ext uri="{FF2B5EF4-FFF2-40B4-BE49-F238E27FC236}">
                <a16:creationId xmlns:a16="http://schemas.microsoft.com/office/drawing/2014/main" id="{2FA6EF44-2628-3249-A853-C662D86D1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4437064"/>
            <a:ext cx="3627438" cy="2338387"/>
          </a:xfrm>
          <a:prstGeom prst="rect">
            <a:avLst/>
          </a:prstGeom>
          <a:noFill/>
          <a:extLst>
            <a:ext uri="{909E8E84-426E-40DD-AFC4-6F175D3DCCD1}">
              <a14:hiddenFill xmlns:a14="http://schemas.microsoft.com/office/drawing/2010/main">
                <a:solidFill>
                  <a:srgbClr val="FFFFFF"/>
                </a:solidFill>
              </a14:hiddenFill>
            </a:ext>
          </a:extLst>
        </p:spPr>
      </p:pic>
      <p:pic>
        <p:nvPicPr>
          <p:cNvPr id="252943" name="Picture 15" descr="audience_niveau1_laparisienne02">
            <a:extLst>
              <a:ext uri="{FF2B5EF4-FFF2-40B4-BE49-F238E27FC236}">
                <a16:creationId xmlns:a16="http://schemas.microsoft.com/office/drawing/2014/main" id="{F3BFED45-5C0A-5D42-B5E1-687AA0378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700214"/>
            <a:ext cx="3663950" cy="2433637"/>
          </a:xfrm>
          <a:prstGeom prst="rect">
            <a:avLst/>
          </a:prstGeom>
          <a:noFill/>
          <a:extLst>
            <a:ext uri="{909E8E84-426E-40DD-AFC4-6F175D3DCCD1}">
              <a14:hiddenFill xmlns:a14="http://schemas.microsoft.com/office/drawing/2010/main">
                <a:solidFill>
                  <a:srgbClr val="FFFFFF"/>
                </a:solidFill>
              </a14:hiddenFill>
            </a:ext>
          </a:extLst>
        </p:spPr>
      </p:pic>
      <p:sp>
        <p:nvSpPr>
          <p:cNvPr id="252944" name="Text Box 16">
            <a:extLst>
              <a:ext uri="{FF2B5EF4-FFF2-40B4-BE49-F238E27FC236}">
                <a16:creationId xmlns:a16="http://schemas.microsoft.com/office/drawing/2014/main" id="{AC3456A1-52E3-D64A-84FF-2FE4E49C3EBA}"/>
              </a:ext>
            </a:extLst>
          </p:cNvPr>
          <p:cNvSpPr txBox="1">
            <a:spLocks noChangeArrowheads="1"/>
          </p:cNvSpPr>
          <p:nvPr/>
        </p:nvSpPr>
        <p:spPr bwMode="auto">
          <a:xfrm>
            <a:off x="1847850" y="4559300"/>
            <a:ext cx="4465638"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r>
              <a:rPr lang="fr-FR" altLang="fr-FR" sz="1500" b="1">
                <a:solidFill>
                  <a:srgbClr val="CC0099"/>
                </a:solidFill>
              </a:rPr>
              <a:t>Les personnes assistant directement à l’événement (les spectateurs directs)</a:t>
            </a:r>
          </a:p>
          <a:p>
            <a:pPr algn="just"/>
            <a:endParaRPr lang="fr-FR" altLang="fr-FR" sz="1500"/>
          </a:p>
          <a:p>
            <a:pPr algn="just"/>
            <a:r>
              <a:rPr lang="fr-FR" altLang="fr-FR" sz="1500">
                <a:solidFill>
                  <a:srgbClr val="CC0099"/>
                </a:solidFill>
              </a:rPr>
              <a:t>= la cible de communication</a:t>
            </a:r>
            <a:r>
              <a:rPr lang="fr-FR" altLang="fr-FR" sz="1500"/>
              <a:t> des sponsors (moins impliquées que les participants dans la pratique du sport, mais tout aussi intéressés par l’épreuve, puisqu’ils y assistent)</a:t>
            </a:r>
          </a:p>
          <a:p>
            <a:endParaRPr lang="fr-FR" altLang="fr-FR" sz="1500"/>
          </a:p>
          <a:p>
            <a:endParaRPr lang="fr-FR" altLang="fr-FR"/>
          </a:p>
          <a:p>
            <a:r>
              <a:rPr lang="fr-FR" altLang="fr-FR"/>
              <a:t> </a:t>
            </a:r>
          </a:p>
        </p:txBody>
      </p:sp>
      <p:sp>
        <p:nvSpPr>
          <p:cNvPr id="252945" name="Text Box 17">
            <a:extLst>
              <a:ext uri="{FF2B5EF4-FFF2-40B4-BE49-F238E27FC236}">
                <a16:creationId xmlns:a16="http://schemas.microsoft.com/office/drawing/2014/main" id="{ACCDE784-519D-674B-8FC9-45AD742B01A0}"/>
              </a:ext>
            </a:extLst>
          </p:cNvPr>
          <p:cNvSpPr txBox="1">
            <a:spLocks noChangeArrowheads="1"/>
          </p:cNvSpPr>
          <p:nvPr/>
        </p:nvSpPr>
        <p:spPr bwMode="auto">
          <a:xfrm>
            <a:off x="2279651" y="1065213"/>
            <a:ext cx="3744913"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b="1">
                <a:solidFill>
                  <a:srgbClr val="CC0099"/>
                </a:solidFill>
              </a:rPr>
              <a:t>L’audience directe :</a:t>
            </a:r>
          </a:p>
          <a:p>
            <a:pPr>
              <a:spcBef>
                <a:spcPct val="50000"/>
              </a:spcBef>
            </a:pPr>
            <a:endParaRPr lang="fr-FR" altLang="fr-FR"/>
          </a:p>
        </p:txBody>
      </p:sp>
      <p:sp>
        <p:nvSpPr>
          <p:cNvPr id="252946" name="Text Box 18">
            <a:extLst>
              <a:ext uri="{FF2B5EF4-FFF2-40B4-BE49-F238E27FC236}">
                <a16:creationId xmlns:a16="http://schemas.microsoft.com/office/drawing/2014/main" id="{11528FF4-BC05-8D4F-B4AC-2AF4551BA8F9}"/>
              </a:ext>
            </a:extLst>
          </p:cNvPr>
          <p:cNvSpPr txBox="1">
            <a:spLocks noChangeArrowheads="1"/>
          </p:cNvSpPr>
          <p:nvPr/>
        </p:nvSpPr>
        <p:spPr bwMode="auto">
          <a:xfrm>
            <a:off x="1919289" y="1916114"/>
            <a:ext cx="4319587"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500" b="1">
                <a:solidFill>
                  <a:srgbClr val="CC0099"/>
                </a:solidFill>
              </a:rPr>
              <a:t>Les participants à l’événement</a:t>
            </a:r>
            <a:r>
              <a:rPr lang="fr-FR" altLang="fr-FR" sz="1500"/>
              <a:t> (épreuves de masse, ouverte au plus grand nombre ex : marathons, triathlons, manifestations populaires)</a:t>
            </a:r>
          </a:p>
          <a:p>
            <a:endParaRPr lang="fr-FR" altLang="fr-FR" sz="1500"/>
          </a:p>
          <a:p>
            <a:r>
              <a:rPr lang="fr-FR" altLang="fr-FR" sz="1500">
                <a:solidFill>
                  <a:srgbClr val="CC0099"/>
                </a:solidFill>
              </a:rPr>
              <a:t>= cœur de cible des sponsors</a:t>
            </a:r>
            <a:r>
              <a:rPr lang="fr-FR" altLang="fr-FR" sz="1500"/>
              <a:t> (exposition directe aux différents moyens utilisés par le sponsoring)</a:t>
            </a:r>
          </a:p>
          <a:p>
            <a:pPr>
              <a:spcBef>
                <a:spcPct val="50000"/>
              </a:spcBef>
            </a:pPr>
            <a:endParaRPr lang="fr-FR" altLang="fr-FR" sz="1500"/>
          </a:p>
        </p:txBody>
      </p:sp>
      <p:sp>
        <p:nvSpPr>
          <p:cNvPr id="252947" name="Rectangle 19">
            <a:extLst>
              <a:ext uri="{FF2B5EF4-FFF2-40B4-BE49-F238E27FC236}">
                <a16:creationId xmlns:a16="http://schemas.microsoft.com/office/drawing/2014/main" id="{FE65313C-C3A0-0846-A4AF-4942E4CC30E2}"/>
              </a:ext>
            </a:extLst>
          </p:cNvPr>
          <p:cNvSpPr>
            <a:spLocks noChangeArrowheads="1"/>
          </p:cNvSpPr>
          <p:nvPr/>
        </p:nvSpPr>
        <p:spPr bwMode="auto">
          <a:xfrm>
            <a:off x="1847850" y="1844676"/>
            <a:ext cx="4464050" cy="1871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2948" name="Rectangle 20">
            <a:extLst>
              <a:ext uri="{FF2B5EF4-FFF2-40B4-BE49-F238E27FC236}">
                <a16:creationId xmlns:a16="http://schemas.microsoft.com/office/drawing/2014/main" id="{4AF7198A-B147-CE41-B03B-02E22EA8B3F6}"/>
              </a:ext>
            </a:extLst>
          </p:cNvPr>
          <p:cNvSpPr>
            <a:spLocks noChangeArrowheads="1"/>
          </p:cNvSpPr>
          <p:nvPr/>
        </p:nvSpPr>
        <p:spPr bwMode="auto">
          <a:xfrm>
            <a:off x="1847850" y="4557713"/>
            <a:ext cx="4464050" cy="1871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2949" name="Text Box 21">
            <a:extLst>
              <a:ext uri="{FF2B5EF4-FFF2-40B4-BE49-F238E27FC236}">
                <a16:creationId xmlns:a16="http://schemas.microsoft.com/office/drawing/2014/main" id="{76581803-2AF2-8A42-B861-4DDBE28C89DC}"/>
              </a:ext>
            </a:extLst>
          </p:cNvPr>
          <p:cNvSpPr txBox="1">
            <a:spLocks noChangeArrowheads="1"/>
          </p:cNvSpPr>
          <p:nvPr/>
        </p:nvSpPr>
        <p:spPr bwMode="auto">
          <a:xfrm>
            <a:off x="3287713" y="3816351"/>
            <a:ext cx="1008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000" b="1"/>
              <a:t>+</a:t>
            </a:r>
          </a:p>
        </p:txBody>
      </p:sp>
    </p:spTree>
    <p:extLst>
      <p:ext uri="{BB962C8B-B14F-4D97-AF65-F5344CB8AC3E}">
        <p14:creationId xmlns:p14="http://schemas.microsoft.com/office/powerpoint/2010/main" val="770129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2">
            <a:extLst>
              <a:ext uri="{FF2B5EF4-FFF2-40B4-BE49-F238E27FC236}">
                <a16:creationId xmlns:a16="http://schemas.microsoft.com/office/drawing/2014/main" id="{BCA0605D-8834-1C4B-9D8B-6923874DE206}"/>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les acteurs</a:t>
            </a:r>
          </a:p>
        </p:txBody>
      </p:sp>
      <p:sp>
        <p:nvSpPr>
          <p:cNvPr id="257027" name="Text Box 3">
            <a:extLst>
              <a:ext uri="{FF2B5EF4-FFF2-40B4-BE49-F238E27FC236}">
                <a16:creationId xmlns:a16="http://schemas.microsoft.com/office/drawing/2014/main" id="{038F5FF6-128A-E147-B226-4ABAD38134A6}"/>
              </a:ext>
            </a:extLst>
          </p:cNvPr>
          <p:cNvSpPr txBox="1">
            <a:spLocks noChangeArrowheads="1"/>
          </p:cNvSpPr>
          <p:nvPr/>
        </p:nvSpPr>
        <p:spPr bwMode="auto">
          <a:xfrm>
            <a:off x="2279651" y="549276"/>
            <a:ext cx="396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L’audience</a:t>
            </a:r>
          </a:p>
        </p:txBody>
      </p:sp>
      <p:sp>
        <p:nvSpPr>
          <p:cNvPr id="257031" name="Text Box 7">
            <a:extLst>
              <a:ext uri="{FF2B5EF4-FFF2-40B4-BE49-F238E27FC236}">
                <a16:creationId xmlns:a16="http://schemas.microsoft.com/office/drawing/2014/main" id="{98627AAD-BCEB-8846-8148-B185E93DB303}"/>
              </a:ext>
            </a:extLst>
          </p:cNvPr>
          <p:cNvSpPr txBox="1">
            <a:spLocks noChangeArrowheads="1"/>
          </p:cNvSpPr>
          <p:nvPr/>
        </p:nvSpPr>
        <p:spPr bwMode="auto">
          <a:xfrm>
            <a:off x="2351089" y="1125538"/>
            <a:ext cx="47529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fr-FR" altLang="fr-FR" sz="1500" b="1">
                <a:solidFill>
                  <a:srgbClr val="CC0099"/>
                </a:solidFill>
              </a:rPr>
              <a:t>L’audience indirecte = spectateurs médias</a:t>
            </a:r>
          </a:p>
          <a:p>
            <a:endParaRPr lang="fr-FR" altLang="fr-FR" sz="1500"/>
          </a:p>
          <a:p>
            <a:pPr>
              <a:buFontTx/>
              <a:buAutoNum type="arabicPeriod"/>
            </a:pPr>
            <a:endParaRPr lang="fr-FR" altLang="fr-FR" sz="1400"/>
          </a:p>
          <a:p>
            <a:endParaRPr lang="fr-FR" altLang="fr-FR" sz="1400"/>
          </a:p>
          <a:p>
            <a:endParaRPr lang="fr-FR" altLang="fr-FR"/>
          </a:p>
          <a:p>
            <a:r>
              <a:rPr lang="fr-FR" altLang="fr-FR"/>
              <a:t> </a:t>
            </a:r>
          </a:p>
        </p:txBody>
      </p:sp>
      <p:pic>
        <p:nvPicPr>
          <p:cNvPr id="257032" name="Picture 8" descr="audience_niveau3_television">
            <a:extLst>
              <a:ext uri="{FF2B5EF4-FFF2-40B4-BE49-F238E27FC236}">
                <a16:creationId xmlns:a16="http://schemas.microsoft.com/office/drawing/2014/main" id="{8E55CA15-4BE0-DF40-B417-7801EEEF7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2133600"/>
            <a:ext cx="2584450" cy="3627438"/>
          </a:xfrm>
          <a:prstGeom prst="rect">
            <a:avLst/>
          </a:prstGeom>
          <a:noFill/>
          <a:extLst>
            <a:ext uri="{909E8E84-426E-40DD-AFC4-6F175D3DCCD1}">
              <a14:hiddenFill xmlns:a14="http://schemas.microsoft.com/office/drawing/2010/main">
                <a:solidFill>
                  <a:srgbClr val="FFFFFF"/>
                </a:solidFill>
              </a14:hiddenFill>
            </a:ext>
          </a:extLst>
        </p:spPr>
      </p:pic>
      <p:sp>
        <p:nvSpPr>
          <p:cNvPr id="257034" name="Text Box 10">
            <a:extLst>
              <a:ext uri="{FF2B5EF4-FFF2-40B4-BE49-F238E27FC236}">
                <a16:creationId xmlns:a16="http://schemas.microsoft.com/office/drawing/2014/main" id="{51B7ECB2-E807-964D-ABD6-CA84AA27BCB7}"/>
              </a:ext>
            </a:extLst>
          </p:cNvPr>
          <p:cNvSpPr txBox="1">
            <a:spLocks noChangeArrowheads="1"/>
          </p:cNvSpPr>
          <p:nvPr/>
        </p:nvSpPr>
        <p:spPr bwMode="auto">
          <a:xfrm>
            <a:off x="2640013" y="2205039"/>
            <a:ext cx="29527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Les spectateurs en direct</a:t>
            </a:r>
          </a:p>
        </p:txBody>
      </p:sp>
      <p:sp>
        <p:nvSpPr>
          <p:cNvPr id="257035" name="Text Box 11">
            <a:extLst>
              <a:ext uri="{FF2B5EF4-FFF2-40B4-BE49-F238E27FC236}">
                <a16:creationId xmlns:a16="http://schemas.microsoft.com/office/drawing/2014/main" id="{0AC9DD58-AB98-CD4E-ADDF-EA4551BC4E0A}"/>
              </a:ext>
            </a:extLst>
          </p:cNvPr>
          <p:cNvSpPr txBox="1">
            <a:spLocks noChangeArrowheads="1"/>
          </p:cNvSpPr>
          <p:nvPr/>
        </p:nvSpPr>
        <p:spPr bwMode="auto">
          <a:xfrm>
            <a:off x="2566989" y="3430589"/>
            <a:ext cx="367347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Les spectateurs au soir</a:t>
            </a:r>
          </a:p>
          <a:p>
            <a:pPr>
              <a:spcBef>
                <a:spcPct val="50000"/>
              </a:spcBef>
            </a:pPr>
            <a:r>
              <a:rPr lang="fr-FR" altLang="fr-FR" sz="1500" b="1"/>
              <a:t>ou lendemain de l’événement</a:t>
            </a:r>
          </a:p>
        </p:txBody>
      </p:sp>
      <p:sp>
        <p:nvSpPr>
          <p:cNvPr id="257036" name="Text Box 12">
            <a:extLst>
              <a:ext uri="{FF2B5EF4-FFF2-40B4-BE49-F238E27FC236}">
                <a16:creationId xmlns:a16="http://schemas.microsoft.com/office/drawing/2014/main" id="{C2432B55-FAE0-4F4E-B5E6-B9EFCB500FA3}"/>
              </a:ext>
            </a:extLst>
          </p:cNvPr>
          <p:cNvSpPr txBox="1">
            <a:spLocks noChangeArrowheads="1"/>
          </p:cNvSpPr>
          <p:nvPr/>
        </p:nvSpPr>
        <p:spPr bwMode="auto">
          <a:xfrm>
            <a:off x="2638426" y="4679951"/>
            <a:ext cx="367347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b="1"/>
              <a:t>Les lecteurs des pages</a:t>
            </a:r>
          </a:p>
          <a:p>
            <a:pPr>
              <a:spcBef>
                <a:spcPct val="50000"/>
              </a:spcBef>
            </a:pPr>
            <a:r>
              <a:rPr lang="fr-FR" altLang="fr-FR" sz="1500" b="1"/>
              <a:t>sportives dans la presse</a:t>
            </a:r>
          </a:p>
        </p:txBody>
      </p:sp>
      <p:sp>
        <p:nvSpPr>
          <p:cNvPr id="257038" name="Rectangle 14">
            <a:extLst>
              <a:ext uri="{FF2B5EF4-FFF2-40B4-BE49-F238E27FC236}">
                <a16:creationId xmlns:a16="http://schemas.microsoft.com/office/drawing/2014/main" id="{523140DA-66F1-0149-B5A8-22F55F2A8225}"/>
              </a:ext>
            </a:extLst>
          </p:cNvPr>
          <p:cNvSpPr>
            <a:spLocks noChangeArrowheads="1"/>
          </p:cNvSpPr>
          <p:nvPr/>
        </p:nvSpPr>
        <p:spPr bwMode="auto">
          <a:xfrm>
            <a:off x="2495551" y="2060576"/>
            <a:ext cx="2879725" cy="792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7039" name="Rectangle 15">
            <a:extLst>
              <a:ext uri="{FF2B5EF4-FFF2-40B4-BE49-F238E27FC236}">
                <a16:creationId xmlns:a16="http://schemas.microsoft.com/office/drawing/2014/main" id="{6F432153-9C6B-B848-A319-47EC73DE9B6B}"/>
              </a:ext>
            </a:extLst>
          </p:cNvPr>
          <p:cNvSpPr>
            <a:spLocks noChangeArrowheads="1"/>
          </p:cNvSpPr>
          <p:nvPr/>
        </p:nvSpPr>
        <p:spPr bwMode="auto">
          <a:xfrm>
            <a:off x="2495551" y="3357563"/>
            <a:ext cx="2879725" cy="792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7040" name="Rectangle 16">
            <a:extLst>
              <a:ext uri="{FF2B5EF4-FFF2-40B4-BE49-F238E27FC236}">
                <a16:creationId xmlns:a16="http://schemas.microsoft.com/office/drawing/2014/main" id="{571EDA19-9577-6A42-A1E3-FB6A40BEF0B4}"/>
              </a:ext>
            </a:extLst>
          </p:cNvPr>
          <p:cNvSpPr>
            <a:spLocks noChangeArrowheads="1"/>
          </p:cNvSpPr>
          <p:nvPr/>
        </p:nvSpPr>
        <p:spPr bwMode="auto">
          <a:xfrm>
            <a:off x="2495551" y="4581526"/>
            <a:ext cx="2879725" cy="792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7041" name="Text Box 17">
            <a:extLst>
              <a:ext uri="{FF2B5EF4-FFF2-40B4-BE49-F238E27FC236}">
                <a16:creationId xmlns:a16="http://schemas.microsoft.com/office/drawing/2014/main" id="{C16FE979-21E4-5947-9F4B-373C831CE31B}"/>
              </a:ext>
            </a:extLst>
          </p:cNvPr>
          <p:cNvSpPr txBox="1">
            <a:spLocks noChangeArrowheads="1"/>
          </p:cNvSpPr>
          <p:nvPr/>
        </p:nvSpPr>
        <p:spPr bwMode="auto">
          <a:xfrm>
            <a:off x="3287713" y="4103689"/>
            <a:ext cx="1008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000" b="1"/>
              <a:t>+</a:t>
            </a:r>
          </a:p>
        </p:txBody>
      </p:sp>
      <p:sp>
        <p:nvSpPr>
          <p:cNvPr id="257042" name="Text Box 18">
            <a:extLst>
              <a:ext uri="{FF2B5EF4-FFF2-40B4-BE49-F238E27FC236}">
                <a16:creationId xmlns:a16="http://schemas.microsoft.com/office/drawing/2014/main" id="{D6A96559-CE59-5849-BF16-8039343A6747}"/>
              </a:ext>
            </a:extLst>
          </p:cNvPr>
          <p:cNvSpPr txBox="1">
            <a:spLocks noChangeArrowheads="1"/>
          </p:cNvSpPr>
          <p:nvPr/>
        </p:nvSpPr>
        <p:spPr bwMode="auto">
          <a:xfrm>
            <a:off x="3216276" y="2852739"/>
            <a:ext cx="10080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000" b="1"/>
              <a:t>+</a:t>
            </a:r>
          </a:p>
        </p:txBody>
      </p:sp>
    </p:spTree>
    <p:extLst>
      <p:ext uri="{BB962C8B-B14F-4D97-AF65-F5344CB8AC3E}">
        <p14:creationId xmlns:p14="http://schemas.microsoft.com/office/powerpoint/2010/main" val="23211680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pictogramme">
            <a:extLst>
              <a:ext uri="{FF2B5EF4-FFF2-40B4-BE49-F238E27FC236}">
                <a16:creationId xmlns:a16="http://schemas.microsoft.com/office/drawing/2014/main" id="{858BD3F5-E4B6-C243-9993-49158764B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2236788"/>
            <a:ext cx="2832100" cy="4216400"/>
          </a:xfrm>
          <a:prstGeom prst="rect">
            <a:avLst/>
          </a:prstGeom>
          <a:noFill/>
          <a:extLst>
            <a:ext uri="{909E8E84-426E-40DD-AFC4-6F175D3DCCD1}">
              <a14:hiddenFill xmlns:a14="http://schemas.microsoft.com/office/drawing/2010/main">
                <a:solidFill>
                  <a:srgbClr val="FFFFFF"/>
                </a:solidFill>
              </a14:hiddenFill>
            </a:ext>
          </a:extLst>
        </p:spPr>
      </p:pic>
      <p:sp>
        <p:nvSpPr>
          <p:cNvPr id="275459" name="AutoShape 3">
            <a:extLst>
              <a:ext uri="{FF2B5EF4-FFF2-40B4-BE49-F238E27FC236}">
                <a16:creationId xmlns:a16="http://schemas.microsoft.com/office/drawing/2014/main" id="{7A4994A1-4432-CA4A-A74A-5C1CCD8AD89B}"/>
              </a:ext>
            </a:extLst>
          </p:cNvPr>
          <p:cNvSpPr>
            <a:spLocks noChangeArrowheads="1"/>
          </p:cNvSpPr>
          <p:nvPr/>
        </p:nvSpPr>
        <p:spPr bwMode="auto">
          <a:xfrm>
            <a:off x="5303839" y="404814"/>
            <a:ext cx="4968875" cy="2160587"/>
          </a:xfrm>
          <a:prstGeom prst="wedgeEllipseCallout">
            <a:avLst>
              <a:gd name="adj1" fmla="val -44759"/>
              <a:gd name="adj2" fmla="val 6513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altLang="fr-FR" sz="3500"/>
              <a:t>Qui/quoi sponsoriser ?</a:t>
            </a:r>
          </a:p>
        </p:txBody>
      </p:sp>
    </p:spTree>
    <p:extLst>
      <p:ext uri="{BB962C8B-B14F-4D97-AF65-F5344CB8AC3E}">
        <p14:creationId xmlns:p14="http://schemas.microsoft.com/office/powerpoint/2010/main" val="301494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david_beckham_adidas01">
            <a:extLst>
              <a:ext uri="{FF2B5EF4-FFF2-40B4-BE49-F238E27FC236}">
                <a16:creationId xmlns:a16="http://schemas.microsoft.com/office/drawing/2014/main" id="{21E9F1A1-40CC-264D-9B94-95B90F6CE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0" y="2636838"/>
            <a:ext cx="1360488" cy="2216150"/>
          </a:xfrm>
          <a:prstGeom prst="rect">
            <a:avLst/>
          </a:prstGeom>
          <a:noFill/>
          <a:extLst>
            <a:ext uri="{909E8E84-426E-40DD-AFC4-6F175D3DCCD1}">
              <a14:hiddenFill xmlns:a14="http://schemas.microsoft.com/office/drawing/2010/main">
                <a:solidFill>
                  <a:srgbClr val="FFFFFF"/>
                </a:solidFill>
              </a14:hiddenFill>
            </a:ext>
          </a:extLst>
        </p:spPr>
      </p:pic>
      <p:pic>
        <p:nvPicPr>
          <p:cNvPr id="273414" name="Picture 6" descr="nakata_nike">
            <a:extLst>
              <a:ext uri="{FF2B5EF4-FFF2-40B4-BE49-F238E27FC236}">
                <a16:creationId xmlns:a16="http://schemas.microsoft.com/office/drawing/2014/main" id="{27C196CE-FB33-FC4A-ADAE-F5B4E25E3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389" y="476250"/>
            <a:ext cx="1755775" cy="1733550"/>
          </a:xfrm>
          <a:prstGeom prst="rect">
            <a:avLst/>
          </a:prstGeom>
          <a:noFill/>
          <a:extLst>
            <a:ext uri="{909E8E84-426E-40DD-AFC4-6F175D3DCCD1}">
              <a14:hiddenFill xmlns:a14="http://schemas.microsoft.com/office/drawing/2010/main">
                <a:solidFill>
                  <a:srgbClr val="FFFFFF"/>
                </a:solidFill>
              </a14:hiddenFill>
            </a:ext>
          </a:extLst>
        </p:spPr>
      </p:pic>
      <p:sp>
        <p:nvSpPr>
          <p:cNvPr id="273415" name="Text Box 7">
            <a:extLst>
              <a:ext uri="{FF2B5EF4-FFF2-40B4-BE49-F238E27FC236}">
                <a16:creationId xmlns:a16="http://schemas.microsoft.com/office/drawing/2014/main" id="{199E1AE3-1370-044B-8B0C-793D7FB744E7}"/>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qui/quoi sponsoriser ?</a:t>
            </a:r>
          </a:p>
        </p:txBody>
      </p:sp>
      <p:sp>
        <p:nvSpPr>
          <p:cNvPr id="273416" name="Text Box 8">
            <a:extLst>
              <a:ext uri="{FF2B5EF4-FFF2-40B4-BE49-F238E27FC236}">
                <a16:creationId xmlns:a16="http://schemas.microsoft.com/office/drawing/2014/main" id="{0D406F98-5221-3C49-83C4-D80407698D91}"/>
              </a:ext>
            </a:extLst>
          </p:cNvPr>
          <p:cNvSpPr txBox="1">
            <a:spLocks noChangeArrowheads="1"/>
          </p:cNvSpPr>
          <p:nvPr/>
        </p:nvSpPr>
        <p:spPr bwMode="auto">
          <a:xfrm>
            <a:off x="1774826" y="398463"/>
            <a:ext cx="2373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Un individu : </a:t>
            </a:r>
          </a:p>
        </p:txBody>
      </p:sp>
      <p:sp>
        <p:nvSpPr>
          <p:cNvPr id="273417" name="Text Box 9">
            <a:extLst>
              <a:ext uri="{FF2B5EF4-FFF2-40B4-BE49-F238E27FC236}">
                <a16:creationId xmlns:a16="http://schemas.microsoft.com/office/drawing/2014/main" id="{952AD424-DB73-3243-9AD9-75A5831F4550}"/>
              </a:ext>
            </a:extLst>
          </p:cNvPr>
          <p:cNvSpPr txBox="1">
            <a:spLocks noChangeArrowheads="1"/>
          </p:cNvSpPr>
          <p:nvPr/>
        </p:nvSpPr>
        <p:spPr bwMode="auto">
          <a:xfrm>
            <a:off x="3071814" y="4941889"/>
            <a:ext cx="6624637"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buFontTx/>
              <a:buChar char="•"/>
            </a:pPr>
            <a:r>
              <a:rPr lang="fr-FR" altLang="fr-FR" sz="1500"/>
              <a:t>de </a:t>
            </a:r>
            <a:r>
              <a:rPr lang="fr-FR" altLang="fr-FR" sz="1500" b="1"/>
              <a:t>blessure physique</a:t>
            </a:r>
          </a:p>
          <a:p>
            <a:pPr lvl="1">
              <a:buFontTx/>
              <a:buChar char="•"/>
            </a:pPr>
            <a:r>
              <a:rPr lang="fr-FR" altLang="fr-FR" sz="1500"/>
              <a:t>de </a:t>
            </a:r>
            <a:r>
              <a:rPr lang="fr-FR" altLang="fr-FR" sz="1500" b="1"/>
              <a:t>contre-performance</a:t>
            </a:r>
          </a:p>
          <a:p>
            <a:pPr lvl="1">
              <a:buFontTx/>
              <a:buChar char="•"/>
            </a:pPr>
            <a:r>
              <a:rPr lang="fr-FR" altLang="fr-FR" sz="1500"/>
              <a:t>de </a:t>
            </a:r>
            <a:r>
              <a:rPr lang="fr-FR" altLang="fr-FR" sz="1500" b="1"/>
              <a:t>non adéquation avec la marque</a:t>
            </a:r>
            <a:r>
              <a:rPr lang="fr-FR" altLang="fr-FR" sz="1500"/>
              <a:t> :</a:t>
            </a:r>
          </a:p>
          <a:p>
            <a:pPr lvl="1"/>
            <a:r>
              <a:rPr lang="fr-FR" altLang="fr-FR" sz="1500"/>
              <a:t>Ex : McDonald’s na pas renouvelé son contrat avec Kobe Bryant, star du basket en 2003, condamné pour agression sexuelle</a:t>
            </a:r>
          </a:p>
          <a:p>
            <a:pPr lvl="1">
              <a:buFontTx/>
              <a:buChar char="•"/>
            </a:pPr>
            <a:r>
              <a:rPr lang="fr-FR" altLang="fr-FR" sz="1500"/>
              <a:t>de </a:t>
            </a:r>
            <a:r>
              <a:rPr lang="fr-FR" altLang="fr-FR" sz="1500" b="1"/>
              <a:t>cannibalisation de la marque</a:t>
            </a:r>
            <a:r>
              <a:rPr lang="fr-FR" altLang="fr-FR" sz="1500"/>
              <a:t> par son poulain : si la personnalité/médiatisation du sportif est trop forte</a:t>
            </a:r>
          </a:p>
        </p:txBody>
      </p:sp>
      <p:sp>
        <p:nvSpPr>
          <p:cNvPr id="273418" name="Text Box 10">
            <a:extLst>
              <a:ext uri="{FF2B5EF4-FFF2-40B4-BE49-F238E27FC236}">
                <a16:creationId xmlns:a16="http://schemas.microsoft.com/office/drawing/2014/main" id="{39456A1C-084C-1940-A4D9-95967A2F5B66}"/>
              </a:ext>
            </a:extLst>
          </p:cNvPr>
          <p:cNvSpPr txBox="1">
            <a:spLocks noChangeArrowheads="1"/>
          </p:cNvSpPr>
          <p:nvPr/>
        </p:nvSpPr>
        <p:spPr bwMode="auto">
          <a:xfrm>
            <a:off x="1822451" y="763588"/>
            <a:ext cx="1897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Principe :</a:t>
            </a:r>
          </a:p>
        </p:txBody>
      </p:sp>
      <p:sp>
        <p:nvSpPr>
          <p:cNvPr id="273419" name="Text Box 11">
            <a:extLst>
              <a:ext uri="{FF2B5EF4-FFF2-40B4-BE49-F238E27FC236}">
                <a16:creationId xmlns:a16="http://schemas.microsoft.com/office/drawing/2014/main" id="{D36DFDFD-409D-414A-867D-85C1104E1B58}"/>
              </a:ext>
            </a:extLst>
          </p:cNvPr>
          <p:cNvSpPr txBox="1">
            <a:spLocks noChangeArrowheads="1"/>
          </p:cNvSpPr>
          <p:nvPr/>
        </p:nvSpPr>
        <p:spPr bwMode="auto">
          <a:xfrm>
            <a:off x="1847850" y="32131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Conditions :</a:t>
            </a:r>
          </a:p>
        </p:txBody>
      </p:sp>
      <p:sp>
        <p:nvSpPr>
          <p:cNvPr id="273420" name="Text Box 12">
            <a:extLst>
              <a:ext uri="{FF2B5EF4-FFF2-40B4-BE49-F238E27FC236}">
                <a16:creationId xmlns:a16="http://schemas.microsoft.com/office/drawing/2014/main" id="{0349566F-1AF6-134A-80DE-62E5EEABB41E}"/>
              </a:ext>
            </a:extLst>
          </p:cNvPr>
          <p:cNvSpPr txBox="1">
            <a:spLocks noChangeArrowheads="1"/>
          </p:cNvSpPr>
          <p:nvPr/>
        </p:nvSpPr>
        <p:spPr bwMode="auto">
          <a:xfrm>
            <a:off x="3575051" y="765176"/>
            <a:ext cx="48244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s’attacher à sa propre personnalité dans le but d’influencer les consommateurs</a:t>
            </a:r>
          </a:p>
        </p:txBody>
      </p:sp>
      <p:sp>
        <p:nvSpPr>
          <p:cNvPr id="273421" name="Text Box 13">
            <a:extLst>
              <a:ext uri="{FF2B5EF4-FFF2-40B4-BE49-F238E27FC236}">
                <a16:creationId xmlns:a16="http://schemas.microsoft.com/office/drawing/2014/main" id="{B2C28D85-F15A-F04C-8133-2188B21F7716}"/>
              </a:ext>
            </a:extLst>
          </p:cNvPr>
          <p:cNvSpPr txBox="1">
            <a:spLocks noChangeArrowheads="1"/>
          </p:cNvSpPr>
          <p:nvPr/>
        </p:nvSpPr>
        <p:spPr bwMode="auto">
          <a:xfrm>
            <a:off x="3503614" y="3219451"/>
            <a:ext cx="5329237" cy="205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1500"/>
              <a:t>Choisir des champions </a:t>
            </a:r>
            <a:r>
              <a:rPr lang="fr-FR" altLang="fr-FR" sz="1500" b="1"/>
              <a:t>doués</a:t>
            </a:r>
            <a:r>
              <a:rPr lang="fr-FR" altLang="fr-FR" sz="1500"/>
              <a:t> dans leur sport</a:t>
            </a:r>
          </a:p>
          <a:p>
            <a:pPr>
              <a:spcBef>
                <a:spcPct val="50000"/>
              </a:spcBef>
              <a:buFontTx/>
              <a:buChar char="•"/>
            </a:pPr>
            <a:r>
              <a:rPr lang="fr-FR" altLang="fr-FR" sz="1500"/>
              <a:t>possédant surtout une </a:t>
            </a:r>
            <a:r>
              <a:rPr lang="fr-FR" altLang="fr-FR" sz="1500" b="1"/>
              <a:t>forte personnalité</a:t>
            </a:r>
          </a:p>
          <a:p>
            <a:pPr>
              <a:spcBef>
                <a:spcPct val="50000"/>
              </a:spcBef>
              <a:buFontTx/>
              <a:buChar char="•"/>
            </a:pPr>
            <a:r>
              <a:rPr lang="fr-FR" altLang="fr-FR" sz="1500"/>
              <a:t>à l’aise devant les </a:t>
            </a:r>
            <a:r>
              <a:rPr lang="fr-FR" altLang="fr-FR" sz="1500" b="1"/>
              <a:t>médias</a:t>
            </a:r>
          </a:p>
          <a:p>
            <a:pPr>
              <a:spcBef>
                <a:spcPct val="50000"/>
              </a:spcBef>
              <a:buFontTx/>
              <a:buChar char="•"/>
            </a:pPr>
            <a:r>
              <a:rPr lang="fr-FR" altLang="fr-FR" sz="1500"/>
              <a:t>véhiculant une </a:t>
            </a:r>
            <a:r>
              <a:rPr lang="fr-FR" altLang="fr-FR" sz="1500" b="1"/>
              <a:t>image irréprochable</a:t>
            </a:r>
            <a:r>
              <a:rPr lang="fr-FR" altLang="fr-FR" sz="1500"/>
              <a:t> (apparitions publiques)</a:t>
            </a:r>
          </a:p>
          <a:p>
            <a:pPr>
              <a:spcBef>
                <a:spcPct val="50000"/>
              </a:spcBef>
            </a:pPr>
            <a:endParaRPr lang="fr-FR" altLang="fr-FR" sz="1500"/>
          </a:p>
          <a:p>
            <a:pPr>
              <a:spcBef>
                <a:spcPct val="50000"/>
              </a:spcBef>
            </a:pPr>
            <a:endParaRPr lang="fr-FR" altLang="fr-FR" sz="1500"/>
          </a:p>
        </p:txBody>
      </p:sp>
      <p:sp>
        <p:nvSpPr>
          <p:cNvPr id="273426" name="Text Box 18">
            <a:extLst>
              <a:ext uri="{FF2B5EF4-FFF2-40B4-BE49-F238E27FC236}">
                <a16:creationId xmlns:a16="http://schemas.microsoft.com/office/drawing/2014/main" id="{CF4D329E-F41B-664B-8D0E-5501CB3C304C}"/>
              </a:ext>
            </a:extLst>
          </p:cNvPr>
          <p:cNvSpPr txBox="1">
            <a:spLocks noChangeArrowheads="1"/>
          </p:cNvSpPr>
          <p:nvPr/>
        </p:nvSpPr>
        <p:spPr bwMode="auto">
          <a:xfrm>
            <a:off x="1774826" y="4954588"/>
            <a:ext cx="1655763"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a:t>Les risques :</a:t>
            </a:r>
          </a:p>
          <a:p>
            <a:pPr>
              <a:spcBef>
                <a:spcPct val="50000"/>
              </a:spcBef>
            </a:pPr>
            <a:endParaRPr lang="fr-FR" altLang="fr-FR"/>
          </a:p>
        </p:txBody>
      </p:sp>
      <p:sp>
        <p:nvSpPr>
          <p:cNvPr id="273428" name="Text Box 20">
            <a:extLst>
              <a:ext uri="{FF2B5EF4-FFF2-40B4-BE49-F238E27FC236}">
                <a16:creationId xmlns:a16="http://schemas.microsoft.com/office/drawing/2014/main" id="{F9934670-D8FA-8540-BA65-C032299A8BF5}"/>
              </a:ext>
            </a:extLst>
          </p:cNvPr>
          <p:cNvSpPr txBox="1">
            <a:spLocks noChangeArrowheads="1"/>
          </p:cNvSpPr>
          <p:nvPr/>
        </p:nvSpPr>
        <p:spPr bwMode="auto">
          <a:xfrm>
            <a:off x="3575051" y="1628776"/>
            <a:ext cx="3527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fr-FR" altLang="fr-FR" sz="1500" b="1"/>
              <a:t>Segmentation géographique</a:t>
            </a:r>
          </a:p>
          <a:p>
            <a:r>
              <a:rPr lang="fr-FR" altLang="fr-FR" sz="1500"/>
              <a:t>Nike &amp; Nakata-&gt;couverture Asie</a:t>
            </a:r>
          </a:p>
        </p:txBody>
      </p:sp>
      <p:sp>
        <p:nvSpPr>
          <p:cNvPr id="273430" name="Text Box 22">
            <a:extLst>
              <a:ext uri="{FF2B5EF4-FFF2-40B4-BE49-F238E27FC236}">
                <a16:creationId xmlns:a16="http://schemas.microsoft.com/office/drawing/2014/main" id="{0915E11E-1923-CA4C-B0B9-A658EBF06FA3}"/>
              </a:ext>
            </a:extLst>
          </p:cNvPr>
          <p:cNvSpPr txBox="1">
            <a:spLocks noChangeArrowheads="1"/>
          </p:cNvSpPr>
          <p:nvPr/>
        </p:nvSpPr>
        <p:spPr bwMode="auto">
          <a:xfrm>
            <a:off x="3071813" y="2205039"/>
            <a:ext cx="5618162"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buFontTx/>
              <a:buChar char="•"/>
            </a:pPr>
            <a:r>
              <a:rPr lang="fr-FR" altLang="fr-FR" sz="1500" b="1"/>
              <a:t>Segmentation de personnalité et d’image</a:t>
            </a:r>
          </a:p>
          <a:p>
            <a:pPr lvl="1"/>
            <a:r>
              <a:rPr lang="fr-FR" altLang="fr-FR" sz="1500"/>
              <a:t>Ex : Adidas &amp; David Beckam -&gt; toucher les jeunes consommateurs sensibles à la mode.</a:t>
            </a:r>
          </a:p>
        </p:txBody>
      </p:sp>
      <p:sp>
        <p:nvSpPr>
          <p:cNvPr id="273431" name="Text Box 23">
            <a:extLst>
              <a:ext uri="{FF2B5EF4-FFF2-40B4-BE49-F238E27FC236}">
                <a16:creationId xmlns:a16="http://schemas.microsoft.com/office/drawing/2014/main" id="{A08985E7-7A60-8045-BA13-BEF84A0026F1}"/>
              </a:ext>
            </a:extLst>
          </p:cNvPr>
          <p:cNvSpPr txBox="1">
            <a:spLocks noChangeArrowheads="1"/>
          </p:cNvSpPr>
          <p:nvPr/>
        </p:nvSpPr>
        <p:spPr bwMode="auto">
          <a:xfrm>
            <a:off x="1822451" y="1628776"/>
            <a:ext cx="1897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Choix :</a:t>
            </a:r>
          </a:p>
        </p:txBody>
      </p:sp>
      <p:sp>
        <p:nvSpPr>
          <p:cNvPr id="273432" name="AutoShape 24">
            <a:extLst>
              <a:ext uri="{FF2B5EF4-FFF2-40B4-BE49-F238E27FC236}">
                <a16:creationId xmlns:a16="http://schemas.microsoft.com/office/drawing/2014/main" id="{CAEADFCE-7661-C948-B0A7-D2281CD564C7}"/>
              </a:ext>
            </a:extLst>
          </p:cNvPr>
          <p:cNvSpPr>
            <a:spLocks/>
          </p:cNvSpPr>
          <p:nvPr/>
        </p:nvSpPr>
        <p:spPr bwMode="auto">
          <a:xfrm>
            <a:off x="3432175" y="620714"/>
            <a:ext cx="71438" cy="720725"/>
          </a:xfrm>
          <a:prstGeom prst="leftBrace">
            <a:avLst>
              <a:gd name="adj1" fmla="val 8407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3433" name="AutoShape 25">
            <a:extLst>
              <a:ext uri="{FF2B5EF4-FFF2-40B4-BE49-F238E27FC236}">
                <a16:creationId xmlns:a16="http://schemas.microsoft.com/office/drawing/2014/main" id="{C3DDB822-3B86-C441-9FD2-B466CB1C6FD0}"/>
              </a:ext>
            </a:extLst>
          </p:cNvPr>
          <p:cNvSpPr>
            <a:spLocks/>
          </p:cNvSpPr>
          <p:nvPr/>
        </p:nvSpPr>
        <p:spPr bwMode="auto">
          <a:xfrm>
            <a:off x="3359151" y="1628775"/>
            <a:ext cx="144463" cy="1295400"/>
          </a:xfrm>
          <a:prstGeom prst="leftBrace">
            <a:avLst>
              <a:gd name="adj1" fmla="val 7472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3434" name="AutoShape 26">
            <a:extLst>
              <a:ext uri="{FF2B5EF4-FFF2-40B4-BE49-F238E27FC236}">
                <a16:creationId xmlns:a16="http://schemas.microsoft.com/office/drawing/2014/main" id="{BE0D7905-02E5-0944-9C49-E4275EB1313D}"/>
              </a:ext>
            </a:extLst>
          </p:cNvPr>
          <p:cNvSpPr>
            <a:spLocks/>
          </p:cNvSpPr>
          <p:nvPr/>
        </p:nvSpPr>
        <p:spPr bwMode="auto">
          <a:xfrm>
            <a:off x="3432175" y="3219450"/>
            <a:ext cx="71438" cy="1295400"/>
          </a:xfrm>
          <a:prstGeom prst="leftBrace">
            <a:avLst>
              <a:gd name="adj1" fmla="val 15111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3435" name="AutoShape 27">
            <a:extLst>
              <a:ext uri="{FF2B5EF4-FFF2-40B4-BE49-F238E27FC236}">
                <a16:creationId xmlns:a16="http://schemas.microsoft.com/office/drawing/2014/main" id="{D1952E55-0A53-8E4F-A387-C7167CE617DD}"/>
              </a:ext>
            </a:extLst>
          </p:cNvPr>
          <p:cNvSpPr>
            <a:spLocks/>
          </p:cNvSpPr>
          <p:nvPr/>
        </p:nvSpPr>
        <p:spPr bwMode="auto">
          <a:xfrm>
            <a:off x="3432175" y="4941888"/>
            <a:ext cx="71438" cy="1655762"/>
          </a:xfrm>
          <a:prstGeom prst="leftBrace">
            <a:avLst>
              <a:gd name="adj1" fmla="val 19314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1386504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2">
            <a:extLst>
              <a:ext uri="{FF2B5EF4-FFF2-40B4-BE49-F238E27FC236}">
                <a16:creationId xmlns:a16="http://schemas.microsoft.com/office/drawing/2014/main" id="{7630A6C5-E691-A342-B80D-5281F4D81644}"/>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Sponsoriser un sportif : sur la segmentation géographique</a:t>
            </a:r>
          </a:p>
        </p:txBody>
      </p:sp>
      <p:sp>
        <p:nvSpPr>
          <p:cNvPr id="283651" name="Text Box 3">
            <a:extLst>
              <a:ext uri="{FF2B5EF4-FFF2-40B4-BE49-F238E27FC236}">
                <a16:creationId xmlns:a16="http://schemas.microsoft.com/office/drawing/2014/main" id="{19DDF05C-CDDA-9143-AED9-73C2DAE5787B}"/>
              </a:ext>
            </a:extLst>
          </p:cNvPr>
          <p:cNvSpPr txBox="1">
            <a:spLocks noChangeArrowheads="1"/>
          </p:cNvSpPr>
          <p:nvPr/>
        </p:nvSpPr>
        <p:spPr bwMode="auto">
          <a:xfrm>
            <a:off x="1774826" y="398463"/>
            <a:ext cx="8893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La presse en a parlé….</a:t>
            </a:r>
          </a:p>
        </p:txBody>
      </p:sp>
      <p:pic>
        <p:nvPicPr>
          <p:cNvPr id="283652" name="Picture 4" descr="couve-sport091107">
            <a:extLst>
              <a:ext uri="{FF2B5EF4-FFF2-40B4-BE49-F238E27FC236}">
                <a16:creationId xmlns:a16="http://schemas.microsoft.com/office/drawing/2014/main" id="{353E5813-1ADF-FE46-92CF-8551D0BCC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052513"/>
            <a:ext cx="3843338" cy="4794250"/>
          </a:xfrm>
          <a:prstGeom prst="rect">
            <a:avLst/>
          </a:prstGeom>
          <a:noFill/>
          <a:extLst>
            <a:ext uri="{909E8E84-426E-40DD-AFC4-6F175D3DCCD1}">
              <a14:hiddenFill xmlns:a14="http://schemas.microsoft.com/office/drawing/2010/main">
                <a:solidFill>
                  <a:srgbClr val="FFFFFF"/>
                </a:solidFill>
              </a14:hiddenFill>
            </a:ext>
          </a:extLst>
        </p:spPr>
      </p:pic>
      <p:pic>
        <p:nvPicPr>
          <p:cNvPr id="283653" name="Picture 5" descr="sport_sponsoringnoah">
            <a:extLst>
              <a:ext uri="{FF2B5EF4-FFF2-40B4-BE49-F238E27FC236}">
                <a16:creationId xmlns:a16="http://schemas.microsoft.com/office/drawing/2014/main" id="{2CFBBC79-56D0-AA4E-850D-5C9B27D8B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26" y="981075"/>
            <a:ext cx="4297363" cy="4864100"/>
          </a:xfrm>
          <a:prstGeom prst="rect">
            <a:avLst/>
          </a:prstGeom>
          <a:noFill/>
          <a:extLst>
            <a:ext uri="{909E8E84-426E-40DD-AFC4-6F175D3DCCD1}">
              <a14:hiddenFill xmlns:a14="http://schemas.microsoft.com/office/drawing/2010/main">
                <a:solidFill>
                  <a:srgbClr val="FFFFFF"/>
                </a:solidFill>
              </a14:hiddenFill>
            </a:ext>
          </a:extLst>
        </p:spPr>
      </p:pic>
      <p:sp>
        <p:nvSpPr>
          <p:cNvPr id="283654" name="Oval 6">
            <a:extLst>
              <a:ext uri="{FF2B5EF4-FFF2-40B4-BE49-F238E27FC236}">
                <a16:creationId xmlns:a16="http://schemas.microsoft.com/office/drawing/2014/main" id="{A8E5B320-BFCC-EC4A-9A3E-7B0ECABBB141}"/>
              </a:ext>
            </a:extLst>
          </p:cNvPr>
          <p:cNvSpPr>
            <a:spLocks noChangeArrowheads="1"/>
          </p:cNvSpPr>
          <p:nvPr/>
        </p:nvSpPr>
        <p:spPr bwMode="auto">
          <a:xfrm>
            <a:off x="8832851" y="4365625"/>
            <a:ext cx="1223963" cy="6477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3655" name="Text Box 7">
            <a:extLst>
              <a:ext uri="{FF2B5EF4-FFF2-40B4-BE49-F238E27FC236}">
                <a16:creationId xmlns:a16="http://schemas.microsoft.com/office/drawing/2014/main" id="{F6356481-E03B-5141-B62D-C3FF95216435}"/>
              </a:ext>
            </a:extLst>
          </p:cNvPr>
          <p:cNvSpPr txBox="1">
            <a:spLocks noChangeArrowheads="1"/>
          </p:cNvSpPr>
          <p:nvPr/>
        </p:nvSpPr>
        <p:spPr bwMode="auto">
          <a:xfrm>
            <a:off x="7175500" y="6092825"/>
            <a:ext cx="3024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1400" b="1"/>
              <a:t>Sport, édition du 09/11/07</a:t>
            </a:r>
          </a:p>
        </p:txBody>
      </p:sp>
    </p:spTree>
    <p:extLst>
      <p:ext uri="{BB962C8B-B14F-4D97-AF65-F5344CB8AC3E}">
        <p14:creationId xmlns:p14="http://schemas.microsoft.com/office/powerpoint/2010/main" val="7398461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Text Box 4">
            <a:extLst>
              <a:ext uri="{FF2B5EF4-FFF2-40B4-BE49-F238E27FC236}">
                <a16:creationId xmlns:a16="http://schemas.microsoft.com/office/drawing/2014/main" id="{9ACB888A-AE79-1949-BFEE-389CF11EED30}"/>
              </a:ext>
            </a:extLst>
          </p:cNvPr>
          <p:cNvSpPr txBox="1">
            <a:spLocks noChangeArrowheads="1"/>
          </p:cNvSpPr>
          <p:nvPr/>
        </p:nvSpPr>
        <p:spPr bwMode="auto">
          <a:xfrm>
            <a:off x="3863976" y="981076"/>
            <a:ext cx="6481763"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1">
              <a:buFontTx/>
              <a:buChar char="•"/>
            </a:pPr>
            <a:r>
              <a:rPr lang="fr-FR" altLang="fr-FR" sz="1500"/>
              <a:t>Moins aléatoire/risqué que sponsoriser un seul individu (notamment en cas de blessure)</a:t>
            </a:r>
          </a:p>
          <a:p>
            <a:pPr lvl="1"/>
            <a:endParaRPr lang="fr-FR" altLang="fr-FR" sz="1500"/>
          </a:p>
          <a:p>
            <a:pPr lvl="1">
              <a:buFontTx/>
              <a:buChar char="•"/>
            </a:pPr>
            <a:r>
              <a:rPr lang="fr-FR" altLang="fr-FR" sz="1500"/>
              <a:t>Le message du sponsor est démultiplié par l’intégralité des joueurs -&gt;plus d’impact</a:t>
            </a:r>
          </a:p>
          <a:p>
            <a:pPr lvl="1"/>
            <a:endParaRPr lang="fr-FR" altLang="fr-FR" sz="1500"/>
          </a:p>
          <a:p>
            <a:pPr lvl="1">
              <a:buFontTx/>
              <a:buChar char="•"/>
            </a:pPr>
            <a:r>
              <a:rPr lang="fr-FR" altLang="fr-FR" sz="1500"/>
              <a:t>L’image d’une équipe est fondée sur des valeurs communautaires de fraternité et solidarité -&gt;légitimité sociale et image citoyenne p/ le sponsor</a:t>
            </a:r>
          </a:p>
          <a:p>
            <a:pPr>
              <a:spcBef>
                <a:spcPct val="50000"/>
              </a:spcBef>
            </a:pPr>
            <a:endParaRPr lang="fr-FR" altLang="fr-FR" sz="1500"/>
          </a:p>
        </p:txBody>
      </p:sp>
      <p:sp>
        <p:nvSpPr>
          <p:cNvPr id="272389" name="Text Box 5">
            <a:extLst>
              <a:ext uri="{FF2B5EF4-FFF2-40B4-BE49-F238E27FC236}">
                <a16:creationId xmlns:a16="http://schemas.microsoft.com/office/drawing/2014/main" id="{4B9225A4-EDFF-9A4C-82DA-CEEE747A56DC}"/>
              </a:ext>
            </a:extLst>
          </p:cNvPr>
          <p:cNvSpPr txBox="1">
            <a:spLocks noChangeArrowheads="1"/>
          </p:cNvSpPr>
          <p:nvPr/>
        </p:nvSpPr>
        <p:spPr bwMode="auto">
          <a:xfrm>
            <a:off x="1847850" y="974726"/>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Avantages :</a:t>
            </a:r>
          </a:p>
        </p:txBody>
      </p:sp>
      <p:sp>
        <p:nvSpPr>
          <p:cNvPr id="272390" name="Text Box 6">
            <a:extLst>
              <a:ext uri="{FF2B5EF4-FFF2-40B4-BE49-F238E27FC236}">
                <a16:creationId xmlns:a16="http://schemas.microsoft.com/office/drawing/2014/main" id="{5B0F5C20-CCB1-E346-9024-D5D96E2067E6}"/>
              </a:ext>
            </a:extLst>
          </p:cNvPr>
          <p:cNvSpPr txBox="1">
            <a:spLocks noChangeArrowheads="1"/>
          </p:cNvSpPr>
          <p:nvPr/>
        </p:nvSpPr>
        <p:spPr bwMode="auto">
          <a:xfrm>
            <a:off x="1774826" y="3141663"/>
            <a:ext cx="1897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Choix :</a:t>
            </a:r>
          </a:p>
        </p:txBody>
      </p:sp>
      <p:sp>
        <p:nvSpPr>
          <p:cNvPr id="272391" name="Text Box 7">
            <a:extLst>
              <a:ext uri="{FF2B5EF4-FFF2-40B4-BE49-F238E27FC236}">
                <a16:creationId xmlns:a16="http://schemas.microsoft.com/office/drawing/2014/main" id="{6F408E15-EEF7-A74A-9C2C-D3F13595B999}"/>
              </a:ext>
            </a:extLst>
          </p:cNvPr>
          <p:cNvSpPr txBox="1">
            <a:spLocks noChangeArrowheads="1"/>
          </p:cNvSpPr>
          <p:nvPr/>
        </p:nvSpPr>
        <p:spPr bwMode="auto">
          <a:xfrm>
            <a:off x="3863975" y="3141664"/>
            <a:ext cx="5976938"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fr-FR" altLang="fr-FR" sz="1500"/>
              <a:t>Choisir son équipe en fonction de sa zone de chalandise :</a:t>
            </a:r>
          </a:p>
          <a:p>
            <a:pPr lvl="1">
              <a:buFontTx/>
              <a:buChar char="•"/>
            </a:pPr>
            <a:r>
              <a:rPr lang="fr-FR" altLang="fr-FR" sz="1500"/>
              <a:t>Si cible locale : sponsoring d’un club départemental/régional</a:t>
            </a:r>
          </a:p>
          <a:p>
            <a:pPr lvl="1">
              <a:buFontTx/>
              <a:buChar char="•"/>
            </a:pPr>
            <a:r>
              <a:rPr lang="fr-FR" altLang="fr-FR" sz="1500"/>
              <a:t>Si cible nationale/internationale : sponsoring d’une équipe évoluant dans un championnat</a:t>
            </a:r>
          </a:p>
          <a:p>
            <a:pPr>
              <a:spcBef>
                <a:spcPct val="50000"/>
              </a:spcBef>
            </a:pPr>
            <a:endParaRPr lang="fr-FR" altLang="fr-FR" sz="1500"/>
          </a:p>
        </p:txBody>
      </p:sp>
      <p:sp>
        <p:nvSpPr>
          <p:cNvPr id="272392" name="Text Box 8">
            <a:extLst>
              <a:ext uri="{FF2B5EF4-FFF2-40B4-BE49-F238E27FC236}">
                <a16:creationId xmlns:a16="http://schemas.microsoft.com/office/drawing/2014/main" id="{471F101A-543F-2640-BFC5-57C4BC2F928D}"/>
              </a:ext>
            </a:extLst>
          </p:cNvPr>
          <p:cNvSpPr txBox="1">
            <a:spLocks noChangeArrowheads="1"/>
          </p:cNvSpPr>
          <p:nvPr/>
        </p:nvSpPr>
        <p:spPr bwMode="auto">
          <a:xfrm>
            <a:off x="1558925" y="44451"/>
            <a:ext cx="885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solidFill>
                  <a:srgbClr val="FF6600"/>
                </a:solidFill>
              </a:rPr>
              <a:t>Le marché du sponsoring sportif en France : qui/quoi sponsoriser ?</a:t>
            </a:r>
          </a:p>
        </p:txBody>
      </p:sp>
      <p:sp>
        <p:nvSpPr>
          <p:cNvPr id="272393" name="Text Box 9">
            <a:extLst>
              <a:ext uri="{FF2B5EF4-FFF2-40B4-BE49-F238E27FC236}">
                <a16:creationId xmlns:a16="http://schemas.microsoft.com/office/drawing/2014/main" id="{CFA374C2-0394-564A-81BB-9EEF579BBC27}"/>
              </a:ext>
            </a:extLst>
          </p:cNvPr>
          <p:cNvSpPr txBox="1">
            <a:spLocks noChangeArrowheads="1"/>
          </p:cNvSpPr>
          <p:nvPr/>
        </p:nvSpPr>
        <p:spPr bwMode="auto">
          <a:xfrm>
            <a:off x="1774826" y="398463"/>
            <a:ext cx="2373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6600"/>
                </a:solidFill>
              </a:rPr>
              <a:t>Une équipe : </a:t>
            </a:r>
          </a:p>
        </p:txBody>
      </p:sp>
      <p:sp>
        <p:nvSpPr>
          <p:cNvPr id="272394" name="Text Box 10">
            <a:extLst>
              <a:ext uri="{FF2B5EF4-FFF2-40B4-BE49-F238E27FC236}">
                <a16:creationId xmlns:a16="http://schemas.microsoft.com/office/drawing/2014/main" id="{3BDFC87F-451C-5F4E-B4B4-57DB9FE81937}"/>
              </a:ext>
            </a:extLst>
          </p:cNvPr>
          <p:cNvSpPr txBox="1">
            <a:spLocks noChangeArrowheads="1"/>
          </p:cNvSpPr>
          <p:nvPr/>
        </p:nvSpPr>
        <p:spPr bwMode="auto">
          <a:xfrm>
            <a:off x="3863976" y="4437064"/>
            <a:ext cx="5832475"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buFontTx/>
              <a:buChar char="•"/>
            </a:pPr>
            <a:r>
              <a:rPr lang="fr-FR" altLang="fr-FR" sz="1500"/>
              <a:t>de contre-performance : l’équipe ne réalise pas les performances attendues -&gt; la marque est associée à l’échec</a:t>
            </a:r>
          </a:p>
          <a:p>
            <a:pPr lvl="1"/>
            <a:r>
              <a:rPr lang="fr-FR" altLang="fr-FR" sz="1500"/>
              <a:t>Adidas &amp; l’équipe de France 2004</a:t>
            </a:r>
          </a:p>
          <a:p>
            <a:pPr>
              <a:spcBef>
                <a:spcPct val="50000"/>
              </a:spcBef>
            </a:pPr>
            <a:endParaRPr lang="fr-FR" altLang="fr-FR" sz="1500"/>
          </a:p>
        </p:txBody>
      </p:sp>
      <p:sp>
        <p:nvSpPr>
          <p:cNvPr id="272395" name="Text Box 11">
            <a:extLst>
              <a:ext uri="{FF2B5EF4-FFF2-40B4-BE49-F238E27FC236}">
                <a16:creationId xmlns:a16="http://schemas.microsoft.com/office/drawing/2014/main" id="{EA9BC87B-78D6-EC46-91A5-5F02CCBFB75B}"/>
              </a:ext>
            </a:extLst>
          </p:cNvPr>
          <p:cNvSpPr txBox="1">
            <a:spLocks noChangeArrowheads="1"/>
          </p:cNvSpPr>
          <p:nvPr/>
        </p:nvSpPr>
        <p:spPr bwMode="auto">
          <a:xfrm>
            <a:off x="1774826" y="4378326"/>
            <a:ext cx="165576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a:t>Les risques :</a:t>
            </a:r>
          </a:p>
          <a:p>
            <a:pPr>
              <a:spcBef>
                <a:spcPct val="50000"/>
              </a:spcBef>
            </a:pPr>
            <a:endParaRPr lang="fr-FR" altLang="fr-FR"/>
          </a:p>
        </p:txBody>
      </p:sp>
      <p:sp>
        <p:nvSpPr>
          <p:cNvPr id="272396" name="Text Box 12">
            <a:extLst>
              <a:ext uri="{FF2B5EF4-FFF2-40B4-BE49-F238E27FC236}">
                <a16:creationId xmlns:a16="http://schemas.microsoft.com/office/drawing/2014/main" id="{AD83A1BA-1BA1-2C42-B866-ED5FD0046581}"/>
              </a:ext>
            </a:extLst>
          </p:cNvPr>
          <p:cNvSpPr txBox="1">
            <a:spLocks noChangeArrowheads="1"/>
          </p:cNvSpPr>
          <p:nvPr/>
        </p:nvSpPr>
        <p:spPr bwMode="auto">
          <a:xfrm>
            <a:off x="4368801" y="5362576"/>
            <a:ext cx="611981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500"/>
              <a:t>Contre-exemple : Festina !!!</a:t>
            </a:r>
          </a:p>
          <a:p>
            <a:pPr>
              <a:spcBef>
                <a:spcPct val="50000"/>
              </a:spcBef>
            </a:pPr>
            <a:r>
              <a:rPr lang="fr-FR" altLang="fr-FR" sz="1500"/>
              <a:t>un tapage médiatique mettant gravement en cause la loyauté sportive d’une équipe peut profiter à son sponsor</a:t>
            </a:r>
          </a:p>
          <a:p>
            <a:pPr>
              <a:spcBef>
                <a:spcPct val="50000"/>
              </a:spcBef>
            </a:pPr>
            <a:r>
              <a:rPr lang="fr-FR" altLang="fr-FR" sz="1500"/>
              <a:t>L’audience oublie la raison de la notoriété mal acquise (effet de dissociation)</a:t>
            </a:r>
          </a:p>
        </p:txBody>
      </p:sp>
      <p:sp>
        <p:nvSpPr>
          <p:cNvPr id="272397" name="AutoShape 13">
            <a:extLst>
              <a:ext uri="{FF2B5EF4-FFF2-40B4-BE49-F238E27FC236}">
                <a16:creationId xmlns:a16="http://schemas.microsoft.com/office/drawing/2014/main" id="{FB8873F6-9AB8-BD49-A21A-772DBE8CDE69}"/>
              </a:ext>
            </a:extLst>
          </p:cNvPr>
          <p:cNvSpPr>
            <a:spLocks/>
          </p:cNvSpPr>
          <p:nvPr/>
        </p:nvSpPr>
        <p:spPr bwMode="auto">
          <a:xfrm>
            <a:off x="3719513" y="981076"/>
            <a:ext cx="144462" cy="1871663"/>
          </a:xfrm>
          <a:prstGeom prst="leftBrace">
            <a:avLst>
              <a:gd name="adj1" fmla="val 1079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2398" name="AutoShape 14">
            <a:extLst>
              <a:ext uri="{FF2B5EF4-FFF2-40B4-BE49-F238E27FC236}">
                <a16:creationId xmlns:a16="http://schemas.microsoft.com/office/drawing/2014/main" id="{F264FDB5-F037-4C44-A888-6D71E0D049E6}"/>
              </a:ext>
            </a:extLst>
          </p:cNvPr>
          <p:cNvSpPr>
            <a:spLocks/>
          </p:cNvSpPr>
          <p:nvPr/>
        </p:nvSpPr>
        <p:spPr bwMode="auto">
          <a:xfrm>
            <a:off x="3648076" y="3141664"/>
            <a:ext cx="144463" cy="935037"/>
          </a:xfrm>
          <a:prstGeom prst="leftBrace">
            <a:avLst>
              <a:gd name="adj1" fmla="val 5393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2399" name="AutoShape 15">
            <a:extLst>
              <a:ext uri="{FF2B5EF4-FFF2-40B4-BE49-F238E27FC236}">
                <a16:creationId xmlns:a16="http://schemas.microsoft.com/office/drawing/2014/main" id="{9600C2FD-08D2-6E42-90D6-978A400103C8}"/>
              </a:ext>
            </a:extLst>
          </p:cNvPr>
          <p:cNvSpPr>
            <a:spLocks/>
          </p:cNvSpPr>
          <p:nvPr/>
        </p:nvSpPr>
        <p:spPr bwMode="auto">
          <a:xfrm>
            <a:off x="3575050" y="4437063"/>
            <a:ext cx="217488" cy="2087562"/>
          </a:xfrm>
          <a:prstGeom prst="leftBrace">
            <a:avLst>
              <a:gd name="adj1" fmla="val 7998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151773000"/>
      </p:ext>
    </p:extLst>
  </p:cSld>
  <p:clrMapOvr>
    <a:masterClrMapping/>
  </p:clrMapOvr>
</p:sld>
</file>

<file path=ppt/theme/theme1.xml><?xml version="1.0" encoding="utf-8"?>
<a:theme xmlns:a="http://schemas.openxmlformats.org/drawingml/2006/main" name="Rognag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Rognage</Template>
  <TotalTime>1646</TotalTime>
  <Words>9233</Words>
  <Application>Microsoft Macintosh PowerPoint</Application>
  <PresentationFormat>Grand écran</PresentationFormat>
  <Paragraphs>961</Paragraphs>
  <Slides>158</Slides>
  <Notes>16</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158</vt:i4>
      </vt:variant>
    </vt:vector>
  </HeadingPairs>
  <TitlesOfParts>
    <vt:vector size="166" baseType="lpstr">
      <vt:lpstr>ＭＳ Ｐゴシック</vt:lpstr>
      <vt:lpstr>Arial</vt:lpstr>
      <vt:lpstr>Calibri</vt:lpstr>
      <vt:lpstr>Franklin Gothic Book</vt:lpstr>
      <vt:lpstr>Times</vt:lpstr>
      <vt:lpstr>Wingdings</vt:lpstr>
      <vt:lpstr>Rognage</vt:lpstr>
      <vt:lpstr>Graphique</vt:lpstr>
      <vt:lpstr>Marketing du sport</vt:lpstr>
      <vt:lpstr>« Il faut se fixer des buts avant de pouvoir les atteindre. » </vt:lpstr>
      <vt:lpstr>Programme de notre semaine de PLM</vt:lpstr>
      <vt:lpstr>Le modèle marketing classique</vt:lpstr>
      <vt:lpstr>Apparition du concept de marketing</vt:lpstr>
      <vt:lpstr>Apparition du concept de marketing</vt:lpstr>
      <vt:lpstr>Apparition du concept de marketing</vt:lpstr>
      <vt:lpstr>Définition</vt:lpstr>
      <vt:lpstr>Définition</vt:lpstr>
      <vt:lpstr>Définition</vt:lpstr>
      <vt:lpstr>Généralités sur le sport</vt:lpstr>
      <vt:lpstr>Le sport ??? C’est quoi ?</vt:lpstr>
      <vt:lpstr>Présentation PowerPoint</vt:lpstr>
      <vt:lpstr>Présentation PowerPoint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La Pratique du sport</vt:lpstr>
      <vt:lpstr>Les lieux de la  Pratique du sport</vt:lpstr>
      <vt:lpstr>Présentation PowerPoint</vt:lpstr>
      <vt:lpstr>Présentation PowerPoint</vt:lpstr>
      <vt:lpstr>Les lieux de la  Pratique du sport</vt:lpstr>
      <vt:lpstr>Présentation PowerPoint</vt:lpstr>
      <vt:lpstr>Les lieux de la  Pratique du sport</vt:lpstr>
      <vt:lpstr>L’encadrement de la  Pratique du sport</vt:lpstr>
      <vt:lpstr>Le sport du haut niveau</vt:lpstr>
      <vt:lpstr>Le sport du haut niveau</vt:lpstr>
      <vt:lpstr>Le sport du haut niveau</vt:lpstr>
      <vt:lpstr>Économie du sport</vt:lpstr>
      <vt:lpstr>Économie du sport</vt:lpstr>
      <vt:lpstr>Économie du sport</vt:lpstr>
      <vt:lpstr>Le sport dans les médias</vt:lpstr>
      <vt:lpstr>Le sport dans les médias</vt:lpstr>
      <vt:lpstr>Le sport dans les médias</vt:lpstr>
      <vt:lpstr>Le sport dans les médias</vt:lpstr>
      <vt:lpstr>Le sport dans les médias</vt:lpstr>
      <vt:lpstr>Les 10 compétitions au sommet</vt:lpstr>
      <vt:lpstr>Les 10 compétitions au sommet</vt:lpstr>
      <vt:lpstr>Les 10 compétitions au sommet</vt:lpstr>
      <vt:lpstr>Les 10 compétitions au sommet</vt:lpstr>
      <vt:lpstr>Les 10 compétitions au sommet</vt:lpstr>
      <vt:lpstr>Les 10 compétitions au sommet</vt:lpstr>
      <vt:lpstr>Les 10 compétitions au sommet</vt:lpstr>
      <vt:lpstr>Les 10 compétitions au sommet</vt:lpstr>
      <vt:lpstr>Les 10 compétitions au sommet</vt:lpstr>
      <vt:lpstr>Les 10 compétitions au sommet</vt:lpstr>
      <vt:lpstr>Grands moments sportifs</vt:lpstr>
      <vt:lpstr>Introduction au marketing du sport</vt:lpstr>
      <vt:lpstr>Le marketing sportif</vt:lpstr>
      <vt:lpstr>Le marketing sportif</vt:lpstr>
      <vt:lpstr>Le marketing sportif</vt:lpstr>
      <vt:lpstr>Le marketing mix du sport</vt:lpstr>
      <vt:lpstr>Le marketing sportif</vt:lpstr>
      <vt:lpstr>Le marketing sportif</vt:lpstr>
      <vt:lpstr>Le Marketing Sportif et ses composantes</vt:lpstr>
      <vt:lpstr>Organisation du secteur</vt:lpstr>
      <vt:lpstr>Les bases du marketing sportif</vt:lpstr>
      <vt:lpstr>Le Marketing Sportif : </vt:lpstr>
      <vt:lpstr>Présentation PowerPoint</vt:lpstr>
      <vt:lpstr>Présentation PowerPoint</vt:lpstr>
      <vt:lpstr>Présentation PowerPoint</vt:lpstr>
      <vt:lpstr>Présentation PowerPoint</vt:lpstr>
      <vt:lpstr>Le marketing sportif</vt:lpstr>
      <vt:lpstr>Mission : Illustrer ce schéma en trouvant des sports qui se sont développés selon ces différentes étapes. Expliquez comment ils s’y sont pris</vt:lpstr>
      <vt:lpstr>Le sponsoring sportif</vt:lpstr>
      <vt:lpstr>Pour commencer…</vt:lpstr>
      <vt:lpstr>sponsoring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acteurs du marketing sportif</vt:lpstr>
      <vt:lpstr>Mission : Traiter les sujets suivants </vt:lpstr>
      <vt:lpstr>Le marketing des sportifs</vt:lpstr>
      <vt:lpstr>Le marketing des sportifs</vt:lpstr>
      <vt:lpstr>Mission : Analyser les stratégies marketing des sportifs suivants</vt:lpstr>
      <vt:lpstr>Le marketing des ÉVÉNEMENTS SPORTIFS</vt:lpstr>
      <vt:lpstr>Le marketing des événements sportifs</vt:lpstr>
      <vt:lpstr>Mission : Analyser les stratégies marketing des événements sportifs suivants</vt:lpstr>
      <vt:lpstr>Le marketing des infrastructures SPORTIveS</vt:lpstr>
      <vt:lpstr>Le marketing des infrastructures sportives</vt:lpstr>
      <vt:lpstr>Mission : Analyser les stratégies marketing des infrastructures sportives suivantes</vt:lpstr>
      <vt:lpstr>Le équipementiers SPORTIfS</vt:lpstr>
      <vt:lpstr>Le marketing des équipementiers sportifs</vt:lpstr>
      <vt:lpstr>Mission : Analyser les stratégies marketing des équipementiers sportifs suivants</vt:lpstr>
      <vt:lpstr>Étude de cas</vt:lpstr>
      <vt:lpstr>Mission : organiser un événement sportif de A à Z</vt:lpstr>
      <vt:lpstr>Mission : Le Street Hockey</vt:lpstr>
      <vt:lpstr>Mission : La F4</vt:lpstr>
      <vt:lpstr>Mission : Le Cricket</vt:lpstr>
      <vt:lpstr>Mission : Le Pickeball</vt:lpstr>
      <vt:lpstr>Mission : Le Kin-Ball</vt:lpstr>
      <vt:lpstr>Le marketing sportif 2.0</vt:lpstr>
      <vt:lpstr>Le marketing sportif 2.0</vt:lpstr>
      <vt:lpstr>Le marketing sportif 2.0</vt:lpstr>
      <vt:lpstr>Le marketing sportif 2.0</vt:lpstr>
      <vt:lpstr>Le marketing sportif 2.0</vt:lpstr>
      <vt:lpstr>Le marketing sportif 2.0</vt:lpstr>
      <vt:lpstr>Étapes d'un programme de marketing d'influence</vt:lpstr>
      <vt:lpstr>Mission : Analyser les stratégies marketing d’influence des influenceurs suivants</vt:lpstr>
      <vt:lpstr>Sport et luxe…</vt:lpstr>
      <vt:lpstr>Alliance du sport et du luxe</vt:lpstr>
      <vt:lpstr>Alliance du sport et du luxe</vt:lpstr>
      <vt:lpstr>Un phénomène ancien : l’hybridation des marchés</vt:lpstr>
      <vt:lpstr>Un phénomène ancien : l’hybridation des marchés</vt:lpstr>
      <vt:lpstr>Un phénomène ancien : l’hybridation des marchés</vt:lpstr>
      <vt:lpstr>Pour finir…</vt:lpstr>
      <vt:lpstr>« Le sport va chercher la peur pour la dominer, la fatigue pour en triompher, la difficulté pour la vaincre.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du sport</dc:title>
  <dc:creator>Samuel Mayol</dc:creator>
  <cp:lastModifiedBy>Samuel Mayol</cp:lastModifiedBy>
  <cp:revision>54</cp:revision>
  <dcterms:created xsi:type="dcterms:W3CDTF">2023-02-21T08:49:00Z</dcterms:created>
  <dcterms:modified xsi:type="dcterms:W3CDTF">2026-03-28T13:33:42Z</dcterms:modified>
</cp:coreProperties>
</file>